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 id="2147483674" r:id="rId3"/>
    <p:sldMasterId id="2147483690" r:id="rId4"/>
  </p:sldMasterIdLst>
  <p:notesMasterIdLst>
    <p:notesMasterId r:id="rId78"/>
  </p:notesMasterIdLst>
  <p:sldIdLst>
    <p:sldId id="256" r:id="rId5"/>
    <p:sldId id="271" r:id="rId6"/>
    <p:sldId id="290" r:id="rId7"/>
    <p:sldId id="346" r:id="rId8"/>
    <p:sldId id="268" r:id="rId9"/>
    <p:sldId id="272" r:id="rId10"/>
    <p:sldId id="273" r:id="rId11"/>
    <p:sldId id="269" r:id="rId12"/>
    <p:sldId id="270" r:id="rId13"/>
    <p:sldId id="347" r:id="rId14"/>
    <p:sldId id="348" r:id="rId15"/>
    <p:sldId id="349" r:id="rId16"/>
    <p:sldId id="350" r:id="rId17"/>
    <p:sldId id="351" r:id="rId18"/>
    <p:sldId id="352" r:id="rId19"/>
    <p:sldId id="353" r:id="rId20"/>
    <p:sldId id="354" r:id="rId21"/>
    <p:sldId id="291" r:id="rId22"/>
    <p:sldId id="275" r:id="rId23"/>
    <p:sldId id="276" r:id="rId24"/>
    <p:sldId id="274" r:id="rId25"/>
    <p:sldId id="277" r:id="rId26"/>
    <p:sldId id="278" r:id="rId27"/>
    <p:sldId id="279" r:id="rId28"/>
    <p:sldId id="280" r:id="rId29"/>
    <p:sldId id="330" r:id="rId30"/>
    <p:sldId id="329" r:id="rId31"/>
    <p:sldId id="331" r:id="rId32"/>
    <p:sldId id="332" r:id="rId33"/>
    <p:sldId id="333" r:id="rId34"/>
    <p:sldId id="334" r:id="rId35"/>
    <p:sldId id="336" r:id="rId36"/>
    <p:sldId id="316" r:id="rId37"/>
    <p:sldId id="317" r:id="rId38"/>
    <p:sldId id="318" r:id="rId39"/>
    <p:sldId id="319" r:id="rId40"/>
    <p:sldId id="320" r:id="rId41"/>
    <p:sldId id="321" r:id="rId42"/>
    <p:sldId id="322" r:id="rId43"/>
    <p:sldId id="265" r:id="rId44"/>
    <p:sldId id="293" r:id="rId45"/>
    <p:sldId id="264" r:id="rId46"/>
    <p:sldId id="324" r:id="rId47"/>
    <p:sldId id="325" r:id="rId48"/>
    <p:sldId id="326" r:id="rId49"/>
    <p:sldId id="328" r:id="rId50"/>
    <p:sldId id="296" r:id="rId51"/>
    <p:sldId id="299" r:id="rId52"/>
    <p:sldId id="300" r:id="rId53"/>
    <p:sldId id="301" r:id="rId54"/>
    <p:sldId id="303" r:id="rId55"/>
    <p:sldId id="304" r:id="rId56"/>
    <p:sldId id="312" r:id="rId57"/>
    <p:sldId id="306" r:id="rId58"/>
    <p:sldId id="305" r:id="rId59"/>
    <p:sldId id="315" r:id="rId60"/>
    <p:sldId id="313" r:id="rId61"/>
    <p:sldId id="314" r:id="rId62"/>
    <p:sldId id="338" r:id="rId63"/>
    <p:sldId id="339" r:id="rId64"/>
    <p:sldId id="340" r:id="rId65"/>
    <p:sldId id="342" r:id="rId66"/>
    <p:sldId id="341" r:id="rId67"/>
    <p:sldId id="343" r:id="rId68"/>
    <p:sldId id="344" r:id="rId69"/>
    <p:sldId id="307" r:id="rId70"/>
    <p:sldId id="323" r:id="rId71"/>
    <p:sldId id="284" r:id="rId72"/>
    <p:sldId id="286" r:id="rId73"/>
    <p:sldId id="281" r:id="rId74"/>
    <p:sldId id="282" r:id="rId75"/>
    <p:sldId id="283" r:id="rId76"/>
    <p:sldId id="267" r:id="rId77"/>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ADC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05" dt="2026-10-15T05:57:15.707"/>
    <p1510:client id="{12D1030C-9E81-1C33-9355-930B304E30A5}" v="2" dt="2026-10-14T20:08:40.036"/>
    <p1510:client id="{82CC57A7-2D1B-B45C-A21C-7A9809480350}" v="129" dt="2026-10-14T12:59:08.830"/>
    <p1510:client id="{8C24CB69-1572-40C0-A35E-62E097C9317D}" v="10" dt="2026-10-15T08:00:23.948"/>
    <p1510:client id="{953FDD37-D8AE-EB00-8D43-6E4B4C3F5B89}" v="1" dt="2026-10-15T05:30:49.9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microsoft.com/office/2015/10/relationships/revisionInfo" Target="revisionInfo.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rin Lah" userId="c1d5810d-0393-42cf-bd78-04e734d97968" providerId="ADAL" clId="{A4D1E966-BDA8-4D41-B12C-21867995A5F4}"/>
    <pc:docChg chg="custSel modSld">
      <pc:chgData name="Darin Lah" userId="c1d5810d-0393-42cf-bd78-04e734d97968" providerId="ADAL" clId="{A4D1E966-BDA8-4D41-B12C-21867995A5F4}" dt="2026-10-15T09:45:49.097" v="16" actId="20577"/>
      <pc:docMkLst>
        <pc:docMk/>
      </pc:docMkLst>
      <pc:sldChg chg="modNotesTx">
        <pc:chgData name="Darin Lah" userId="c1d5810d-0393-42cf-bd78-04e734d97968" providerId="ADAL" clId="{A4D1E966-BDA8-4D41-B12C-21867995A5F4}" dt="2026-10-15T09:45:02.115" v="10" actId="20577"/>
        <pc:sldMkLst>
          <pc:docMk/>
          <pc:sldMk cId="2736403561" sldId="264"/>
        </pc:sldMkLst>
      </pc:sldChg>
      <pc:sldChg chg="modNotesTx">
        <pc:chgData name="Darin Lah" userId="c1d5810d-0393-42cf-bd78-04e734d97968" providerId="ADAL" clId="{A4D1E966-BDA8-4D41-B12C-21867995A5F4}" dt="2026-10-15T09:44:13.322" v="1" actId="20577"/>
        <pc:sldMkLst>
          <pc:docMk/>
          <pc:sldMk cId="3566612829" sldId="274"/>
        </pc:sldMkLst>
      </pc:sldChg>
      <pc:sldChg chg="modNotesTx">
        <pc:chgData name="Darin Lah" userId="c1d5810d-0393-42cf-bd78-04e734d97968" providerId="ADAL" clId="{A4D1E966-BDA8-4D41-B12C-21867995A5F4}" dt="2026-10-15T09:44:09.454" v="0" actId="20577"/>
        <pc:sldMkLst>
          <pc:docMk/>
          <pc:sldMk cId="1329671929" sldId="276"/>
        </pc:sldMkLst>
      </pc:sldChg>
      <pc:sldChg chg="modNotesTx">
        <pc:chgData name="Darin Lah" userId="c1d5810d-0393-42cf-bd78-04e734d97968" providerId="ADAL" clId="{A4D1E966-BDA8-4D41-B12C-21867995A5F4}" dt="2026-10-15T09:44:17.070" v="2" actId="20577"/>
        <pc:sldMkLst>
          <pc:docMk/>
          <pc:sldMk cId="964547249" sldId="277"/>
        </pc:sldMkLst>
      </pc:sldChg>
      <pc:sldChg chg="modNotesTx">
        <pc:chgData name="Darin Lah" userId="c1d5810d-0393-42cf-bd78-04e734d97968" providerId="ADAL" clId="{A4D1E966-BDA8-4D41-B12C-21867995A5F4}" dt="2026-10-15T09:44:20.635" v="3" actId="20577"/>
        <pc:sldMkLst>
          <pc:docMk/>
          <pc:sldMk cId="2808752320" sldId="278"/>
        </pc:sldMkLst>
      </pc:sldChg>
      <pc:sldChg chg="modNotesTx">
        <pc:chgData name="Darin Lah" userId="c1d5810d-0393-42cf-bd78-04e734d97968" providerId="ADAL" clId="{A4D1E966-BDA8-4D41-B12C-21867995A5F4}" dt="2026-10-15T09:44:23.500" v="4" actId="20577"/>
        <pc:sldMkLst>
          <pc:docMk/>
          <pc:sldMk cId="1952034762" sldId="279"/>
        </pc:sldMkLst>
      </pc:sldChg>
      <pc:sldChg chg="modNotesTx">
        <pc:chgData name="Darin Lah" userId="c1d5810d-0393-42cf-bd78-04e734d97968" providerId="ADAL" clId="{A4D1E966-BDA8-4D41-B12C-21867995A5F4}" dt="2026-10-15T09:44:26.226" v="5" actId="20577"/>
        <pc:sldMkLst>
          <pc:docMk/>
          <pc:sldMk cId="2041774860" sldId="280"/>
        </pc:sldMkLst>
      </pc:sldChg>
      <pc:sldChg chg="modNotesTx">
        <pc:chgData name="Darin Lah" userId="c1d5810d-0393-42cf-bd78-04e734d97968" providerId="ADAL" clId="{A4D1E966-BDA8-4D41-B12C-21867995A5F4}" dt="2026-10-15T09:45:44.922" v="15" actId="20577"/>
        <pc:sldMkLst>
          <pc:docMk/>
          <pc:sldMk cId="2857664301" sldId="281"/>
        </pc:sldMkLst>
      </pc:sldChg>
      <pc:sldChg chg="modNotesTx">
        <pc:chgData name="Darin Lah" userId="c1d5810d-0393-42cf-bd78-04e734d97968" providerId="ADAL" clId="{A4D1E966-BDA8-4D41-B12C-21867995A5F4}" dt="2026-10-15T09:45:49.097" v="16" actId="20577"/>
        <pc:sldMkLst>
          <pc:docMk/>
          <pc:sldMk cId="1370808127" sldId="282"/>
        </pc:sldMkLst>
      </pc:sldChg>
      <pc:sldChg chg="delSp mod modNotesTx">
        <pc:chgData name="Darin Lah" userId="c1d5810d-0393-42cf-bd78-04e734d97968" providerId="ADAL" clId="{A4D1E966-BDA8-4D41-B12C-21867995A5F4}" dt="2026-10-15T09:44:59.029" v="9" actId="20577"/>
        <pc:sldMkLst>
          <pc:docMk/>
          <pc:sldMk cId="0" sldId="293"/>
        </pc:sldMkLst>
        <pc:spChg chg="del">
          <ac:chgData name="Darin Lah" userId="c1d5810d-0393-42cf-bd78-04e734d97968" providerId="ADAL" clId="{A4D1E966-BDA8-4D41-B12C-21867995A5F4}" dt="2026-10-15T09:44:57.002" v="8" actId="478"/>
          <ac:spMkLst>
            <pc:docMk/>
            <pc:sldMk cId="0" sldId="293"/>
            <ac:spMk id="2" creationId="{BF64974D-BA88-42BB-7235-F1784A3EE9C7}"/>
          </ac:spMkLst>
        </pc:spChg>
      </pc:sldChg>
      <pc:sldChg chg="modNotesTx">
        <pc:chgData name="Darin Lah" userId="c1d5810d-0393-42cf-bd78-04e734d97968" providerId="ADAL" clId="{A4D1E966-BDA8-4D41-B12C-21867995A5F4}" dt="2026-10-15T09:44:39.448" v="7" actId="20577"/>
        <pc:sldMkLst>
          <pc:docMk/>
          <pc:sldMk cId="1458145190" sldId="316"/>
        </pc:sldMkLst>
      </pc:sldChg>
      <pc:sldChg chg="modNotesTx">
        <pc:chgData name="Darin Lah" userId="c1d5810d-0393-42cf-bd78-04e734d97968" providerId="ADAL" clId="{A4D1E966-BDA8-4D41-B12C-21867995A5F4}" dt="2026-10-15T09:45:05.611" v="11" actId="20577"/>
        <pc:sldMkLst>
          <pc:docMk/>
          <pc:sldMk cId="484256255" sldId="324"/>
        </pc:sldMkLst>
      </pc:sldChg>
      <pc:sldChg chg="modNotesTx">
        <pc:chgData name="Darin Lah" userId="c1d5810d-0393-42cf-bd78-04e734d97968" providerId="ADAL" clId="{A4D1E966-BDA8-4D41-B12C-21867995A5F4}" dt="2026-10-15T09:45:07.967" v="12" actId="20577"/>
        <pc:sldMkLst>
          <pc:docMk/>
          <pc:sldMk cId="3990491591" sldId="325"/>
        </pc:sldMkLst>
      </pc:sldChg>
      <pc:sldChg chg="modNotesTx">
        <pc:chgData name="Darin Lah" userId="c1d5810d-0393-42cf-bd78-04e734d97968" providerId="ADAL" clId="{A4D1E966-BDA8-4D41-B12C-21867995A5F4}" dt="2026-10-15T09:45:11.521" v="13" actId="20577"/>
        <pc:sldMkLst>
          <pc:docMk/>
          <pc:sldMk cId="2146568303" sldId="326"/>
        </pc:sldMkLst>
      </pc:sldChg>
      <pc:sldChg chg="modNotesTx">
        <pc:chgData name="Darin Lah" userId="c1d5810d-0393-42cf-bd78-04e734d97968" providerId="ADAL" clId="{A4D1E966-BDA8-4D41-B12C-21867995A5F4}" dt="2026-10-15T09:45:14.438" v="14" actId="20577"/>
        <pc:sldMkLst>
          <pc:docMk/>
          <pc:sldMk cId="1367580260" sldId="328"/>
        </pc:sldMkLst>
      </pc:sldChg>
      <pc:sldChg chg="modNotesTx">
        <pc:chgData name="Darin Lah" userId="c1d5810d-0393-42cf-bd78-04e734d97968" providerId="ADAL" clId="{A4D1E966-BDA8-4D41-B12C-21867995A5F4}" dt="2026-10-15T09:44:31.865" v="6" actId="20577"/>
        <pc:sldMkLst>
          <pc:docMk/>
          <pc:sldMk cId="3227447773" sldId="33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224752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982342122"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10/15/2026</a:t>
            </a:fld>
            <a:endParaRPr lang="en-US"/>
          </a:p>
        </p:txBody>
      </p:sp>
      <p:sp>
        <p:nvSpPr>
          <p:cNvPr id="673125202"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12764608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0251524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65828373"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59840399" name="Slide Image Placeholder 1"/>
          <p:cNvSpPr>
            <a:spLocks noGrp="1" noRot="1" noChangeAspect="1"/>
          </p:cNvSpPr>
          <p:nvPr>
            <p:ph type="sldImg"/>
          </p:nvPr>
        </p:nvSpPr>
        <p:spPr bwMode="auto"/>
      </p:sp>
      <p:sp>
        <p:nvSpPr>
          <p:cNvPr id="24041495" name="Notes Placeholder 2"/>
          <p:cNvSpPr>
            <a:spLocks noGrp="1"/>
          </p:cNvSpPr>
          <p:nvPr>
            <p:ph type="body" idx="1"/>
          </p:nvPr>
        </p:nvSpPr>
        <p:spPr bwMode="auto"/>
        <p:txBody>
          <a:bodyPr/>
          <a:lstStyle/>
          <a:p>
            <a:pPr>
              <a:defRPr/>
            </a:pPr>
            <a:endParaRPr/>
          </a:p>
        </p:txBody>
      </p:sp>
      <p:sp>
        <p:nvSpPr>
          <p:cNvPr id="762516098" name="Slide Number Placeholder 3"/>
          <p:cNvSpPr>
            <a:spLocks noGrp="1"/>
          </p:cNvSpPr>
          <p:nvPr>
            <p:ph type="sldNum" sz="quarter" idx="10"/>
          </p:nvPr>
        </p:nvSpPr>
        <p:spPr bwMode="auto"/>
        <p:txBody>
          <a:bodyPr/>
          <a:lstStyle/>
          <a:p>
            <a:pPr>
              <a:defRPr/>
            </a:pPr>
            <a:fld id="{3A464D38-640D-4F20-3DA9-7CD4546A09C0}"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119A-C819-574D-4662-315FA8520647}"/>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9D73A7BF-8BE5-319B-CAB2-A71675679D84}"/>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298F3510-4B0B-0022-BC63-3493BB3180DF}"/>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4E767867-3E0B-C659-3975-337BA00064AF}"/>
              </a:ext>
            </a:extLst>
          </p:cNvPr>
          <p:cNvSpPr>
            <a:spLocks noGrp="1"/>
          </p:cNvSpPr>
          <p:nvPr>
            <p:ph type="sldNum" sz="quarter" idx="10"/>
          </p:nvPr>
        </p:nvSpPr>
        <p:spPr bwMode="auto"/>
        <p:txBody>
          <a:bodyPr/>
          <a:lstStyle/>
          <a:p>
            <a:pPr>
              <a:defRPr/>
            </a:pPr>
            <a:fld id="{4AD43E06-C4FF-9CA0-7C95-C522F807AC0A}" type="slidenum">
              <a:rPr/>
              <a:t>2</a:t>
            </a:fld>
            <a:endParaRPr/>
          </a:p>
        </p:txBody>
      </p:sp>
    </p:spTree>
    <p:extLst>
      <p:ext uri="{BB962C8B-B14F-4D97-AF65-F5344CB8AC3E}">
        <p14:creationId xmlns:p14="http://schemas.microsoft.com/office/powerpoint/2010/main" val="754907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noRot="1" noChangeAspect="1"/>
          </p:cNvSpPr>
          <p:nvPr>
            <p:ph type="sldImg"/>
          </p:nvPr>
        </p:nvSpPr>
        <p:spPr>
          <a:xfrm>
            <a:off x="685800" y="1143000"/>
            <a:ext cx="5486400" cy="3086100"/>
          </a:xfrm>
          <a:prstGeom prst="rect">
            <a:avLst/>
          </a:prstGeom>
          <a:ln w="0">
            <a:noFill/>
          </a:ln>
        </p:spPr>
      </p:sp>
      <p:sp>
        <p:nvSpPr>
          <p:cNvPr id="18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190" name="PlaceHolder 3"/>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2EB9494-1911-4A29-8007-0B07485BEA15}" type="slidenum">
              <a:rPr lang="en-US" sz="1200" b="0" u="none" strike="noStrike">
                <a:solidFill>
                  <a:schemeClr val="dk1"/>
                </a:solidFill>
                <a:effectLst/>
                <a:uFillTx/>
                <a:latin typeface="+mn-lt"/>
                <a:ea typeface="+mn-ea"/>
              </a:rPr>
              <a:t>3</a:t>
            </a:fld>
            <a:endParaRPr lang="en-US" sz="12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F119A-C819-574D-4662-315FA8520647}"/>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9D73A7BF-8BE5-319B-CAB2-A71675679D84}"/>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298F3510-4B0B-0022-BC63-3493BB3180DF}"/>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4E767867-3E0B-C659-3975-337BA00064AF}"/>
              </a:ext>
            </a:extLst>
          </p:cNvPr>
          <p:cNvSpPr>
            <a:spLocks noGrp="1"/>
          </p:cNvSpPr>
          <p:nvPr>
            <p:ph type="sldNum" sz="quarter" idx="10"/>
          </p:nvPr>
        </p:nvSpPr>
        <p:spPr bwMode="auto"/>
        <p:txBody>
          <a:bodyPr/>
          <a:lstStyle/>
          <a:p>
            <a:pPr>
              <a:defRPr/>
            </a:pPr>
            <a:fld id="{4AD43E06-C4FF-9CA0-7C95-C522F807AC0A}" type="slidenum">
              <a:rPr/>
              <a:t>4</a:t>
            </a:fld>
            <a:endParaRPr/>
          </a:p>
        </p:txBody>
      </p:sp>
    </p:spTree>
    <p:extLst>
      <p:ext uri="{BB962C8B-B14F-4D97-AF65-F5344CB8AC3E}">
        <p14:creationId xmlns:p14="http://schemas.microsoft.com/office/powerpoint/2010/main" val="754907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0F010-69A0-5055-614B-32E49776539F}"/>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0AF06C30-A365-3040-616E-9BDE639039DE}"/>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B7ABBE9B-CF1E-C390-77DB-D51EAC50A164}"/>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C8034AA0-803C-8232-C25E-DADCB64B7DBB}"/>
              </a:ext>
            </a:extLst>
          </p:cNvPr>
          <p:cNvSpPr>
            <a:spLocks noGrp="1"/>
          </p:cNvSpPr>
          <p:nvPr>
            <p:ph type="sldNum" sz="quarter" idx="10"/>
          </p:nvPr>
        </p:nvSpPr>
        <p:spPr bwMode="auto"/>
        <p:txBody>
          <a:bodyPr/>
          <a:lstStyle/>
          <a:p>
            <a:pPr>
              <a:defRPr/>
            </a:pPr>
            <a:fld id="{4AD43E06-C4FF-9CA0-7C95-C522F807AC0A}" type="slidenum">
              <a:rPr/>
              <a:t>5</a:t>
            </a:fld>
            <a:endParaRPr/>
          </a:p>
        </p:txBody>
      </p:sp>
    </p:spTree>
    <p:extLst>
      <p:ext uri="{BB962C8B-B14F-4D97-AF65-F5344CB8AC3E}">
        <p14:creationId xmlns:p14="http://schemas.microsoft.com/office/powerpoint/2010/main" val="3027991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F27F9-1EC6-0D91-4E10-E18F8545087A}"/>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31059378-D66A-40E6-53C7-406B787EBC2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44DD318A-35C6-359D-DE99-0E8A7802F08A}"/>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29F23706-45A4-BBC0-3DA8-19D4B686B0D2}"/>
              </a:ext>
            </a:extLst>
          </p:cNvPr>
          <p:cNvSpPr>
            <a:spLocks noGrp="1"/>
          </p:cNvSpPr>
          <p:nvPr>
            <p:ph type="sldNum" sz="quarter" idx="10"/>
          </p:nvPr>
        </p:nvSpPr>
        <p:spPr bwMode="auto"/>
        <p:txBody>
          <a:bodyPr/>
          <a:lstStyle/>
          <a:p>
            <a:pPr>
              <a:defRPr/>
            </a:pPr>
            <a:fld id="{4AD43E06-C4FF-9CA0-7C95-C522F807AC0A}" type="slidenum">
              <a:rPr/>
              <a:t>6</a:t>
            </a:fld>
            <a:endParaRPr/>
          </a:p>
        </p:txBody>
      </p:sp>
    </p:spTree>
    <p:extLst>
      <p:ext uri="{BB962C8B-B14F-4D97-AF65-F5344CB8AC3E}">
        <p14:creationId xmlns:p14="http://schemas.microsoft.com/office/powerpoint/2010/main" val="1749653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4F09A-BDAA-5A06-1224-66152E6F78F9}"/>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DBC618A7-1B32-C0E4-3C18-AAB7B72D53BA}"/>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5AEC56E7-BDAC-F4A1-2A01-358A8BBE8968}"/>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254B3BD3-4A9F-A3A0-97A5-EB14E54896E1}"/>
              </a:ext>
            </a:extLst>
          </p:cNvPr>
          <p:cNvSpPr>
            <a:spLocks noGrp="1"/>
          </p:cNvSpPr>
          <p:nvPr>
            <p:ph type="sldNum" sz="quarter" idx="10"/>
          </p:nvPr>
        </p:nvSpPr>
        <p:spPr bwMode="auto"/>
        <p:txBody>
          <a:bodyPr/>
          <a:lstStyle/>
          <a:p>
            <a:pPr>
              <a:defRPr/>
            </a:pPr>
            <a:fld id="{4AD43E06-C4FF-9CA0-7C95-C522F807AC0A}" type="slidenum">
              <a:rPr/>
              <a:t>7</a:t>
            </a:fld>
            <a:endParaRPr/>
          </a:p>
        </p:txBody>
      </p:sp>
    </p:spTree>
    <p:extLst>
      <p:ext uri="{BB962C8B-B14F-4D97-AF65-F5344CB8AC3E}">
        <p14:creationId xmlns:p14="http://schemas.microsoft.com/office/powerpoint/2010/main" val="5079054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9EBDD-090A-B353-6B05-9E46B97A954C}"/>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0409F251-4EA2-12E1-7007-FC5B5E2E0247}"/>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048083EB-EF84-335B-B45A-2B18578A9A05}"/>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144B6F4F-E0B0-73BF-2263-AFBAD263C0A3}"/>
              </a:ext>
            </a:extLst>
          </p:cNvPr>
          <p:cNvSpPr>
            <a:spLocks noGrp="1"/>
          </p:cNvSpPr>
          <p:nvPr>
            <p:ph type="sldNum" sz="quarter" idx="10"/>
          </p:nvPr>
        </p:nvSpPr>
        <p:spPr bwMode="auto"/>
        <p:txBody>
          <a:bodyPr/>
          <a:lstStyle/>
          <a:p>
            <a:pPr>
              <a:defRPr/>
            </a:pPr>
            <a:fld id="{4AD43E06-C4FF-9CA0-7C95-C522F807AC0A}" type="slidenum">
              <a:rPr/>
              <a:t>8</a:t>
            </a:fld>
            <a:endParaRPr/>
          </a:p>
        </p:txBody>
      </p:sp>
    </p:spTree>
    <p:extLst>
      <p:ext uri="{BB962C8B-B14F-4D97-AF65-F5344CB8AC3E}">
        <p14:creationId xmlns:p14="http://schemas.microsoft.com/office/powerpoint/2010/main" val="609625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3B569-A02F-DE49-0A8F-2968BC8337B4}"/>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4A403BDC-A9AF-A396-09AF-85EB9B7B5DB1}"/>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6CDC028E-3CC7-33E0-E18F-7BE8AACAE35E}"/>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949BD670-2083-BCAE-FE0B-5CBB74917FAE}"/>
              </a:ext>
            </a:extLst>
          </p:cNvPr>
          <p:cNvSpPr>
            <a:spLocks noGrp="1"/>
          </p:cNvSpPr>
          <p:nvPr>
            <p:ph type="sldNum" sz="quarter" idx="10"/>
          </p:nvPr>
        </p:nvSpPr>
        <p:spPr bwMode="auto"/>
        <p:txBody>
          <a:bodyPr/>
          <a:lstStyle/>
          <a:p>
            <a:pPr>
              <a:defRPr/>
            </a:pPr>
            <a:fld id="{4AD43E06-C4FF-9CA0-7C95-C522F807AC0A}" type="slidenum">
              <a:rPr/>
              <a:t>9</a:t>
            </a:fld>
            <a:endParaRPr/>
          </a:p>
        </p:txBody>
      </p:sp>
    </p:spTree>
    <p:extLst>
      <p:ext uri="{BB962C8B-B14F-4D97-AF65-F5344CB8AC3E}">
        <p14:creationId xmlns:p14="http://schemas.microsoft.com/office/powerpoint/2010/main" val="3281644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51C24E-60DF-6172-EA03-14A3F01AAF26}"/>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402ED054-F0F5-EACE-5ECF-2C249D39FEBD}"/>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E49F8FCF-0EED-843B-08A2-B8A72BD47D3C}"/>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7086A5B5-D80F-A680-57BA-807AEA64E66D}"/>
              </a:ext>
            </a:extLst>
          </p:cNvPr>
          <p:cNvSpPr>
            <a:spLocks noGrp="1"/>
          </p:cNvSpPr>
          <p:nvPr>
            <p:ph type="sldNum" sz="quarter" idx="10"/>
          </p:nvPr>
        </p:nvSpPr>
        <p:spPr bwMode="auto"/>
        <p:txBody>
          <a:bodyPr/>
          <a:lstStyle/>
          <a:p>
            <a:pPr>
              <a:defRPr/>
            </a:pPr>
            <a:fld id="{4AD43E06-C4FF-9CA0-7C95-C522F807AC0A}" type="slidenum">
              <a:rPr/>
              <a:t>10</a:t>
            </a:fld>
            <a:endParaRPr/>
          </a:p>
        </p:txBody>
      </p:sp>
    </p:spTree>
    <p:extLst>
      <p:ext uri="{BB962C8B-B14F-4D97-AF65-F5344CB8AC3E}">
        <p14:creationId xmlns:p14="http://schemas.microsoft.com/office/powerpoint/2010/main" val="20719316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CCF39-3340-77DD-85BC-C37F9CAF8F82}"/>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A890B7A8-4542-A2BE-7CF8-AD771435458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28A25536-38F8-A8A9-787C-8137242DC354}"/>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2ADCF8F8-CE98-3825-7B12-20476EF4372B}"/>
              </a:ext>
            </a:extLst>
          </p:cNvPr>
          <p:cNvSpPr>
            <a:spLocks noGrp="1"/>
          </p:cNvSpPr>
          <p:nvPr>
            <p:ph type="sldNum" sz="quarter" idx="10"/>
          </p:nvPr>
        </p:nvSpPr>
        <p:spPr bwMode="auto"/>
        <p:txBody>
          <a:bodyPr/>
          <a:lstStyle/>
          <a:p>
            <a:pPr>
              <a:defRPr/>
            </a:pPr>
            <a:fld id="{4AD43E06-C4FF-9CA0-7C95-C522F807AC0A}" type="slidenum">
              <a:rPr/>
              <a:t>11</a:t>
            </a:fld>
            <a:endParaRPr/>
          </a:p>
        </p:txBody>
      </p:sp>
    </p:spTree>
    <p:extLst>
      <p:ext uri="{BB962C8B-B14F-4D97-AF65-F5344CB8AC3E}">
        <p14:creationId xmlns:p14="http://schemas.microsoft.com/office/powerpoint/2010/main" val="2133192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8B23B-69C5-488F-3A31-365D248BB0A4}"/>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6083BA04-00D4-875F-BDF9-95329F1B946B}"/>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82F042F6-7FEC-B765-FC6B-F76044237AE9}"/>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4929D737-6EC6-952B-71C9-D32D5F9C6494}"/>
              </a:ext>
            </a:extLst>
          </p:cNvPr>
          <p:cNvSpPr>
            <a:spLocks noGrp="1"/>
          </p:cNvSpPr>
          <p:nvPr>
            <p:ph type="sldNum" sz="quarter" idx="10"/>
          </p:nvPr>
        </p:nvSpPr>
        <p:spPr bwMode="auto"/>
        <p:txBody>
          <a:bodyPr/>
          <a:lstStyle/>
          <a:p>
            <a:pPr>
              <a:defRPr/>
            </a:pPr>
            <a:fld id="{4AD43E06-C4FF-9CA0-7C95-C522F807AC0A}" type="slidenum">
              <a:rPr/>
              <a:t>12</a:t>
            </a:fld>
            <a:endParaRPr/>
          </a:p>
        </p:txBody>
      </p:sp>
    </p:spTree>
    <p:extLst>
      <p:ext uri="{BB962C8B-B14F-4D97-AF65-F5344CB8AC3E}">
        <p14:creationId xmlns:p14="http://schemas.microsoft.com/office/powerpoint/2010/main" val="82090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52D4F-EE36-6A9F-A75B-C9DA2ED3E949}"/>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95B7F473-ED65-E486-6BA0-0F0C2EAFAD7A}"/>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BCF10937-658A-1F2C-45B6-DEF75F05B30E}"/>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E1AA2768-EF7B-9206-59E0-CA4CC60EE8AF}"/>
              </a:ext>
            </a:extLst>
          </p:cNvPr>
          <p:cNvSpPr>
            <a:spLocks noGrp="1"/>
          </p:cNvSpPr>
          <p:nvPr>
            <p:ph type="sldNum" sz="quarter" idx="10"/>
          </p:nvPr>
        </p:nvSpPr>
        <p:spPr bwMode="auto"/>
        <p:txBody>
          <a:bodyPr/>
          <a:lstStyle/>
          <a:p>
            <a:pPr>
              <a:defRPr/>
            </a:pPr>
            <a:fld id="{4AD43E06-C4FF-9CA0-7C95-C522F807AC0A}" type="slidenum">
              <a:rPr/>
              <a:t>13</a:t>
            </a:fld>
            <a:endParaRPr/>
          </a:p>
        </p:txBody>
      </p:sp>
    </p:spTree>
    <p:extLst>
      <p:ext uri="{BB962C8B-B14F-4D97-AF65-F5344CB8AC3E}">
        <p14:creationId xmlns:p14="http://schemas.microsoft.com/office/powerpoint/2010/main" val="1069739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A1ABC-8350-B860-98D2-94C17B804FD0}"/>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0B84ACC4-951D-B353-5ACF-0AB49B2CC2E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84D8279B-5E81-C7B2-B434-B0B042BED679}"/>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B59B65F3-3F74-A46E-C805-C3614F21CECA}"/>
              </a:ext>
            </a:extLst>
          </p:cNvPr>
          <p:cNvSpPr>
            <a:spLocks noGrp="1"/>
          </p:cNvSpPr>
          <p:nvPr>
            <p:ph type="sldNum" sz="quarter" idx="10"/>
          </p:nvPr>
        </p:nvSpPr>
        <p:spPr bwMode="auto"/>
        <p:txBody>
          <a:bodyPr/>
          <a:lstStyle/>
          <a:p>
            <a:pPr>
              <a:defRPr/>
            </a:pPr>
            <a:fld id="{4AD43E06-C4FF-9CA0-7C95-C522F807AC0A}" type="slidenum">
              <a:rPr/>
              <a:t>14</a:t>
            </a:fld>
            <a:endParaRPr/>
          </a:p>
        </p:txBody>
      </p:sp>
    </p:spTree>
    <p:extLst>
      <p:ext uri="{BB962C8B-B14F-4D97-AF65-F5344CB8AC3E}">
        <p14:creationId xmlns:p14="http://schemas.microsoft.com/office/powerpoint/2010/main" val="24668252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7888C-BD56-2363-F826-884E184D0EA1}"/>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8BFA922F-2603-8142-9F03-7C526D17BC19}"/>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D65D506A-4063-DD5C-110D-EB8B8E23FD66}"/>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F063CABC-DCB0-233C-1F99-52F90F36BB03}"/>
              </a:ext>
            </a:extLst>
          </p:cNvPr>
          <p:cNvSpPr>
            <a:spLocks noGrp="1"/>
          </p:cNvSpPr>
          <p:nvPr>
            <p:ph type="sldNum" sz="quarter" idx="10"/>
          </p:nvPr>
        </p:nvSpPr>
        <p:spPr bwMode="auto"/>
        <p:txBody>
          <a:bodyPr/>
          <a:lstStyle/>
          <a:p>
            <a:pPr>
              <a:defRPr/>
            </a:pPr>
            <a:fld id="{4AD43E06-C4FF-9CA0-7C95-C522F807AC0A}" type="slidenum">
              <a:rPr/>
              <a:t>15</a:t>
            </a:fld>
            <a:endParaRPr/>
          </a:p>
        </p:txBody>
      </p:sp>
    </p:spTree>
    <p:extLst>
      <p:ext uri="{BB962C8B-B14F-4D97-AF65-F5344CB8AC3E}">
        <p14:creationId xmlns:p14="http://schemas.microsoft.com/office/powerpoint/2010/main" val="3954699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077D1-9F50-C3AE-6883-103F6BCEDB27}"/>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F68B376D-D2F2-3A24-F559-95EC20428A32}"/>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CD778DD0-EBD5-0701-5EDC-622819B31FB3}"/>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4E790DEF-1BB3-B1D9-C1DE-8968D2784AD1}"/>
              </a:ext>
            </a:extLst>
          </p:cNvPr>
          <p:cNvSpPr>
            <a:spLocks noGrp="1"/>
          </p:cNvSpPr>
          <p:nvPr>
            <p:ph type="sldNum" sz="quarter" idx="10"/>
          </p:nvPr>
        </p:nvSpPr>
        <p:spPr bwMode="auto"/>
        <p:txBody>
          <a:bodyPr/>
          <a:lstStyle/>
          <a:p>
            <a:pPr>
              <a:defRPr/>
            </a:pPr>
            <a:fld id="{4AD43E06-C4FF-9CA0-7C95-C522F807AC0A}" type="slidenum">
              <a:rPr/>
              <a:t>16</a:t>
            </a:fld>
            <a:endParaRPr/>
          </a:p>
        </p:txBody>
      </p:sp>
    </p:spTree>
    <p:extLst>
      <p:ext uri="{BB962C8B-B14F-4D97-AF65-F5344CB8AC3E}">
        <p14:creationId xmlns:p14="http://schemas.microsoft.com/office/powerpoint/2010/main" val="8254673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29537" name="Slide Image Placeholder 1"/>
          <p:cNvSpPr>
            <a:spLocks noGrp="1" noRot="1" noChangeAspect="1"/>
          </p:cNvSpPr>
          <p:nvPr>
            <p:ph type="sldImg"/>
          </p:nvPr>
        </p:nvSpPr>
        <p:spPr bwMode="auto"/>
      </p:sp>
      <p:sp>
        <p:nvSpPr>
          <p:cNvPr id="1544486170" name="Notes Placeholder 2"/>
          <p:cNvSpPr>
            <a:spLocks noGrp="1"/>
          </p:cNvSpPr>
          <p:nvPr>
            <p:ph type="body" idx="1"/>
          </p:nvPr>
        </p:nvSpPr>
        <p:spPr bwMode="auto"/>
        <p:txBody>
          <a:bodyPr/>
          <a:lstStyle/>
          <a:p>
            <a:pPr>
              <a:defRPr/>
            </a:pPr>
            <a:endParaRPr/>
          </a:p>
        </p:txBody>
      </p:sp>
      <p:sp>
        <p:nvSpPr>
          <p:cNvPr id="32330572" name="Slide Number Placeholder 3"/>
          <p:cNvSpPr>
            <a:spLocks noGrp="1"/>
          </p:cNvSpPr>
          <p:nvPr>
            <p:ph type="sldNum" sz="quarter" idx="10"/>
          </p:nvPr>
        </p:nvSpPr>
        <p:spPr bwMode="auto"/>
        <p:txBody>
          <a:bodyPr/>
          <a:lstStyle/>
          <a:p>
            <a:pPr>
              <a:defRPr/>
            </a:pPr>
            <a:fld id="{5D824B92-A811-3114-C779-CE591F16F88B}"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5DD3B-B1A0-EB09-FA19-E522B8384BEF}"/>
            </a:ext>
          </a:extLst>
        </p:cNvPr>
        <p:cNvGrpSpPr/>
        <p:nvPr/>
      </p:nvGrpSpPr>
      <p:grpSpPr>
        <a:xfrm>
          <a:off x="0" y="0"/>
          <a:ext cx="0" cy="0"/>
          <a:chOff x="0" y="0"/>
          <a:chExt cx="0" cy="0"/>
        </a:xfrm>
      </p:grpSpPr>
      <p:sp>
        <p:nvSpPr>
          <p:cNvPr id="188" name="PlaceHolder 1">
            <a:extLst>
              <a:ext uri="{FF2B5EF4-FFF2-40B4-BE49-F238E27FC236}">
                <a16:creationId xmlns:a16="http://schemas.microsoft.com/office/drawing/2014/main" id="{1AAD158A-AFDB-D229-E7B5-F634E80E8B4F}"/>
              </a:ext>
            </a:extLst>
          </p:cNvPr>
          <p:cNvSpPr>
            <a:spLocks noGrp="1" noRot="1" noChangeAspect="1"/>
          </p:cNvSpPr>
          <p:nvPr>
            <p:ph type="sldImg"/>
          </p:nvPr>
        </p:nvSpPr>
        <p:spPr>
          <a:xfrm>
            <a:off x="685800" y="1143000"/>
            <a:ext cx="5486400" cy="3086100"/>
          </a:xfrm>
          <a:prstGeom prst="rect">
            <a:avLst/>
          </a:prstGeom>
          <a:ln w="0">
            <a:noFill/>
          </a:ln>
        </p:spPr>
      </p:sp>
      <p:sp>
        <p:nvSpPr>
          <p:cNvPr id="189" name="PlaceHolder 2">
            <a:extLst>
              <a:ext uri="{FF2B5EF4-FFF2-40B4-BE49-F238E27FC236}">
                <a16:creationId xmlns:a16="http://schemas.microsoft.com/office/drawing/2014/main" id="{D989B31A-E70D-698F-4734-E44C00785F11}"/>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190" name="PlaceHolder 3">
            <a:extLst>
              <a:ext uri="{FF2B5EF4-FFF2-40B4-BE49-F238E27FC236}">
                <a16:creationId xmlns:a16="http://schemas.microsoft.com/office/drawing/2014/main" id="{BC48BDE1-B648-7402-6837-49EFCFF80469}"/>
              </a:ext>
            </a:extLst>
          </p:cNvPr>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2EB9494-1911-4A29-8007-0B07485BEA15}" type="slidenum">
              <a:rPr lang="en-US" sz="1200" b="0" u="none" strike="noStrike">
                <a:solidFill>
                  <a:schemeClr val="dk1"/>
                </a:solidFill>
                <a:effectLst/>
                <a:uFillTx/>
                <a:latin typeface="+mn-lt"/>
                <a:ea typeface="+mn-ea"/>
              </a:rPr>
              <a:t>18</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582862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8C931-AA32-3BA9-8D68-3B17BEF0B244}"/>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8FD34E6C-741F-A5CC-3B79-14BC671D0866}"/>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09B94E96-867C-8D59-37AC-F86E9AE5F825}"/>
              </a:ext>
            </a:extLst>
          </p:cNvPr>
          <p:cNvSpPr>
            <a:spLocks noGrp="1"/>
          </p:cNvSpPr>
          <p:nvPr>
            <p:ph type="body" idx="1"/>
          </p:nvPr>
        </p:nvSpPr>
        <p:spPr bwMode="auto"/>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 first thing you will need to do in order to get access to Vega is generate an ssh key pair. An ssh key pair replaces passwords with a private and public key pair, so it allows for a faster and safer login. So first off, you open a terminal on your machine, and generate a key pair with this command (SCREEN). You choose a save location and set up a passphrase for extra security. Once you do that, you just give us access to your public key, and we can grant you access to Vega.</a:t>
            </a:r>
          </a:p>
          <a:p>
            <a:pPr>
              <a:defRPr/>
            </a:pPr>
            <a:endParaRPr/>
          </a:p>
        </p:txBody>
      </p:sp>
      <p:sp>
        <p:nvSpPr>
          <p:cNvPr id="394590696" name="Slide Number Placeholder 3">
            <a:extLst>
              <a:ext uri="{FF2B5EF4-FFF2-40B4-BE49-F238E27FC236}">
                <a16:creationId xmlns:a16="http://schemas.microsoft.com/office/drawing/2014/main" id="{64D5A490-B59B-21E9-E994-FD6C3EE4C748}"/>
              </a:ext>
            </a:extLst>
          </p:cNvPr>
          <p:cNvSpPr>
            <a:spLocks noGrp="1"/>
          </p:cNvSpPr>
          <p:nvPr>
            <p:ph type="sldNum" sz="quarter" idx="10"/>
          </p:nvPr>
        </p:nvSpPr>
        <p:spPr bwMode="auto"/>
        <p:txBody>
          <a:bodyPr/>
          <a:lstStyle/>
          <a:p>
            <a:pPr>
              <a:defRPr/>
            </a:pPr>
            <a:fld id="{4AD43E06-C4FF-9CA0-7C95-C522F807AC0A}" type="slidenum">
              <a:rPr/>
              <a:t>19</a:t>
            </a:fld>
            <a:endParaRPr/>
          </a:p>
        </p:txBody>
      </p:sp>
    </p:spTree>
    <p:extLst>
      <p:ext uri="{BB962C8B-B14F-4D97-AF65-F5344CB8AC3E}">
        <p14:creationId xmlns:p14="http://schemas.microsoft.com/office/powerpoint/2010/main" val="775552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AA858-A13A-DAE1-0570-E30E7D6517A6}"/>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86C83CA9-10F0-C38E-33D0-DACB68EBD8F7}"/>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88418D24-888D-76DD-FBA3-05EA8F2B217A}"/>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2AF008DD-DF11-7272-1871-F3E825D8E443}"/>
              </a:ext>
            </a:extLst>
          </p:cNvPr>
          <p:cNvSpPr>
            <a:spLocks noGrp="1"/>
          </p:cNvSpPr>
          <p:nvPr>
            <p:ph type="sldNum" sz="quarter" idx="10"/>
          </p:nvPr>
        </p:nvSpPr>
        <p:spPr bwMode="auto"/>
        <p:txBody>
          <a:bodyPr/>
          <a:lstStyle/>
          <a:p>
            <a:pPr>
              <a:defRPr/>
            </a:pPr>
            <a:fld id="{4AD43E06-C4FF-9CA0-7C95-C522F807AC0A}" type="slidenum">
              <a:rPr/>
              <a:t>20</a:t>
            </a:fld>
            <a:endParaRPr/>
          </a:p>
        </p:txBody>
      </p:sp>
    </p:spTree>
    <p:extLst>
      <p:ext uri="{BB962C8B-B14F-4D97-AF65-F5344CB8AC3E}">
        <p14:creationId xmlns:p14="http://schemas.microsoft.com/office/powerpoint/2010/main" val="1586451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90CE8-C62F-4DE6-ADE1-E5C405FB1154}"/>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62C3D4E7-7F6C-0234-78B0-1F75F348169D}"/>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6DA2E208-D537-0E87-891D-C16BE5C6201C}"/>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46F13C9C-1AAC-2C46-BC96-991129CE0DE5}"/>
              </a:ext>
            </a:extLst>
          </p:cNvPr>
          <p:cNvSpPr>
            <a:spLocks noGrp="1"/>
          </p:cNvSpPr>
          <p:nvPr>
            <p:ph type="sldNum" sz="quarter" idx="10"/>
          </p:nvPr>
        </p:nvSpPr>
        <p:spPr bwMode="auto"/>
        <p:txBody>
          <a:bodyPr/>
          <a:lstStyle/>
          <a:p>
            <a:pPr>
              <a:defRPr/>
            </a:pPr>
            <a:fld id="{4AD43E06-C4FF-9CA0-7C95-C522F807AC0A}" type="slidenum">
              <a:rPr/>
              <a:t>21</a:t>
            </a:fld>
            <a:endParaRPr/>
          </a:p>
        </p:txBody>
      </p:sp>
    </p:spTree>
    <p:extLst>
      <p:ext uri="{BB962C8B-B14F-4D97-AF65-F5344CB8AC3E}">
        <p14:creationId xmlns:p14="http://schemas.microsoft.com/office/powerpoint/2010/main" val="2264193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C09B3-5E09-6A32-077A-3B3D7CAEF339}"/>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15DFB517-D047-D205-282E-B42BE9DB8FFF}"/>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54A10CD9-75DE-2A32-A44F-D5CB43493285}"/>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B5335BC1-4D73-48AC-784B-EB491A7058E3}"/>
              </a:ext>
            </a:extLst>
          </p:cNvPr>
          <p:cNvSpPr>
            <a:spLocks noGrp="1"/>
          </p:cNvSpPr>
          <p:nvPr>
            <p:ph type="sldNum" sz="quarter" idx="10"/>
          </p:nvPr>
        </p:nvSpPr>
        <p:spPr bwMode="auto"/>
        <p:txBody>
          <a:bodyPr/>
          <a:lstStyle/>
          <a:p>
            <a:pPr>
              <a:defRPr/>
            </a:pPr>
            <a:fld id="{4AD43E06-C4FF-9CA0-7C95-C522F807AC0A}" type="slidenum">
              <a:rPr/>
              <a:t>22</a:t>
            </a:fld>
            <a:endParaRPr/>
          </a:p>
        </p:txBody>
      </p:sp>
    </p:spTree>
    <p:extLst>
      <p:ext uri="{BB962C8B-B14F-4D97-AF65-F5344CB8AC3E}">
        <p14:creationId xmlns:p14="http://schemas.microsoft.com/office/powerpoint/2010/main" val="2379202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B25DD-011D-8B9A-2620-C432507C9476}"/>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DCCE4B87-3BCF-E370-E531-0672BF7070D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E18B5A4A-6F3B-EB0B-7E33-8428804BBBDF}"/>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54F4FCF0-3326-B0A9-A434-4D8F6D97686B}"/>
              </a:ext>
            </a:extLst>
          </p:cNvPr>
          <p:cNvSpPr>
            <a:spLocks noGrp="1"/>
          </p:cNvSpPr>
          <p:nvPr>
            <p:ph type="sldNum" sz="quarter" idx="10"/>
          </p:nvPr>
        </p:nvSpPr>
        <p:spPr bwMode="auto"/>
        <p:txBody>
          <a:bodyPr/>
          <a:lstStyle/>
          <a:p>
            <a:pPr>
              <a:defRPr/>
            </a:pPr>
            <a:fld id="{4AD43E06-C4FF-9CA0-7C95-C522F807AC0A}" type="slidenum">
              <a:rPr/>
              <a:t>23</a:t>
            </a:fld>
            <a:endParaRPr/>
          </a:p>
        </p:txBody>
      </p:sp>
    </p:spTree>
    <p:extLst>
      <p:ext uri="{BB962C8B-B14F-4D97-AF65-F5344CB8AC3E}">
        <p14:creationId xmlns:p14="http://schemas.microsoft.com/office/powerpoint/2010/main" val="410834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8AAF11-3415-05F4-62EF-2397BA3D1067}"/>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D387FC7C-9A12-0C26-2CA5-227CC7AE81CB}"/>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57852CED-0974-BA02-F67C-665799654EDF}"/>
              </a:ext>
            </a:extLst>
          </p:cNvPr>
          <p:cNvSpPr>
            <a:spLocks noGrp="1"/>
          </p:cNvSpPr>
          <p:nvPr>
            <p:ph type="body" idx="1"/>
          </p:nvPr>
        </p:nvSpPr>
        <p:spPr bwMode="auto"/>
        <p:txBody>
          <a:bodyPr/>
          <a:lstStyle/>
          <a:p>
            <a:pPr>
              <a:defRPr/>
            </a:pPr>
            <a:endParaRPr lang="sl-SI" sz="1200" dirty="0">
              <a:solidFill>
                <a:srgbClr val="1E2761"/>
              </a:solidFill>
              <a:latin typeface="Calibri" pitchFamily="34" charset="0"/>
              <a:ea typeface="Calibri" pitchFamily="34" charset="-122"/>
              <a:cs typeface="Calibri" pitchFamily="34" charset="-120"/>
            </a:endParaRPr>
          </a:p>
        </p:txBody>
      </p:sp>
      <p:sp>
        <p:nvSpPr>
          <p:cNvPr id="394590696" name="Slide Number Placeholder 3">
            <a:extLst>
              <a:ext uri="{FF2B5EF4-FFF2-40B4-BE49-F238E27FC236}">
                <a16:creationId xmlns:a16="http://schemas.microsoft.com/office/drawing/2014/main" id="{3A635D17-1C6B-3FA8-75BD-C5008E7577FE}"/>
              </a:ext>
            </a:extLst>
          </p:cNvPr>
          <p:cNvSpPr>
            <a:spLocks noGrp="1"/>
          </p:cNvSpPr>
          <p:nvPr>
            <p:ph type="sldNum" sz="quarter" idx="10"/>
          </p:nvPr>
        </p:nvSpPr>
        <p:spPr bwMode="auto"/>
        <p:txBody>
          <a:bodyPr/>
          <a:lstStyle/>
          <a:p>
            <a:pPr>
              <a:defRPr/>
            </a:pPr>
            <a:fld id="{4AD43E06-C4FF-9CA0-7C95-C522F807AC0A}" type="slidenum">
              <a:rPr/>
              <a:t>24</a:t>
            </a:fld>
            <a:endParaRPr/>
          </a:p>
        </p:txBody>
      </p:sp>
    </p:spTree>
    <p:extLst>
      <p:ext uri="{BB962C8B-B14F-4D97-AF65-F5344CB8AC3E}">
        <p14:creationId xmlns:p14="http://schemas.microsoft.com/office/powerpoint/2010/main" val="9120641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B34E8-98AE-74D3-9B0D-F2D78E3897E0}"/>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96D2EC90-098F-DD0E-3146-ADF6489B09EB}"/>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52217137-12A8-0867-0CC3-8BEEF68573ED}"/>
              </a:ext>
            </a:extLst>
          </p:cNvPr>
          <p:cNvSpPr>
            <a:spLocks noGrp="1"/>
          </p:cNvSpPr>
          <p:nvPr>
            <p:ph type="body" idx="1"/>
          </p:nvPr>
        </p:nvSpPr>
        <p:spPr bwMode="auto"/>
        <p:txBody>
          <a:bodyPr/>
          <a:lstStyle/>
          <a:p>
            <a:pPr>
              <a:defRPr/>
            </a:pPr>
            <a:endParaRPr lang="sl-SI" dirty="0"/>
          </a:p>
        </p:txBody>
      </p:sp>
      <p:sp>
        <p:nvSpPr>
          <p:cNvPr id="394590696" name="Slide Number Placeholder 3">
            <a:extLst>
              <a:ext uri="{FF2B5EF4-FFF2-40B4-BE49-F238E27FC236}">
                <a16:creationId xmlns:a16="http://schemas.microsoft.com/office/drawing/2014/main" id="{136B9C00-16F0-46E6-975C-A9E05AA0B21B}"/>
              </a:ext>
            </a:extLst>
          </p:cNvPr>
          <p:cNvSpPr>
            <a:spLocks noGrp="1"/>
          </p:cNvSpPr>
          <p:nvPr>
            <p:ph type="sldNum" sz="quarter" idx="10"/>
          </p:nvPr>
        </p:nvSpPr>
        <p:spPr bwMode="auto"/>
        <p:txBody>
          <a:bodyPr/>
          <a:lstStyle/>
          <a:p>
            <a:pPr>
              <a:defRPr/>
            </a:pPr>
            <a:fld id="{4AD43E06-C4FF-9CA0-7C95-C522F807AC0A}" type="slidenum">
              <a:rPr/>
              <a:t>25</a:t>
            </a:fld>
            <a:endParaRPr/>
          </a:p>
        </p:txBody>
      </p:sp>
    </p:spTree>
    <p:extLst>
      <p:ext uri="{BB962C8B-B14F-4D97-AF65-F5344CB8AC3E}">
        <p14:creationId xmlns:p14="http://schemas.microsoft.com/office/powerpoint/2010/main" val="36318273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9601B4-539E-4D26-BAB4-FCD622341A22}"/>
            </a:ext>
          </a:extLst>
        </p:cNvPr>
        <p:cNvGrpSpPr/>
        <p:nvPr/>
      </p:nvGrpSpPr>
      <p:grpSpPr>
        <a:xfrm>
          <a:off x="0" y="0"/>
          <a:ext cx="0" cy="0"/>
          <a:chOff x="0" y="0"/>
          <a:chExt cx="0" cy="0"/>
        </a:xfrm>
      </p:grpSpPr>
      <p:sp>
        <p:nvSpPr>
          <p:cNvPr id="188" name="PlaceHolder 1">
            <a:extLst>
              <a:ext uri="{FF2B5EF4-FFF2-40B4-BE49-F238E27FC236}">
                <a16:creationId xmlns:a16="http://schemas.microsoft.com/office/drawing/2014/main" id="{462C8F3E-0D52-7B88-75EE-C62ACCF2DE8D}"/>
              </a:ext>
            </a:extLst>
          </p:cNvPr>
          <p:cNvSpPr>
            <a:spLocks noGrp="1" noRot="1" noChangeAspect="1"/>
          </p:cNvSpPr>
          <p:nvPr>
            <p:ph type="sldImg"/>
          </p:nvPr>
        </p:nvSpPr>
        <p:spPr>
          <a:xfrm>
            <a:off x="685800" y="1143000"/>
            <a:ext cx="5486400" cy="3086100"/>
          </a:xfrm>
          <a:prstGeom prst="rect">
            <a:avLst/>
          </a:prstGeom>
          <a:ln w="0">
            <a:noFill/>
          </a:ln>
        </p:spPr>
      </p:sp>
      <p:sp>
        <p:nvSpPr>
          <p:cNvPr id="189" name="PlaceHolder 2">
            <a:extLst>
              <a:ext uri="{FF2B5EF4-FFF2-40B4-BE49-F238E27FC236}">
                <a16:creationId xmlns:a16="http://schemas.microsoft.com/office/drawing/2014/main" id="{81BEEAC1-7383-B368-18FC-AC3C49F29FE9}"/>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190" name="PlaceHolder 3">
            <a:extLst>
              <a:ext uri="{FF2B5EF4-FFF2-40B4-BE49-F238E27FC236}">
                <a16:creationId xmlns:a16="http://schemas.microsoft.com/office/drawing/2014/main" id="{3C0F0BAF-540F-00AC-C92E-CAD900933C42}"/>
              </a:ext>
            </a:extLst>
          </p:cNvPr>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indent="0" algn="r" defTabSz="914400">
              <a:lnSpc>
                <a:spcPct val="100000"/>
              </a:lnSpc>
              <a:buNone/>
            </a:pPr>
            <a:fld id="{32EB9494-1911-4A29-8007-0B07485BEA15}" type="slidenum">
              <a:rPr lang="en-US" sz="1200" b="0" u="none" strike="noStrike">
                <a:solidFill>
                  <a:schemeClr val="dk1"/>
                </a:solidFill>
                <a:effectLst/>
                <a:uFillTx/>
                <a:latin typeface="+mn-lt"/>
                <a:ea typeface="+mn-ea"/>
              </a:rPr>
              <a:t>26</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3179543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pPr>
              <a:defRPr/>
            </a:pPr>
            <a:fld id="{A2DE2C83-CD86-4B25-9753-3ED21E3A3781}" type="slidenum">
              <a:rPr lang="en-US"/>
              <a:t>28</a:t>
            </a:fld>
            <a:endParaRPr lang="en-US"/>
          </a:p>
        </p:txBody>
      </p:sp>
    </p:spTree>
    <p:extLst>
      <p:ext uri="{BB962C8B-B14F-4D97-AF65-F5344CB8AC3E}">
        <p14:creationId xmlns:p14="http://schemas.microsoft.com/office/powerpoint/2010/main" val="12160666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1DDAF-3323-BF94-ABE7-A341B6C413FB}"/>
            </a:ext>
          </a:extLst>
        </p:cNvPr>
        <p:cNvGrpSpPr/>
        <p:nvPr/>
      </p:nvGrpSpPr>
      <p:grpSpPr>
        <a:xfrm>
          <a:off x="0" y="0"/>
          <a:ext cx="0" cy="0"/>
          <a:chOff x="0" y="0"/>
          <a:chExt cx="0" cy="0"/>
        </a:xfrm>
      </p:grpSpPr>
      <p:sp>
        <p:nvSpPr>
          <p:cNvPr id="188" name="PlaceHolder 1">
            <a:extLst>
              <a:ext uri="{FF2B5EF4-FFF2-40B4-BE49-F238E27FC236}">
                <a16:creationId xmlns:a16="http://schemas.microsoft.com/office/drawing/2014/main" id="{D70A4A0A-3427-E66B-AAAD-61A4BBBD9C31}"/>
              </a:ext>
            </a:extLst>
          </p:cNvPr>
          <p:cNvSpPr>
            <a:spLocks noGrp="1" noRot="1" noChangeAspect="1"/>
          </p:cNvSpPr>
          <p:nvPr>
            <p:ph type="sldImg"/>
          </p:nvPr>
        </p:nvSpPr>
        <p:spPr>
          <a:xfrm>
            <a:off x="685800" y="1143000"/>
            <a:ext cx="5486400" cy="3086100"/>
          </a:xfrm>
          <a:prstGeom prst="rect">
            <a:avLst/>
          </a:prstGeom>
          <a:ln w="0">
            <a:noFill/>
          </a:ln>
        </p:spPr>
      </p:sp>
      <p:sp>
        <p:nvSpPr>
          <p:cNvPr id="189" name="PlaceHolder 2">
            <a:extLst>
              <a:ext uri="{FF2B5EF4-FFF2-40B4-BE49-F238E27FC236}">
                <a16:creationId xmlns:a16="http://schemas.microsoft.com/office/drawing/2014/main" id="{52A8E356-BFB8-F520-34DF-FE6CAC22D171}"/>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dirty="0"/>
          </a:p>
        </p:txBody>
      </p:sp>
      <p:sp>
        <p:nvSpPr>
          <p:cNvPr id="190" name="PlaceHolder 3">
            <a:extLst>
              <a:ext uri="{FF2B5EF4-FFF2-40B4-BE49-F238E27FC236}">
                <a16:creationId xmlns:a16="http://schemas.microsoft.com/office/drawing/2014/main" id="{EBE0CF9E-F0C3-6665-15FC-36E76594AE25}"/>
              </a:ext>
            </a:extLst>
          </p:cNvPr>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EB9494-1911-4A29-8007-0B07485BEA15}"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Times New Roman"/>
            </a:endParaRPr>
          </a:p>
        </p:txBody>
      </p:sp>
    </p:spTree>
    <p:extLst>
      <p:ext uri="{BB962C8B-B14F-4D97-AF65-F5344CB8AC3E}">
        <p14:creationId xmlns:p14="http://schemas.microsoft.com/office/powerpoint/2010/main" val="29102783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19839-3090-9BA4-BB67-CF870E509053}"/>
            </a:ext>
          </a:extLst>
        </p:cNvPr>
        <p:cNvGrpSpPr/>
        <p:nvPr/>
      </p:nvGrpSpPr>
      <p:grpSpPr>
        <a:xfrm>
          <a:off x="0" y="0"/>
          <a:ext cx="0" cy="0"/>
          <a:chOff x="0" y="0"/>
          <a:chExt cx="0" cy="0"/>
        </a:xfrm>
      </p:grpSpPr>
      <p:sp>
        <p:nvSpPr>
          <p:cNvPr id="191" name="PlaceHolder 1">
            <a:extLst>
              <a:ext uri="{FF2B5EF4-FFF2-40B4-BE49-F238E27FC236}">
                <a16:creationId xmlns:a16="http://schemas.microsoft.com/office/drawing/2014/main" id="{A82334EF-B08E-5836-3E4B-5F6ACE1F0353}"/>
              </a:ext>
            </a:extLst>
          </p:cNvPr>
          <p:cNvSpPr>
            <a:spLocks noGrp="1" noRot="1" noChangeAspect="1"/>
          </p:cNvSpPr>
          <p:nvPr>
            <p:ph type="sldImg"/>
          </p:nvPr>
        </p:nvSpPr>
        <p:spPr>
          <a:xfrm>
            <a:off x="685800" y="1143000"/>
            <a:ext cx="5486400" cy="3086100"/>
          </a:xfrm>
          <a:prstGeom prst="rect">
            <a:avLst/>
          </a:prstGeom>
          <a:ln w="0">
            <a:noFill/>
          </a:ln>
        </p:spPr>
      </p:sp>
      <p:sp>
        <p:nvSpPr>
          <p:cNvPr id="192" name="PlaceHolder 2">
            <a:extLst>
              <a:ext uri="{FF2B5EF4-FFF2-40B4-BE49-F238E27FC236}">
                <a16:creationId xmlns:a16="http://schemas.microsoft.com/office/drawing/2014/main" id="{58202AD8-D89D-9D7A-75E8-5B7E04B04A79}"/>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endParaRPr lang="en-US" sz="1800">
              <a:latin typeface="Arial"/>
              <a:cs typeface="Arial"/>
            </a:endParaRPr>
          </a:p>
        </p:txBody>
      </p:sp>
      <p:sp>
        <p:nvSpPr>
          <p:cNvPr id="193" name="PlaceHolder 3">
            <a:extLst>
              <a:ext uri="{FF2B5EF4-FFF2-40B4-BE49-F238E27FC236}">
                <a16:creationId xmlns:a16="http://schemas.microsoft.com/office/drawing/2014/main" id="{76F7906A-A0AA-9286-CEC6-1829E8EB7776}"/>
              </a:ext>
            </a:extLst>
          </p:cNvPr>
          <p:cNvSpPr>
            <a:spLocks noGrp="1"/>
          </p:cNvSpPr>
          <p:nvPr>
            <p:ph type="sldNum" idx="82"/>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3179472-EB36-4FD9-AC5B-E7A777A6047A}" type="slidenum">
              <a:rPr kumimoji="0" lang="en-US" sz="1200" b="0" i="0" u="none" strike="noStrike" kern="0" cap="none" spc="0" normalizeH="0" baseline="0" noProof="0">
                <a:ln>
                  <a:noFill/>
                </a:ln>
                <a:solidFill>
                  <a:prstClr val="black"/>
                </a:solidFill>
                <a:effectLst/>
                <a:uLnTx/>
                <a:uFillTx/>
                <a:latin typeface="Calibri"/>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24478792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6603-B141-CCCB-74FD-B5F22E8A7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4DA5FE-EFAF-928B-6D3D-109065204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ABF641-F113-1BF6-7AD5-F8775DE0503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652DAB5-AE32-CA9E-35EB-A7C367BFDF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E2C83-CD86-4B25-9753-3ED21E3A3781}" type="slidenum">
              <a:rPr kumimoji="0" lang="en-US"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5730087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32A39-5036-8652-57A4-11EEB174E6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2797C-0A29-9C90-09C3-3FC8BD24C8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89B9D9-091D-DFB5-EDFC-B87D842A992E}"/>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F4C02AFC-D391-30FB-F616-252C421217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E2C83-CD86-4B25-9753-3ED21E3A3781}" type="slidenum">
              <a:rPr kumimoji="0" lang="en-US"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29117904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BFDDD-48B5-F168-38DB-A82BEA492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42800C-400C-511F-5268-BDA464E76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59FDE9-4D98-B29D-60DD-BF7D8CE2B965}"/>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73B36DA1-8D28-FB22-D790-90EB8BD8C8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E2C83-CD86-4B25-9753-3ED21E3A3781}" type="slidenum">
              <a:rPr kumimoji="0" lang="en-US"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7115213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8AB664-BD4B-845E-87E8-4839FD707B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AAF87-0F24-EFF8-6E0E-13845BC93E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8EB13B-44BE-9DA6-A844-2BC95AE8C0C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3B694BF5-01D3-C734-8465-8C52BAA363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E2C83-CD86-4B25-9753-3ED21E3A3781}" type="slidenum">
              <a:rPr kumimoji="0" lang="en-US"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11425259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AAA11-ACB1-C487-4443-9DB05A0D19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00403C-49DE-6D58-3B09-403EAE114A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D71C76-F5F1-0B67-815A-B24F6CFD1E2F}"/>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C0068235-F54A-BD17-0458-17BFD7B9B8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DE2C83-CD86-4B25-9753-3ED21E3A3781}" type="slidenum">
              <a:rPr kumimoji="0" lang="en-US"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0" cap="none" spc="0" normalizeH="0" baseline="0" noProof="0">
              <a:ln>
                <a:noFill/>
              </a:ln>
              <a:solidFill>
                <a:prstClr val="black"/>
              </a:solidFill>
              <a:effectLst/>
              <a:uLnTx/>
              <a:uFillTx/>
              <a:latin typeface="Calibri"/>
              <a:cs typeface="Arial"/>
            </a:endParaRPr>
          </a:p>
        </p:txBody>
      </p:sp>
    </p:spTree>
    <p:extLst>
      <p:ext uri="{BB962C8B-B14F-4D97-AF65-F5344CB8AC3E}">
        <p14:creationId xmlns:p14="http://schemas.microsoft.com/office/powerpoint/2010/main" val="6496318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881678141" name="Slide Image Placeholder 1"/>
          <p:cNvSpPr>
            <a:spLocks noGrp="1" noRot="1" noChangeAspect="1"/>
          </p:cNvSpPr>
          <p:nvPr>
            <p:ph type="sldImg"/>
          </p:nvPr>
        </p:nvSpPr>
        <p:spPr bwMode="auto"/>
      </p:sp>
      <p:sp>
        <p:nvSpPr>
          <p:cNvPr id="932719190" name="Notes Placeholder 2"/>
          <p:cNvSpPr>
            <a:spLocks noGrp="1"/>
          </p:cNvSpPr>
          <p:nvPr>
            <p:ph type="body" idx="1"/>
          </p:nvPr>
        </p:nvSpPr>
        <p:spPr bwMode="auto"/>
        <p:txBody>
          <a:bodyPr/>
          <a:lstStyle/>
          <a:p>
            <a:pPr>
              <a:defRPr/>
            </a:pPr>
            <a:endParaRPr/>
          </a:p>
        </p:txBody>
      </p:sp>
      <p:sp>
        <p:nvSpPr>
          <p:cNvPr id="458927801" name="Slide Number Placeholder 3"/>
          <p:cNvSpPr>
            <a:spLocks noGrp="1"/>
          </p:cNvSpPr>
          <p:nvPr>
            <p:ph type="sldNum" sz="quarter" idx="10"/>
          </p:nvPr>
        </p:nvSpPr>
        <p:spPr bwMode="auto"/>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A7D078-419F-121C-DDED-1E2928896ABC}" type="slidenum">
              <a:rPr kumimoji="0" sz="1200" b="0" i="0" u="none" strike="noStrike" kern="0" cap="none" spc="0" normalizeH="0" baseline="0" noProof="0">
                <a:ln>
                  <a:noFill/>
                </a:ln>
                <a:solidFill>
                  <a:prstClr val="black"/>
                </a:solidFill>
                <a:effectLst/>
                <a:uLnTx/>
                <a:uFillTx/>
                <a:latin typeface="Calibri"/>
                <a:cs typeface="Arial"/>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sz="1200" b="0" i="0" u="none" strike="noStrike" kern="0" cap="none" spc="0" normalizeH="0" baseline="0" noProof="0">
              <a:ln>
                <a:noFill/>
              </a:ln>
              <a:solidFill>
                <a:prstClr val="black"/>
              </a:solidFill>
              <a:effectLst/>
              <a:uLnTx/>
              <a:uFillTx/>
              <a:latin typeface="Calibri"/>
              <a:cs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laceHolder 1"/>
          <p:cNvSpPr>
            <a:spLocks noGrp="1" noRot="1" noChangeAspect="1"/>
          </p:cNvSpPr>
          <p:nvPr>
            <p:ph type="sldImg"/>
          </p:nvPr>
        </p:nvSpPr>
        <p:spPr>
          <a:xfrm>
            <a:off x="685800" y="1143000"/>
            <a:ext cx="5486400" cy="3086100"/>
          </a:xfrm>
          <a:prstGeom prst="rect">
            <a:avLst/>
          </a:prstGeom>
          <a:ln w="0">
            <a:noFill/>
          </a:ln>
        </p:spPr>
      </p:sp>
      <p:sp>
        <p:nvSpPr>
          <p:cNvPr id="18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endParaRPr lang="en-US" dirty="0">
              <a:cs typeface="Calibri"/>
            </a:endParaRPr>
          </a:p>
        </p:txBody>
      </p:sp>
      <p:sp>
        <p:nvSpPr>
          <p:cNvPr id="190" name="PlaceHolder 3"/>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EB9494-1911-4A29-8007-0B07485BEA15}" type="slidenum">
              <a:rPr kumimoji="0" lang="en-US" sz="1200" b="0" i="0" u="none" strike="noStrike" kern="1200" cap="none" spc="0" normalizeH="0" baseline="0" noProof="0">
                <a:ln>
                  <a:noFill/>
                </a:ln>
                <a:solidFill>
                  <a:srgbClr val="000000"/>
                </a:solidFill>
                <a:effectLst/>
                <a:uLnTx/>
                <a:uFillTx/>
                <a:latin typeface="Arial"/>
                <a:ea typeface="+mn-ea"/>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Times New Roman"/>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idx="78"/>
          </p:nvPr>
        </p:nvSpPr>
        <p:spPr/>
        <p:txBody>
          <a:bodyPr/>
          <a:lstStyle/>
          <a:p>
            <a:pPr indent="0" algn="r">
              <a:buNone/>
            </a:pPr>
            <a:fld id="{E9C0E1FD-C30A-4917-804A-A2C86C26E04E}" type="slidenum">
              <a:rPr lang="en-US" sz="1400" b="0" u="none" strike="noStrike">
                <a:solidFill>
                  <a:srgbClr val="000000"/>
                </a:solidFill>
                <a:effectLst/>
                <a:uFillTx/>
                <a:latin typeface="Times New Roman"/>
              </a:rPr>
              <a:t>42</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0894161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EDD2C-5779-C1E7-6608-09A3E2BE5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0F3927-3A95-8DC6-48BE-91126CBA78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AF8A53-FC1D-0EE1-FE0D-612D66240B8C}"/>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A3CA7BA0-CD3A-F814-58B7-9ECFBB0AA2CF}"/>
              </a:ext>
            </a:extLst>
          </p:cNvPr>
          <p:cNvSpPr>
            <a:spLocks noGrp="1"/>
          </p:cNvSpPr>
          <p:nvPr>
            <p:ph type="sldNum" idx="78"/>
          </p:nvPr>
        </p:nvSpPr>
        <p:spPr/>
        <p:txBody>
          <a:bodyPr/>
          <a:lstStyle/>
          <a:p>
            <a:pPr indent="0" algn="r">
              <a:buNone/>
            </a:pPr>
            <a:fld id="{E9C0E1FD-C30A-4917-804A-A2C86C26E04E}" type="slidenum">
              <a:rPr lang="en-US" sz="1400" b="0" u="none" strike="noStrike">
                <a:solidFill>
                  <a:srgbClr val="000000"/>
                </a:solidFill>
                <a:effectLst/>
                <a:uFillTx/>
                <a:latin typeface="Times New Roman"/>
              </a:rPr>
              <a:t>43</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14064318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5ECF9-0C21-697A-ADD6-99D1D5C78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C915D-ABA9-0F3C-B61C-C28CC37DC4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25B3A4-9325-8B3E-B847-F607843636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97BF6C-855D-C6EB-CD20-58126EFE3966}"/>
              </a:ext>
            </a:extLst>
          </p:cNvPr>
          <p:cNvSpPr>
            <a:spLocks noGrp="1"/>
          </p:cNvSpPr>
          <p:nvPr>
            <p:ph type="sldNum" idx="78"/>
          </p:nvPr>
        </p:nvSpPr>
        <p:spPr/>
        <p:txBody>
          <a:bodyPr/>
          <a:lstStyle/>
          <a:p>
            <a:pPr indent="0" algn="r">
              <a:buNone/>
            </a:pPr>
            <a:fld id="{E9C0E1FD-C30A-4917-804A-A2C86C26E04E}" type="slidenum">
              <a:rPr lang="en-US" sz="1400" b="0" u="none" strike="noStrike">
                <a:solidFill>
                  <a:srgbClr val="000000"/>
                </a:solidFill>
                <a:effectLst/>
                <a:uFillTx/>
                <a:latin typeface="Times New Roman"/>
              </a:rPr>
              <a:t>44</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34870311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F2EA3-CE2E-93DB-9E5E-1B7C491E3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E1333-4E70-3602-E415-4B182E17B3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49884-27DE-AAA4-9F19-3C76B6DA54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43F7CE-8931-1C1E-D48F-D8A9B508DA2C}"/>
              </a:ext>
            </a:extLst>
          </p:cNvPr>
          <p:cNvSpPr>
            <a:spLocks noGrp="1"/>
          </p:cNvSpPr>
          <p:nvPr>
            <p:ph type="sldNum" idx="78"/>
          </p:nvPr>
        </p:nvSpPr>
        <p:spPr/>
        <p:txBody>
          <a:bodyPr/>
          <a:lstStyle/>
          <a:p>
            <a:pPr indent="0" algn="r">
              <a:buNone/>
            </a:pPr>
            <a:fld id="{E9C0E1FD-C30A-4917-804A-A2C86C26E04E}" type="slidenum">
              <a:rPr lang="en-US" sz="1400" b="0" u="none" strike="noStrike">
                <a:solidFill>
                  <a:srgbClr val="000000"/>
                </a:solidFill>
                <a:effectLst/>
                <a:uFillTx/>
                <a:latin typeface="Times New Roman"/>
              </a:rPr>
              <a:t>45</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420659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65544-D993-D5E9-1D55-7E23E88DB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93711-88D0-B2D7-AAE5-2C4D669902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665633-C388-6995-28CF-BA370CE91CFA}"/>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2910F256-D0E2-A0C3-8631-EE11AE405225}"/>
              </a:ext>
            </a:extLst>
          </p:cNvPr>
          <p:cNvSpPr>
            <a:spLocks noGrp="1"/>
          </p:cNvSpPr>
          <p:nvPr>
            <p:ph type="sldNum" idx="78"/>
          </p:nvPr>
        </p:nvSpPr>
        <p:spPr/>
        <p:txBody>
          <a:bodyPr/>
          <a:lstStyle/>
          <a:p>
            <a:pPr indent="0" algn="r">
              <a:buNone/>
            </a:pPr>
            <a:fld id="{E9C0E1FD-C30A-4917-804A-A2C86C26E04E}" type="slidenum">
              <a:rPr lang="en-US" sz="1400" b="0" u="none" strike="noStrike">
                <a:solidFill>
                  <a:srgbClr val="000000"/>
                </a:solidFill>
                <a:effectLst/>
                <a:uFillTx/>
                <a:latin typeface="Times New Roman"/>
              </a:rPr>
              <a:t>46</a:t>
            </a:fld>
            <a:endParaRPr lang="en-US" sz="1400" b="0" u="none" strike="noStrike">
              <a:solidFill>
                <a:srgbClr val="000000"/>
              </a:solidFill>
              <a:effectLst/>
              <a:uFillTx/>
              <a:latin typeface="Times New Roman"/>
            </a:endParaRPr>
          </a:p>
        </p:txBody>
      </p:sp>
    </p:spTree>
    <p:extLst>
      <p:ext uri="{BB962C8B-B14F-4D97-AF65-F5344CB8AC3E}">
        <p14:creationId xmlns:p14="http://schemas.microsoft.com/office/powerpoint/2010/main" val="21721404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236414-2626-D3B1-7D6C-9F5E300A35B5}"/>
            </a:ext>
          </a:extLst>
        </p:cNvPr>
        <p:cNvGrpSpPr/>
        <p:nvPr/>
      </p:nvGrpSpPr>
      <p:grpSpPr>
        <a:xfrm>
          <a:off x="0" y="0"/>
          <a:ext cx="0" cy="0"/>
          <a:chOff x="0" y="0"/>
          <a:chExt cx="0" cy="0"/>
        </a:xfrm>
      </p:grpSpPr>
      <p:sp>
        <p:nvSpPr>
          <p:cNvPr id="188" name="PlaceHolder 1">
            <a:extLst>
              <a:ext uri="{FF2B5EF4-FFF2-40B4-BE49-F238E27FC236}">
                <a16:creationId xmlns:a16="http://schemas.microsoft.com/office/drawing/2014/main" id="{BF2D24F4-8FF8-5DCE-60D9-AC8CD5F4DC81}"/>
              </a:ext>
            </a:extLst>
          </p:cNvPr>
          <p:cNvSpPr>
            <a:spLocks noGrp="1" noRot="1" noChangeAspect="1"/>
          </p:cNvSpPr>
          <p:nvPr>
            <p:ph type="sldImg"/>
          </p:nvPr>
        </p:nvSpPr>
        <p:spPr>
          <a:xfrm>
            <a:off x="685800" y="1143000"/>
            <a:ext cx="5486400" cy="3086100"/>
          </a:xfrm>
          <a:prstGeom prst="rect">
            <a:avLst/>
          </a:prstGeom>
          <a:ln w="0">
            <a:noFill/>
          </a:ln>
        </p:spPr>
      </p:sp>
      <p:sp>
        <p:nvSpPr>
          <p:cNvPr id="189" name="PlaceHolder 2">
            <a:extLst>
              <a:ext uri="{FF2B5EF4-FFF2-40B4-BE49-F238E27FC236}">
                <a16:creationId xmlns:a16="http://schemas.microsoft.com/office/drawing/2014/main" id="{0E9CF185-F9B4-ADFF-7409-0B6363A2E28D}"/>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190" name="PlaceHolder 3">
            <a:extLst>
              <a:ext uri="{FF2B5EF4-FFF2-40B4-BE49-F238E27FC236}">
                <a16:creationId xmlns:a16="http://schemas.microsoft.com/office/drawing/2014/main" id="{14849DB4-550C-357D-2C46-98D338D8DF8C}"/>
              </a:ext>
            </a:extLst>
          </p:cNvPr>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EB9494-1911-4A29-8007-0B07485BEA15}" type="slidenum">
              <a:rPr kumimoji="0" lang="en-US" sz="1200" b="0" i="0" u="none" strike="noStrike" kern="1200" cap="none" spc="0" normalizeH="0" baseline="0" noProof="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22599171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9B724-07E8-D8F3-6AAB-42C75A7E30E4}"/>
            </a:ext>
          </a:extLst>
        </p:cNvPr>
        <p:cNvGrpSpPr/>
        <p:nvPr/>
      </p:nvGrpSpPr>
      <p:grpSpPr>
        <a:xfrm>
          <a:off x="0" y="0"/>
          <a:ext cx="0" cy="0"/>
          <a:chOff x="0" y="0"/>
          <a:chExt cx="0" cy="0"/>
        </a:xfrm>
      </p:grpSpPr>
      <p:sp>
        <p:nvSpPr>
          <p:cNvPr id="188" name="PlaceHolder 1">
            <a:extLst>
              <a:ext uri="{FF2B5EF4-FFF2-40B4-BE49-F238E27FC236}">
                <a16:creationId xmlns:a16="http://schemas.microsoft.com/office/drawing/2014/main" id="{F854D7AC-A2D6-6222-3AF1-C1CAC028B2F6}"/>
              </a:ext>
            </a:extLst>
          </p:cNvPr>
          <p:cNvSpPr>
            <a:spLocks noGrp="1" noRot="1" noChangeAspect="1"/>
          </p:cNvSpPr>
          <p:nvPr>
            <p:ph type="sldImg"/>
          </p:nvPr>
        </p:nvSpPr>
        <p:spPr>
          <a:xfrm>
            <a:off x="685800" y="1143000"/>
            <a:ext cx="5486400" cy="3086100"/>
          </a:xfrm>
          <a:prstGeom prst="rect">
            <a:avLst/>
          </a:prstGeom>
          <a:ln w="0">
            <a:noFill/>
          </a:ln>
        </p:spPr>
      </p:sp>
      <p:sp>
        <p:nvSpPr>
          <p:cNvPr id="189" name="PlaceHolder 2">
            <a:extLst>
              <a:ext uri="{FF2B5EF4-FFF2-40B4-BE49-F238E27FC236}">
                <a16:creationId xmlns:a16="http://schemas.microsoft.com/office/drawing/2014/main" id="{06C7C55A-D117-4157-9EE6-4DADC1C87880}"/>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indent="0">
              <a:buNone/>
            </a:pPr>
            <a:endParaRPr lang="en-US" sz="1800" b="0" u="none" strike="noStrike">
              <a:solidFill>
                <a:srgbClr val="000000"/>
              </a:solidFill>
              <a:effectLst/>
              <a:uFillTx/>
              <a:latin typeface="Arial"/>
            </a:endParaRPr>
          </a:p>
        </p:txBody>
      </p:sp>
      <p:sp>
        <p:nvSpPr>
          <p:cNvPr id="190" name="PlaceHolder 3">
            <a:extLst>
              <a:ext uri="{FF2B5EF4-FFF2-40B4-BE49-F238E27FC236}">
                <a16:creationId xmlns:a16="http://schemas.microsoft.com/office/drawing/2014/main" id="{0A3B32DC-33DB-ADC8-E2C2-491E9A029D09}"/>
              </a:ext>
            </a:extLst>
          </p:cNvPr>
          <p:cNvSpPr>
            <a:spLocks noGrp="1"/>
          </p:cNvSpPr>
          <p:nvPr>
            <p:ph type="sldNum" idx="81"/>
          </p:nvPr>
        </p:nvSpPr>
        <p:spPr>
          <a:xfrm>
            <a:off x="3884760" y="8685360"/>
            <a:ext cx="2971440" cy="458280"/>
          </a:xfrm>
          <a:prstGeom prst="rect">
            <a:avLst/>
          </a:prstGeom>
          <a:noFill/>
          <a:ln w="0">
            <a:noFill/>
          </a:ln>
        </p:spPr>
        <p:txBody>
          <a:bodyPr lIns="91440" tIns="45720" rIns="91440" bIns="45720" anchor="b">
            <a:noAutofit/>
          </a:bodyPr>
          <a:lstStyle>
            <a:lvl1pPr indent="0" algn="r" defTabSz="914400">
              <a:lnSpc>
                <a:spcPct val="100000"/>
              </a:lnSpc>
              <a:buNone/>
              <a:defRPr lang="en-US" sz="1200" b="0" u="none" strike="noStrike">
                <a:solidFill>
                  <a:schemeClr val="dk1"/>
                </a:solidFill>
                <a:effectLst/>
                <a:uFillTx/>
                <a:latin typeface="+mn-lt"/>
                <a:ea typeface="+mn-ea"/>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2EB9494-1911-4A29-8007-0B07485BEA15}" type="slidenum">
              <a:rPr kumimoji="0" lang="en-US" sz="1200" b="0" i="0" u="none" strike="noStrike" kern="0" cap="none" spc="0" normalizeH="0" baseline="0" noProof="0">
                <a:ln>
                  <a:noFill/>
                </a:ln>
                <a:solidFill>
                  <a:prstClr val="black"/>
                </a:solidFill>
                <a:effectLst/>
                <a:uLnTx/>
                <a:uFillTx/>
                <a:latin typeface="Calibri"/>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184898755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B78CC-4347-34A8-54A5-D54195E17F82}"/>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DC68DA1F-E6A5-D5AF-B807-ADFE798C41ED}"/>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B7CD757C-67B5-445E-2022-F4890BAFA037}"/>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A82EAC3D-66CE-7213-5E46-FAE8A8C39F69}"/>
              </a:ext>
            </a:extLst>
          </p:cNvPr>
          <p:cNvSpPr>
            <a:spLocks noGrp="1"/>
          </p:cNvSpPr>
          <p:nvPr>
            <p:ph type="sldNum" sz="quarter" idx="10"/>
          </p:nvPr>
        </p:nvSpPr>
        <p:spPr bwMode="auto"/>
        <p:txBody>
          <a:bodyPr/>
          <a:lstStyle/>
          <a:p>
            <a:pPr>
              <a:defRPr/>
            </a:pPr>
            <a:fld id="{4AD43E06-C4FF-9CA0-7C95-C522F807AC0A}" type="slidenum">
              <a:rPr/>
              <a:t>68</a:t>
            </a:fld>
            <a:endParaRPr/>
          </a:p>
        </p:txBody>
      </p:sp>
    </p:spTree>
    <p:extLst>
      <p:ext uri="{BB962C8B-B14F-4D97-AF65-F5344CB8AC3E}">
        <p14:creationId xmlns:p14="http://schemas.microsoft.com/office/powerpoint/2010/main" val="355473812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E026D-D88E-AB66-D579-CEDD71239BA3}"/>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A3859B42-9507-1808-D9E6-F597057AADB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83429A1F-59B8-CF40-1A96-C6F288541E13}"/>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53553E1C-4A94-9E74-2569-4ABF8325F1A7}"/>
              </a:ext>
            </a:extLst>
          </p:cNvPr>
          <p:cNvSpPr>
            <a:spLocks noGrp="1"/>
          </p:cNvSpPr>
          <p:nvPr>
            <p:ph type="sldNum" sz="quarter" idx="10"/>
          </p:nvPr>
        </p:nvSpPr>
        <p:spPr bwMode="auto"/>
        <p:txBody>
          <a:bodyPr/>
          <a:lstStyle/>
          <a:p>
            <a:pPr>
              <a:defRPr/>
            </a:pPr>
            <a:fld id="{4AD43E06-C4FF-9CA0-7C95-C522F807AC0A}" type="slidenum">
              <a:rPr/>
              <a:t>69</a:t>
            </a:fld>
            <a:endParaRPr/>
          </a:p>
        </p:txBody>
      </p:sp>
    </p:spTree>
    <p:extLst>
      <p:ext uri="{BB962C8B-B14F-4D97-AF65-F5344CB8AC3E}">
        <p14:creationId xmlns:p14="http://schemas.microsoft.com/office/powerpoint/2010/main" val="9074558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6599D-A3E7-4F9B-9FB2-160354A8DD08}"/>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3BD1BDA2-FA2D-B929-2E0F-E374C3781228}"/>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B5F1B970-D6CE-9B35-2683-8EB07CCFC9A6}"/>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7AA85AD4-BC79-1F11-DD5C-4ADC52873B98}"/>
              </a:ext>
            </a:extLst>
          </p:cNvPr>
          <p:cNvSpPr>
            <a:spLocks noGrp="1"/>
          </p:cNvSpPr>
          <p:nvPr>
            <p:ph type="sldNum" sz="quarter" idx="10"/>
          </p:nvPr>
        </p:nvSpPr>
        <p:spPr bwMode="auto"/>
        <p:txBody>
          <a:bodyPr/>
          <a:lstStyle/>
          <a:p>
            <a:pPr>
              <a:defRPr/>
            </a:pPr>
            <a:fld id="{4AD43E06-C4FF-9CA0-7C95-C522F807AC0A}" type="slidenum">
              <a:rPr/>
              <a:t>70</a:t>
            </a:fld>
            <a:endParaRPr/>
          </a:p>
        </p:txBody>
      </p:sp>
    </p:spTree>
    <p:extLst>
      <p:ext uri="{BB962C8B-B14F-4D97-AF65-F5344CB8AC3E}">
        <p14:creationId xmlns:p14="http://schemas.microsoft.com/office/powerpoint/2010/main" val="2162871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CA27A-E471-B036-4CA5-AB2642461251}"/>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F804D018-A217-16A1-6DAA-CA9A0B63ED8C}"/>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D758B30B-C305-128F-D6CB-FFCA2BD4583E}"/>
              </a:ext>
            </a:extLst>
          </p:cNvPr>
          <p:cNvSpPr>
            <a:spLocks noGrp="1"/>
          </p:cNvSpPr>
          <p:nvPr>
            <p:ph type="body" idx="1"/>
          </p:nvPr>
        </p:nvSpPr>
        <p:spPr bwMode="auto"/>
        <p:txBody>
          <a:bodyPr/>
          <a:lstStyle/>
          <a:p>
            <a:pPr>
              <a:defRPr/>
            </a:pPr>
            <a:endParaRPr dirty="0"/>
          </a:p>
        </p:txBody>
      </p:sp>
      <p:sp>
        <p:nvSpPr>
          <p:cNvPr id="394590696" name="Slide Number Placeholder 3">
            <a:extLst>
              <a:ext uri="{FF2B5EF4-FFF2-40B4-BE49-F238E27FC236}">
                <a16:creationId xmlns:a16="http://schemas.microsoft.com/office/drawing/2014/main" id="{6569FC45-1E21-FC2C-2389-E41115B81BF0}"/>
              </a:ext>
            </a:extLst>
          </p:cNvPr>
          <p:cNvSpPr>
            <a:spLocks noGrp="1"/>
          </p:cNvSpPr>
          <p:nvPr>
            <p:ph type="sldNum" sz="quarter" idx="10"/>
          </p:nvPr>
        </p:nvSpPr>
        <p:spPr bwMode="auto"/>
        <p:txBody>
          <a:bodyPr/>
          <a:lstStyle/>
          <a:p>
            <a:pPr>
              <a:defRPr/>
            </a:pPr>
            <a:fld id="{4AD43E06-C4FF-9CA0-7C95-C522F807AC0A}" type="slidenum">
              <a:rPr/>
              <a:t>71</a:t>
            </a:fld>
            <a:endParaRPr/>
          </a:p>
        </p:txBody>
      </p:sp>
    </p:spTree>
    <p:extLst>
      <p:ext uri="{BB962C8B-B14F-4D97-AF65-F5344CB8AC3E}">
        <p14:creationId xmlns:p14="http://schemas.microsoft.com/office/powerpoint/2010/main" val="41153550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7A705-44D9-474B-1695-540C29FE4CED}"/>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583E4999-45BE-2E44-73CD-415E79E77A35}"/>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2E7F0134-91CD-2F63-CCFF-D721293D7EF9}"/>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BD680535-B52A-8A28-F013-37E7A2D659D0}"/>
              </a:ext>
            </a:extLst>
          </p:cNvPr>
          <p:cNvSpPr>
            <a:spLocks noGrp="1"/>
          </p:cNvSpPr>
          <p:nvPr>
            <p:ph type="sldNum" sz="quarter" idx="10"/>
          </p:nvPr>
        </p:nvSpPr>
        <p:spPr bwMode="auto"/>
        <p:txBody>
          <a:bodyPr/>
          <a:lstStyle/>
          <a:p>
            <a:pPr>
              <a:defRPr/>
            </a:pPr>
            <a:fld id="{4AD43E06-C4FF-9CA0-7C95-C522F807AC0A}" type="slidenum">
              <a:rPr/>
              <a:t>72</a:t>
            </a:fld>
            <a:endParaRPr/>
          </a:p>
        </p:txBody>
      </p:sp>
    </p:spTree>
    <p:extLst>
      <p:ext uri="{BB962C8B-B14F-4D97-AF65-F5344CB8AC3E}">
        <p14:creationId xmlns:p14="http://schemas.microsoft.com/office/powerpoint/2010/main" val="55231566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29537" name="Slide Image Placeholder 1"/>
          <p:cNvSpPr>
            <a:spLocks noGrp="1" noRot="1" noChangeAspect="1"/>
          </p:cNvSpPr>
          <p:nvPr>
            <p:ph type="sldImg"/>
          </p:nvPr>
        </p:nvSpPr>
        <p:spPr bwMode="auto"/>
      </p:sp>
      <p:sp>
        <p:nvSpPr>
          <p:cNvPr id="1544486170" name="Notes Placeholder 2"/>
          <p:cNvSpPr>
            <a:spLocks noGrp="1"/>
          </p:cNvSpPr>
          <p:nvPr>
            <p:ph type="body" idx="1"/>
          </p:nvPr>
        </p:nvSpPr>
        <p:spPr bwMode="auto"/>
        <p:txBody>
          <a:bodyPr/>
          <a:lstStyle/>
          <a:p>
            <a:pPr>
              <a:defRPr/>
            </a:pPr>
            <a:endParaRPr dirty="0"/>
          </a:p>
        </p:txBody>
      </p:sp>
      <p:sp>
        <p:nvSpPr>
          <p:cNvPr id="32330572" name="Slide Number Placeholder 3"/>
          <p:cNvSpPr>
            <a:spLocks noGrp="1"/>
          </p:cNvSpPr>
          <p:nvPr>
            <p:ph type="sldNum" sz="quarter" idx="10"/>
          </p:nvPr>
        </p:nvSpPr>
        <p:spPr bwMode="auto"/>
        <p:txBody>
          <a:bodyPr/>
          <a:lstStyle/>
          <a:p>
            <a:pPr>
              <a:defRPr/>
            </a:pPr>
            <a:fld id="{5D824B92-A811-3114-C779-CE591F16F88B}" type="slidenum">
              <a:rPr/>
              <a:t>73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1134914030"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2015908710"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464996116"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021704838"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456029112"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046130104"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7830335"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10/15/2026</a:t>
            </a:fld>
            <a:endParaRPr lang="en-US"/>
          </a:p>
        </p:txBody>
      </p:sp>
      <p:sp>
        <p:nvSpPr>
          <p:cNvPr id="68837262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4425681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410415826"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676148469"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10/15/2026</a:t>
            </a:fld>
            <a:endParaRPr lang="en-US"/>
          </a:p>
        </p:txBody>
      </p:sp>
      <p:sp>
        <p:nvSpPr>
          <p:cNvPr id="381245310"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2272488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57719765"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926791351"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936072197"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13702077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748199462"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73197065"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10/15/2026</a:t>
            </a:fld>
            <a:endParaRPr lang="en-US"/>
          </a:p>
        </p:txBody>
      </p:sp>
      <p:sp>
        <p:nvSpPr>
          <p:cNvPr id="1833688582"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53882163"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3901765"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7085911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40296213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33857457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06695991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8002834"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41027"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10/15/2026</a:t>
            </a:fld>
            <a:endParaRPr lang="en-US"/>
          </a:p>
        </p:txBody>
      </p:sp>
      <p:sp>
        <p:nvSpPr>
          <p:cNvPr id="545358885"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389866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395011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696196644"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1891322827"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4396965"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858631099"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10/15/2026</a:t>
            </a:fld>
            <a:endParaRPr lang="en-US"/>
          </a:p>
        </p:txBody>
      </p:sp>
      <p:sp>
        <p:nvSpPr>
          <p:cNvPr id="2071496836"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2236755"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270215093"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603680511"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924768295"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08113795"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86019343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3000851"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10/15/2026</a:t>
            </a:fld>
            <a:endParaRPr lang="en-US"/>
          </a:p>
        </p:txBody>
      </p:sp>
      <p:sp>
        <p:nvSpPr>
          <p:cNvPr id="74379949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07758368"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959883335"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42751969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849284286"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2051769488"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10/15/2026</a:t>
            </a:fld>
            <a:endParaRPr lang="en-US"/>
          </a:p>
        </p:txBody>
      </p:sp>
      <p:sp>
        <p:nvSpPr>
          <p:cNvPr id="1034337751"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074778635"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88725643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907503640"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858225986"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921918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10/15/2026</a:t>
            </a:fld>
            <a:endParaRPr lang="en-US"/>
          </a:p>
        </p:txBody>
      </p:sp>
      <p:sp>
        <p:nvSpPr>
          <p:cNvPr id="115994498"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08168417"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335978424"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89584645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10/15/2026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4130581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465334338"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7004095"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2089651"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75109384"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10/15/2026</a:t>
            </a:fld>
            <a:endParaRPr lang="en-US"/>
          </a:p>
        </p:txBody>
      </p:sp>
      <p:sp>
        <p:nvSpPr>
          <p:cNvPr id="1479415346"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9815463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46657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73670080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66063947"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240048278"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765575" name="Date Placeholder 4"/>
          <p:cNvSpPr>
            <a:spLocks noGrp="1"/>
          </p:cNvSpPr>
          <p:nvPr>
            <p:ph type="dt" sz="half" idx="10"/>
          </p:nvPr>
        </p:nvSpPr>
        <p:spPr bwMode="auto"/>
        <p:txBody>
          <a:bodyPr/>
          <a:lstStyle/>
          <a:p>
            <a:pPr>
              <a:defRPr/>
            </a:pPr>
            <a:fld id="{B16134C5-DD8E-4E21-6D84-D28F7B752D0C}" type="datetime1">
              <a:rPr lang="en-US"/>
              <a:t>10/15/2026</a:t>
            </a:fld>
            <a:endParaRPr lang="en-US"/>
          </a:p>
        </p:txBody>
      </p:sp>
      <p:sp>
        <p:nvSpPr>
          <p:cNvPr id="2131852139" name="Footer Placeholder 5"/>
          <p:cNvSpPr>
            <a:spLocks noGrp="1"/>
          </p:cNvSpPr>
          <p:nvPr>
            <p:ph type="ftr" sz="quarter" idx="11"/>
          </p:nvPr>
        </p:nvSpPr>
        <p:spPr bwMode="auto"/>
        <p:txBody>
          <a:bodyPr/>
          <a:lstStyle/>
          <a:p>
            <a:pPr>
              <a:defRPr/>
            </a:pPr>
            <a:endParaRPr lang="en-US"/>
          </a:p>
        </p:txBody>
      </p:sp>
      <p:sp>
        <p:nvSpPr>
          <p:cNvPr id="80877376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1416050263"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426095131"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76597606" name="Title 1"/>
          <p:cNvSpPr>
            <a:spLocks noGrp="1"/>
          </p:cNvSpPr>
          <p:nvPr>
            <p:ph type="title"/>
          </p:nvPr>
        </p:nvSpPr>
        <p:spPr bwMode="auto"/>
        <p:txBody>
          <a:bodyPr/>
          <a:lstStyle/>
          <a:p>
            <a:pPr>
              <a:defRPr/>
            </a:pPr>
            <a:r>
              <a:rPr lang="en-US"/>
              <a:t>Click to edit Master title style</a:t>
            </a:r>
            <a:endParaRPr/>
          </a:p>
        </p:txBody>
      </p:sp>
      <p:sp>
        <p:nvSpPr>
          <p:cNvPr id="33852223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13340269" name="Date Placeholder 3"/>
          <p:cNvSpPr>
            <a:spLocks noGrp="1"/>
          </p:cNvSpPr>
          <p:nvPr>
            <p:ph type="dt" sz="half" idx="10"/>
          </p:nvPr>
        </p:nvSpPr>
        <p:spPr bwMode="auto"/>
        <p:txBody>
          <a:bodyPr/>
          <a:lstStyle/>
          <a:p>
            <a:pPr>
              <a:defRPr/>
            </a:pPr>
            <a:fld id="{964054CE-47AA-E8CB-FC93-BC144E978374}" type="datetime1">
              <a:rPr lang="en-US"/>
              <a:t>10/15/2026</a:t>
            </a:fld>
            <a:endParaRPr lang="en-US"/>
          </a:p>
        </p:txBody>
      </p:sp>
      <p:sp>
        <p:nvSpPr>
          <p:cNvPr id="1449601145" name="Footer Placeholder 4"/>
          <p:cNvSpPr>
            <a:spLocks noGrp="1"/>
          </p:cNvSpPr>
          <p:nvPr>
            <p:ph type="ftr" sz="quarter" idx="11"/>
          </p:nvPr>
        </p:nvSpPr>
        <p:spPr bwMode="auto"/>
        <p:txBody>
          <a:bodyPr/>
          <a:lstStyle/>
          <a:p>
            <a:pPr>
              <a:defRPr/>
            </a:pPr>
            <a:endParaRPr lang="en-US"/>
          </a:p>
        </p:txBody>
      </p:sp>
      <p:sp>
        <p:nvSpPr>
          <p:cNvPr id="112984869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02377430"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37491770"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2868303" name="Date Placeholder 3"/>
          <p:cNvSpPr>
            <a:spLocks noGrp="1"/>
          </p:cNvSpPr>
          <p:nvPr>
            <p:ph type="dt" sz="half" idx="10"/>
          </p:nvPr>
        </p:nvSpPr>
        <p:spPr bwMode="auto"/>
        <p:txBody>
          <a:bodyPr/>
          <a:lstStyle/>
          <a:p>
            <a:pPr>
              <a:defRPr/>
            </a:pPr>
            <a:fld id="{B8757DE2-7B70-FA18-19C5-69FDA16981F0}" type="datetime1">
              <a:rPr lang="en-US"/>
              <a:t>10/15/2026</a:t>
            </a:fld>
            <a:endParaRPr lang="en-US"/>
          </a:p>
        </p:txBody>
      </p:sp>
      <p:sp>
        <p:nvSpPr>
          <p:cNvPr id="1060406095" name="Footer Placeholder 4"/>
          <p:cNvSpPr>
            <a:spLocks noGrp="1"/>
          </p:cNvSpPr>
          <p:nvPr>
            <p:ph type="ftr" sz="quarter" idx="11"/>
          </p:nvPr>
        </p:nvSpPr>
        <p:spPr bwMode="auto"/>
        <p:txBody>
          <a:bodyPr/>
          <a:lstStyle/>
          <a:p>
            <a:pPr>
              <a:defRPr/>
            </a:pPr>
            <a:endParaRPr lang="en-US"/>
          </a:p>
        </p:txBody>
      </p:sp>
      <p:sp>
        <p:nvSpPr>
          <p:cNvPr id="199695644"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bg>
      <p:bgPr>
        <a:solidFill>
          <a:srgbClr val="FFFFFF"/>
        </a:solidFill>
        <a:effectLst/>
      </p:bgPr>
    </p:bg>
    <p:spTree>
      <p:nvGrpSpPr>
        <p:cNvPr id="1" name=""/>
        <p:cNvGrpSpPr/>
        <p:nvPr/>
      </p:nvGrpSpPr>
      <p:grpSpPr>
        <a:xfrm>
          <a:off x="0" y="0"/>
          <a:ext cx="0" cy="0"/>
          <a:chOff x="0" y="0"/>
          <a:chExt cx="0" cy="0"/>
        </a:xfrm>
      </p:grpSpPr>
      <p:pic>
        <p:nvPicPr>
          <p:cNvPr id="2" name="Picture 8"/>
          <p:cNvPicPr/>
          <p:nvPr/>
        </p:nvPicPr>
        <p:blipFill>
          <a:blip r:embed="rId2"/>
          <a:srcRect r="6512"/>
          <a:stretch/>
        </p:blipFill>
        <p:spPr>
          <a:xfrm>
            <a:off x="0" y="106200"/>
            <a:ext cx="12191760" cy="6190560"/>
          </a:xfrm>
          <a:prstGeom prst="rect">
            <a:avLst/>
          </a:prstGeom>
          <a:noFill/>
          <a:ln w="0">
            <a:noFill/>
          </a:ln>
        </p:spPr>
      </p:pic>
      <p:sp>
        <p:nvSpPr>
          <p:cNvPr id="3" name="Rectangle 9"/>
          <p:cNvSpPr/>
          <p:nvPr/>
        </p:nvSpPr>
        <p:spPr>
          <a:xfrm>
            <a:off x="0" y="106200"/>
            <a:ext cx="12191760" cy="6190560"/>
          </a:xfrm>
          <a:prstGeom prst="rect">
            <a:avLst/>
          </a:prstGeom>
          <a:solidFill>
            <a:schemeClr val="lt2">
              <a:lumMod val="10000"/>
              <a:alpha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Roboto Condensed"/>
              <a:ea typeface="Arial"/>
            </a:endParaRPr>
          </a:p>
        </p:txBody>
      </p:sp>
      <p:pic>
        <p:nvPicPr>
          <p:cNvPr id="4" name="Picture 11"/>
          <p:cNvPicPr/>
          <p:nvPr/>
        </p:nvPicPr>
        <p:blipFill>
          <a:blip r:embed="rId3"/>
          <a:stretch/>
        </p:blipFill>
        <p:spPr>
          <a:xfrm>
            <a:off x="563400" y="1550880"/>
            <a:ext cx="3717720" cy="2790720"/>
          </a:xfrm>
          <a:prstGeom prst="rect">
            <a:avLst/>
          </a:prstGeom>
          <a:noFill/>
          <a:ln w="0">
            <a:noFill/>
          </a:ln>
        </p:spPr>
      </p:pic>
      <p:pic>
        <p:nvPicPr>
          <p:cNvPr id="5" name="Picture 10"/>
          <p:cNvPicPr/>
          <p:nvPr/>
        </p:nvPicPr>
        <p:blipFill>
          <a:blip r:embed="rId4"/>
          <a:stretch/>
        </p:blipFill>
        <p:spPr>
          <a:xfrm>
            <a:off x="0" y="0"/>
            <a:ext cx="12191760" cy="6857640"/>
          </a:xfrm>
          <a:prstGeom prst="rect">
            <a:avLst/>
          </a:prstGeom>
          <a:noFill/>
          <a:ln w="0">
            <a:noFill/>
          </a:ln>
        </p:spPr>
      </p:pic>
      <p:sp>
        <p:nvSpPr>
          <p:cNvPr id="6" name="PlaceHolder 1"/>
          <p:cNvSpPr>
            <a:spLocks noGrp="1"/>
          </p:cNvSpPr>
          <p:nvPr>
            <p:ph type="title"/>
          </p:nvPr>
        </p:nvSpPr>
        <p:spPr>
          <a:xfrm>
            <a:off x="4845240" y="1752840"/>
            <a:ext cx="6508440" cy="2387160"/>
          </a:xfrm>
          <a:prstGeom prst="rect">
            <a:avLst/>
          </a:prstGeom>
          <a:noFill/>
          <a:ln w="0">
            <a:noFill/>
          </a:ln>
        </p:spPr>
        <p:txBody>
          <a:bodyPr lIns="91440" tIns="45720" rIns="91440" bIns="45720" anchor="t">
            <a:normAutofit/>
          </a:bodyPr>
          <a:lstStyle/>
          <a:p>
            <a:pPr indent="0" defTabSz="914400">
              <a:lnSpc>
                <a:spcPct val="90000"/>
              </a:lnSpc>
              <a:buNone/>
            </a:pPr>
            <a:r>
              <a:rPr lang="en-US" sz="4000" b="0" u="none" strike="noStrike">
                <a:solidFill>
                  <a:schemeClr val="lt1"/>
                </a:solidFill>
                <a:effectLst/>
                <a:uFillTx/>
                <a:latin typeface="Roboto Black"/>
                <a:ea typeface="Arial"/>
              </a:rPr>
              <a:t>Click to edit Master title style</a:t>
            </a:r>
            <a:endParaRPr lang="en-US" sz="4000" b="0" u="none" strike="noStrike">
              <a:solidFill>
                <a:schemeClr val="dk1"/>
              </a:solidFill>
              <a:effectLst/>
              <a:uFillTx/>
              <a:latin typeface="Roboto Condensed"/>
            </a:endParaRPr>
          </a:p>
        </p:txBody>
      </p:sp>
      <p:sp>
        <p:nvSpPr>
          <p:cNvPr id="7"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8"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9"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AF3E735E-0FB0-40E5-8B08-70FAAF282F2D}"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
        <p:nvSpPr>
          <p:cNvPr id="10"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Roboto Condensed"/>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Roboto Condensed"/>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Roboto Condensed"/>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Roboto Condensed"/>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Seventh Outline Level</a:t>
            </a:r>
          </a:p>
        </p:txBody>
      </p:sp>
    </p:spTree>
    <p:extLst>
      <p:ext uri="{BB962C8B-B14F-4D97-AF65-F5344CB8AC3E}">
        <p14:creationId xmlns:p14="http://schemas.microsoft.com/office/powerpoint/2010/main" val="13212334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sp>
        <p:nvSpPr>
          <p:cNvPr id="591079358"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474401690"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69796065" name="Date Placeholder 3"/>
          <p:cNvSpPr>
            <a:spLocks noGrp="1"/>
          </p:cNvSpPr>
          <p:nvPr>
            <p:ph type="dt" sz="half" idx="10"/>
          </p:nvPr>
        </p:nvSpPr>
        <p:spPr bwMode="auto"/>
        <p:txBody>
          <a:bodyPr/>
          <a:lstStyle/>
          <a:p>
            <a:pPr>
              <a:defRPr/>
            </a:pPr>
            <a:fld id="{22C84A13-D78D-4BCE-A0AE-31062543A14B}" type="datetime1">
              <a:rPr lang="en-US"/>
              <a:t>10/15/2026</a:t>
            </a:fld>
            <a:endParaRPr lang="en-US"/>
          </a:p>
        </p:txBody>
      </p:sp>
      <p:sp>
        <p:nvSpPr>
          <p:cNvPr id="747003127" name="Footer Placeholder 4"/>
          <p:cNvSpPr>
            <a:spLocks noGrp="1"/>
          </p:cNvSpPr>
          <p:nvPr>
            <p:ph type="ftr" sz="quarter" idx="11"/>
          </p:nvPr>
        </p:nvSpPr>
        <p:spPr bwMode="auto"/>
        <p:txBody>
          <a:bodyPr/>
          <a:lstStyle/>
          <a:p>
            <a:pPr>
              <a:defRPr/>
            </a:pPr>
            <a:endParaRPr lang="en-US"/>
          </a:p>
        </p:txBody>
      </p:sp>
      <p:sp>
        <p:nvSpPr>
          <p:cNvPr id="180865227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037964194" name="Title 1"/>
          <p:cNvSpPr>
            <a:spLocks noGrp="1"/>
          </p:cNvSpPr>
          <p:nvPr>
            <p:ph type="title"/>
          </p:nvPr>
        </p:nvSpPr>
        <p:spPr bwMode="auto"/>
        <p:txBody>
          <a:bodyPr/>
          <a:lstStyle/>
          <a:p>
            <a:pPr>
              <a:defRPr/>
            </a:pPr>
            <a:r>
              <a:rPr lang="en-US"/>
              <a:t>Click to edit Master title style</a:t>
            </a:r>
            <a:endParaRPr/>
          </a:p>
        </p:txBody>
      </p:sp>
      <p:sp>
        <p:nvSpPr>
          <p:cNvPr id="1450957098"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62924276" name="Date Placeholder 3"/>
          <p:cNvSpPr>
            <a:spLocks noGrp="1"/>
          </p:cNvSpPr>
          <p:nvPr>
            <p:ph type="dt" sz="half" idx="10"/>
          </p:nvPr>
        </p:nvSpPr>
        <p:spPr bwMode="auto"/>
        <p:txBody>
          <a:bodyPr/>
          <a:lstStyle/>
          <a:p>
            <a:pPr>
              <a:defRPr/>
            </a:pPr>
            <a:fld id="{B3C20413-D78C-4F58-8245-DF4CBB2AF1AF}" type="datetime1">
              <a:rPr lang="en-US"/>
              <a:t>10/15/2026</a:t>
            </a:fld>
            <a:endParaRPr lang="en-US"/>
          </a:p>
        </p:txBody>
      </p:sp>
      <p:sp>
        <p:nvSpPr>
          <p:cNvPr id="1285561688" name="Footer Placeholder 4"/>
          <p:cNvSpPr>
            <a:spLocks noGrp="1"/>
          </p:cNvSpPr>
          <p:nvPr>
            <p:ph type="ftr" sz="quarter" idx="11"/>
          </p:nvPr>
        </p:nvSpPr>
        <p:spPr bwMode="auto"/>
        <p:txBody>
          <a:bodyPr/>
          <a:lstStyle/>
          <a:p>
            <a:pPr>
              <a:defRPr/>
            </a:pPr>
            <a:endParaRPr lang="en-US"/>
          </a:p>
        </p:txBody>
      </p:sp>
      <p:sp>
        <p:nvSpPr>
          <p:cNvPr id="1265023863"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875661753"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39815750"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333670699" name="Date Placeholder 3"/>
          <p:cNvSpPr>
            <a:spLocks noGrp="1"/>
          </p:cNvSpPr>
          <p:nvPr>
            <p:ph type="dt" sz="half" idx="10"/>
          </p:nvPr>
        </p:nvSpPr>
        <p:spPr bwMode="auto"/>
        <p:txBody>
          <a:bodyPr/>
          <a:lstStyle/>
          <a:p>
            <a:pPr>
              <a:defRPr/>
            </a:pPr>
            <a:fld id="{2CB5C703-A443-42F8-B3D0-D184712172EA}" type="datetime1">
              <a:rPr lang="en-US"/>
              <a:t>10/15/2026</a:t>
            </a:fld>
            <a:endParaRPr lang="en-US"/>
          </a:p>
        </p:txBody>
      </p:sp>
      <p:sp>
        <p:nvSpPr>
          <p:cNvPr id="145888098" name="Footer Placeholder 4"/>
          <p:cNvSpPr>
            <a:spLocks noGrp="1"/>
          </p:cNvSpPr>
          <p:nvPr>
            <p:ph type="ftr" sz="quarter" idx="11"/>
          </p:nvPr>
        </p:nvSpPr>
        <p:spPr bwMode="auto"/>
        <p:txBody>
          <a:bodyPr/>
          <a:lstStyle/>
          <a:p>
            <a:pPr>
              <a:defRPr/>
            </a:pPr>
            <a:endParaRPr lang="en-US"/>
          </a:p>
        </p:txBody>
      </p:sp>
      <p:sp>
        <p:nvSpPr>
          <p:cNvPr id="713024789"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1688406392" name="Title 1"/>
          <p:cNvSpPr>
            <a:spLocks noGrp="1"/>
          </p:cNvSpPr>
          <p:nvPr>
            <p:ph type="title"/>
          </p:nvPr>
        </p:nvSpPr>
        <p:spPr bwMode="auto"/>
        <p:txBody>
          <a:bodyPr/>
          <a:lstStyle/>
          <a:p>
            <a:pPr>
              <a:defRPr/>
            </a:pPr>
            <a:r>
              <a:rPr lang="en-US"/>
              <a:t>Click to edit Master title style</a:t>
            </a:r>
            <a:endParaRPr/>
          </a:p>
        </p:txBody>
      </p:sp>
      <p:sp>
        <p:nvSpPr>
          <p:cNvPr id="946483330"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92906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21667211" name="Date Placeholder 4"/>
          <p:cNvSpPr>
            <a:spLocks noGrp="1"/>
          </p:cNvSpPr>
          <p:nvPr>
            <p:ph type="dt" sz="half" idx="10"/>
          </p:nvPr>
        </p:nvSpPr>
        <p:spPr bwMode="auto"/>
        <p:txBody>
          <a:bodyPr/>
          <a:lstStyle/>
          <a:p>
            <a:pPr>
              <a:defRPr/>
            </a:pPr>
            <a:fld id="{E4391EAD-DF97-4782-B04D-5BE9344419EF}" type="datetime1">
              <a:rPr lang="en-US"/>
              <a:t>10/15/2026</a:t>
            </a:fld>
            <a:endParaRPr lang="en-US"/>
          </a:p>
        </p:txBody>
      </p:sp>
      <p:sp>
        <p:nvSpPr>
          <p:cNvPr id="480199695" name="Footer Placeholder 5"/>
          <p:cNvSpPr>
            <a:spLocks noGrp="1"/>
          </p:cNvSpPr>
          <p:nvPr>
            <p:ph type="ftr" sz="quarter" idx="11"/>
          </p:nvPr>
        </p:nvSpPr>
        <p:spPr bwMode="auto"/>
        <p:txBody>
          <a:bodyPr/>
          <a:lstStyle/>
          <a:p>
            <a:pPr>
              <a:defRPr/>
            </a:pPr>
            <a:endParaRPr lang="en-US"/>
          </a:p>
        </p:txBody>
      </p:sp>
      <p:sp>
        <p:nvSpPr>
          <p:cNvPr id="282097255"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1729644366"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1980615006"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519034186"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46923131"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6105067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74859138" name="Date Placeholder 6"/>
          <p:cNvSpPr>
            <a:spLocks noGrp="1"/>
          </p:cNvSpPr>
          <p:nvPr>
            <p:ph type="dt" sz="half" idx="10"/>
          </p:nvPr>
        </p:nvSpPr>
        <p:spPr bwMode="auto"/>
        <p:txBody>
          <a:bodyPr/>
          <a:lstStyle/>
          <a:p>
            <a:pPr>
              <a:defRPr/>
            </a:pPr>
            <a:fld id="{BF405CF0-6B5B-4A88-925A-5CFDA86C90D6}" type="datetime1">
              <a:rPr lang="en-US"/>
              <a:t>10/15/2026</a:t>
            </a:fld>
            <a:endParaRPr lang="en-US"/>
          </a:p>
        </p:txBody>
      </p:sp>
      <p:sp>
        <p:nvSpPr>
          <p:cNvPr id="381501022" name="Footer Placeholder 7"/>
          <p:cNvSpPr>
            <a:spLocks noGrp="1"/>
          </p:cNvSpPr>
          <p:nvPr>
            <p:ph type="ftr" sz="quarter" idx="11"/>
          </p:nvPr>
        </p:nvSpPr>
        <p:spPr bwMode="auto"/>
        <p:txBody>
          <a:bodyPr/>
          <a:lstStyle/>
          <a:p>
            <a:pPr>
              <a:defRPr/>
            </a:pPr>
            <a:endParaRPr lang="en-US"/>
          </a:p>
        </p:txBody>
      </p:sp>
      <p:sp>
        <p:nvSpPr>
          <p:cNvPr id="235208537" name="Slide Number Placeholder 8"/>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1018870696" name="Title 1"/>
          <p:cNvSpPr>
            <a:spLocks noGrp="1"/>
          </p:cNvSpPr>
          <p:nvPr>
            <p:ph type="title"/>
          </p:nvPr>
        </p:nvSpPr>
        <p:spPr bwMode="auto"/>
        <p:txBody>
          <a:bodyPr/>
          <a:lstStyle/>
          <a:p>
            <a:pPr>
              <a:defRPr/>
            </a:pPr>
            <a:r>
              <a:rPr lang="en-US"/>
              <a:t>Click to edit Master title style</a:t>
            </a:r>
            <a:endParaRPr/>
          </a:p>
        </p:txBody>
      </p:sp>
      <p:sp>
        <p:nvSpPr>
          <p:cNvPr id="968392088" name="Date Placeholder 2"/>
          <p:cNvSpPr>
            <a:spLocks noGrp="1"/>
          </p:cNvSpPr>
          <p:nvPr>
            <p:ph type="dt" sz="half" idx="10"/>
          </p:nvPr>
        </p:nvSpPr>
        <p:spPr bwMode="auto"/>
        <p:txBody>
          <a:bodyPr/>
          <a:lstStyle/>
          <a:p>
            <a:pPr>
              <a:defRPr/>
            </a:pPr>
            <a:fld id="{D6D5525D-148C-4662-AA18-F6AEFDAA6776}" type="datetime1">
              <a:rPr lang="en-US"/>
              <a:t>10/15/2026</a:t>
            </a:fld>
            <a:endParaRPr lang="en-US"/>
          </a:p>
        </p:txBody>
      </p:sp>
      <p:sp>
        <p:nvSpPr>
          <p:cNvPr id="684948448" name="Footer Placeholder 3"/>
          <p:cNvSpPr>
            <a:spLocks noGrp="1"/>
          </p:cNvSpPr>
          <p:nvPr>
            <p:ph type="ftr" sz="quarter" idx="11"/>
          </p:nvPr>
        </p:nvSpPr>
        <p:spPr bwMode="auto"/>
        <p:txBody>
          <a:bodyPr/>
          <a:lstStyle/>
          <a:p>
            <a:pPr>
              <a:defRPr/>
            </a:pPr>
            <a:endParaRPr lang="en-US"/>
          </a:p>
        </p:txBody>
      </p:sp>
      <p:sp>
        <p:nvSpPr>
          <p:cNvPr id="1035071694" name="Slide Number Placeholder 4"/>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36448322" name="Date Placeholder 1"/>
          <p:cNvSpPr>
            <a:spLocks noGrp="1"/>
          </p:cNvSpPr>
          <p:nvPr>
            <p:ph type="dt" sz="half" idx="10"/>
          </p:nvPr>
        </p:nvSpPr>
        <p:spPr bwMode="auto"/>
        <p:txBody>
          <a:bodyPr/>
          <a:lstStyle/>
          <a:p>
            <a:pPr>
              <a:defRPr/>
            </a:pPr>
            <a:fld id="{6F2FBC8A-8540-4E09-A9D0-3E3CC9EF3F79}" type="datetime1">
              <a:rPr lang="en-US"/>
              <a:t>10/15/2026</a:t>
            </a:fld>
            <a:endParaRPr lang="en-US"/>
          </a:p>
        </p:txBody>
      </p:sp>
      <p:sp>
        <p:nvSpPr>
          <p:cNvPr id="711829717" name="Footer Placeholder 2"/>
          <p:cNvSpPr>
            <a:spLocks noGrp="1"/>
          </p:cNvSpPr>
          <p:nvPr>
            <p:ph type="ftr" sz="quarter" idx="11"/>
          </p:nvPr>
        </p:nvSpPr>
        <p:spPr bwMode="auto"/>
        <p:txBody>
          <a:bodyPr/>
          <a:lstStyle/>
          <a:p>
            <a:pPr>
              <a:defRPr/>
            </a:pPr>
            <a:endParaRPr lang="en-US"/>
          </a:p>
        </p:txBody>
      </p:sp>
      <p:sp>
        <p:nvSpPr>
          <p:cNvPr id="766167396" name="Slide Number Placeholder 3"/>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363997961"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395019050"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62202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78250281" name="Date Placeholder 4"/>
          <p:cNvSpPr>
            <a:spLocks noGrp="1"/>
          </p:cNvSpPr>
          <p:nvPr>
            <p:ph type="dt" sz="half" idx="10"/>
          </p:nvPr>
        </p:nvSpPr>
        <p:spPr bwMode="auto"/>
        <p:txBody>
          <a:bodyPr/>
          <a:lstStyle/>
          <a:p>
            <a:pPr>
              <a:defRPr/>
            </a:pPr>
            <a:fld id="{4DE6B050-6BDD-4194-8911-6BDD648F21F5}" type="datetime1">
              <a:rPr lang="en-US"/>
              <a:t>10/15/2026</a:t>
            </a:fld>
            <a:endParaRPr lang="en-US"/>
          </a:p>
        </p:txBody>
      </p:sp>
      <p:sp>
        <p:nvSpPr>
          <p:cNvPr id="1851810563" name="Footer Placeholder 5"/>
          <p:cNvSpPr>
            <a:spLocks noGrp="1"/>
          </p:cNvSpPr>
          <p:nvPr>
            <p:ph type="ftr" sz="quarter" idx="11"/>
          </p:nvPr>
        </p:nvSpPr>
        <p:spPr bwMode="auto"/>
        <p:txBody>
          <a:bodyPr/>
          <a:lstStyle/>
          <a:p>
            <a:pPr>
              <a:defRPr/>
            </a:pPr>
            <a:endParaRPr lang="en-US"/>
          </a:p>
        </p:txBody>
      </p:sp>
      <p:sp>
        <p:nvSpPr>
          <p:cNvPr id="111758597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05773066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91093685"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9643766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34292288" name="Date Placeholder 4"/>
          <p:cNvSpPr>
            <a:spLocks noGrp="1"/>
          </p:cNvSpPr>
          <p:nvPr>
            <p:ph type="dt" sz="half" idx="10"/>
          </p:nvPr>
        </p:nvSpPr>
        <p:spPr bwMode="auto"/>
        <p:txBody>
          <a:bodyPr/>
          <a:lstStyle/>
          <a:p>
            <a:pPr>
              <a:defRPr/>
            </a:pPr>
            <a:fld id="{603CBED1-6B5D-46F0-92EF-7B2770FE5F3C}" type="datetime1">
              <a:rPr lang="en-US"/>
              <a:t>10/15/2026</a:t>
            </a:fld>
            <a:endParaRPr lang="en-US"/>
          </a:p>
        </p:txBody>
      </p:sp>
      <p:sp>
        <p:nvSpPr>
          <p:cNvPr id="115196429" name="Footer Placeholder 5"/>
          <p:cNvSpPr>
            <a:spLocks noGrp="1"/>
          </p:cNvSpPr>
          <p:nvPr>
            <p:ph type="ftr" sz="quarter" idx="11"/>
          </p:nvPr>
        </p:nvSpPr>
        <p:spPr bwMode="auto"/>
        <p:txBody>
          <a:bodyPr/>
          <a:lstStyle/>
          <a:p>
            <a:pPr>
              <a:defRPr/>
            </a:pPr>
            <a:endParaRPr lang="en-US"/>
          </a:p>
        </p:txBody>
      </p:sp>
      <p:sp>
        <p:nvSpPr>
          <p:cNvPr id="812080689"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140521199" name="Title 1"/>
          <p:cNvSpPr>
            <a:spLocks noGrp="1"/>
          </p:cNvSpPr>
          <p:nvPr>
            <p:ph type="title"/>
          </p:nvPr>
        </p:nvSpPr>
        <p:spPr bwMode="auto"/>
        <p:txBody>
          <a:bodyPr/>
          <a:lstStyle/>
          <a:p>
            <a:pPr>
              <a:defRPr/>
            </a:pPr>
            <a:r>
              <a:rPr lang="en-US"/>
              <a:t>Click to edit Master title style</a:t>
            </a:r>
            <a:endParaRPr/>
          </a:p>
        </p:txBody>
      </p:sp>
      <p:sp>
        <p:nvSpPr>
          <p:cNvPr id="758687956"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97835441" name="Date Placeholder 3"/>
          <p:cNvSpPr>
            <a:spLocks noGrp="1"/>
          </p:cNvSpPr>
          <p:nvPr>
            <p:ph type="dt" sz="half" idx="10"/>
          </p:nvPr>
        </p:nvSpPr>
        <p:spPr bwMode="auto"/>
        <p:txBody>
          <a:bodyPr/>
          <a:lstStyle/>
          <a:p>
            <a:pPr>
              <a:defRPr/>
            </a:pPr>
            <a:fld id="{631B0CA1-912C-4995-A837-B6AC6D52D986}" type="datetime1">
              <a:rPr lang="en-US"/>
              <a:t>10/15/2026</a:t>
            </a:fld>
            <a:endParaRPr lang="en-US"/>
          </a:p>
        </p:txBody>
      </p:sp>
      <p:sp>
        <p:nvSpPr>
          <p:cNvPr id="309638560" name="Footer Placeholder 4"/>
          <p:cNvSpPr>
            <a:spLocks noGrp="1"/>
          </p:cNvSpPr>
          <p:nvPr>
            <p:ph type="ftr" sz="quarter" idx="11"/>
          </p:nvPr>
        </p:nvSpPr>
        <p:spPr bwMode="auto"/>
        <p:txBody>
          <a:bodyPr/>
          <a:lstStyle/>
          <a:p>
            <a:pPr>
              <a:defRPr/>
            </a:pPr>
            <a:endParaRPr lang="en-US"/>
          </a:p>
        </p:txBody>
      </p:sp>
      <p:sp>
        <p:nvSpPr>
          <p:cNvPr id="55502000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29589540"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471122479"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59523398" name="Date Placeholder 3"/>
          <p:cNvSpPr>
            <a:spLocks noGrp="1"/>
          </p:cNvSpPr>
          <p:nvPr>
            <p:ph type="dt" sz="half" idx="10"/>
          </p:nvPr>
        </p:nvSpPr>
        <p:spPr bwMode="auto"/>
        <p:txBody>
          <a:bodyPr/>
          <a:lstStyle/>
          <a:p>
            <a:pPr>
              <a:defRPr/>
            </a:pPr>
            <a:fld id="{DE6AEAC3-0B9F-4F5A-BA21-A2B8AF3D15A4}" type="datetime1">
              <a:rPr lang="en-US"/>
              <a:t>10/15/2026</a:t>
            </a:fld>
            <a:endParaRPr lang="en-US"/>
          </a:p>
        </p:txBody>
      </p:sp>
      <p:sp>
        <p:nvSpPr>
          <p:cNvPr id="646929722" name="Footer Placeholder 4"/>
          <p:cNvSpPr>
            <a:spLocks noGrp="1"/>
          </p:cNvSpPr>
          <p:nvPr>
            <p:ph type="ftr" sz="quarter" idx="11"/>
          </p:nvPr>
        </p:nvSpPr>
        <p:spPr bwMode="auto"/>
        <p:txBody>
          <a:bodyPr/>
          <a:lstStyle/>
          <a:p>
            <a:pPr>
              <a:defRPr/>
            </a:pPr>
            <a:endParaRPr lang="en-US"/>
          </a:p>
        </p:txBody>
      </p:sp>
      <p:sp>
        <p:nvSpPr>
          <p:cNvPr id="114259104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709531325"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162101045"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599483695"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63384294"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008701829"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104782257"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2113307740"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10/15/2026</a:t>
            </a:fld>
            <a:endParaRPr lang="en-US"/>
          </a:p>
        </p:txBody>
      </p:sp>
      <p:sp>
        <p:nvSpPr>
          <p:cNvPr id="169984194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55290063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extLst>
      <p:ext uri="{BB962C8B-B14F-4D97-AF65-F5344CB8AC3E}">
        <p14:creationId xmlns:p14="http://schemas.microsoft.com/office/powerpoint/2010/main" val="31886619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049656085"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834352271"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10/15/2026</a:t>
            </a:fld>
            <a:endParaRPr lang="en-US"/>
          </a:p>
        </p:txBody>
      </p:sp>
      <p:sp>
        <p:nvSpPr>
          <p:cNvPr id="142616113"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432210462"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66077034"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1884614519"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1473746511"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extLst>
      <p:ext uri="{BB962C8B-B14F-4D97-AF65-F5344CB8AC3E}">
        <p14:creationId xmlns:p14="http://schemas.microsoft.com/office/powerpoint/2010/main" val="5200625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6609483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832341710"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33266941"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10/15/2026</a:t>
            </a:fld>
            <a:endParaRPr lang="en-US"/>
          </a:p>
        </p:txBody>
      </p:sp>
      <p:sp>
        <p:nvSpPr>
          <p:cNvPr id="32380703"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629330370"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65085411"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593443148"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extLst>
      <p:ext uri="{BB962C8B-B14F-4D97-AF65-F5344CB8AC3E}">
        <p14:creationId xmlns:p14="http://schemas.microsoft.com/office/powerpoint/2010/main" val="25185407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653688700"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151692653"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846157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087268149"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215077309"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10/15/2026</a:t>
            </a:fld>
            <a:endParaRPr lang="en-US"/>
          </a:p>
        </p:txBody>
      </p:sp>
      <p:sp>
        <p:nvSpPr>
          <p:cNvPr id="332957698"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086803179"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2076573970" name="Picture 8"/>
          <p:cNvPicPr>
            <a:picLocks noChangeAspect="1"/>
          </p:cNvPicPr>
          <p:nvPr userDrawn="1"/>
        </p:nvPicPr>
        <p:blipFill rotWithShape="1">
          <a:blip r:embed="rId3"/>
          <a:stretch/>
        </p:blipFill>
        <p:spPr bwMode="auto">
          <a:xfrm>
            <a:off x="11633859" y="225631"/>
            <a:ext cx="473212" cy="654254"/>
          </a:xfrm>
          <a:prstGeom prst="rect">
            <a:avLst/>
          </a:prstGeom>
        </p:spPr>
      </p:pic>
    </p:spTree>
    <p:extLst>
      <p:ext uri="{BB962C8B-B14F-4D97-AF65-F5344CB8AC3E}">
        <p14:creationId xmlns:p14="http://schemas.microsoft.com/office/powerpoint/2010/main" val="2986478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1931958051"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293604182"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734659621"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99332618"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10/15/2026</a:t>
            </a:fld>
            <a:endParaRPr lang="en-US"/>
          </a:p>
        </p:txBody>
      </p:sp>
      <p:sp>
        <p:nvSpPr>
          <p:cNvPr id="145002250"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586346399"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67743119"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71711722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446175617"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869327094"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extLst>
      <p:ext uri="{BB962C8B-B14F-4D97-AF65-F5344CB8AC3E}">
        <p14:creationId xmlns:p14="http://schemas.microsoft.com/office/powerpoint/2010/main" val="39138728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1461687568"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0423292"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10/15/2026</a:t>
            </a:fld>
            <a:endParaRPr lang="en-US"/>
          </a:p>
        </p:txBody>
      </p:sp>
      <p:sp>
        <p:nvSpPr>
          <p:cNvPr id="225591505"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309930746"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1353241"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534216009"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extLst>
      <p:ext uri="{BB962C8B-B14F-4D97-AF65-F5344CB8AC3E}">
        <p14:creationId xmlns:p14="http://schemas.microsoft.com/office/powerpoint/2010/main" val="28412136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1348571379"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1705833120"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10/15/2026</a:t>
            </a:fld>
            <a:endParaRPr lang="en-US"/>
          </a:p>
        </p:txBody>
      </p:sp>
      <p:sp>
        <p:nvSpPr>
          <p:cNvPr id="1578939499"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905042939"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440018487"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440681113"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extLst>
      <p:ext uri="{BB962C8B-B14F-4D97-AF65-F5344CB8AC3E}">
        <p14:creationId xmlns:p14="http://schemas.microsoft.com/office/powerpoint/2010/main" val="8711979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399055215"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05155830"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10/15/2026</a:t>
            </a:fld>
            <a:endParaRPr lang="en-US"/>
          </a:p>
        </p:txBody>
      </p:sp>
      <p:sp>
        <p:nvSpPr>
          <p:cNvPr id="1785449686"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728844420"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95214891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25325601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extLst>
      <p:ext uri="{BB962C8B-B14F-4D97-AF65-F5344CB8AC3E}">
        <p14:creationId xmlns:p14="http://schemas.microsoft.com/office/powerpoint/2010/main" val="27669211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128586552"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651256837"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10/15/2026</a:t>
            </a:fld>
            <a:endParaRPr lang="en-US"/>
          </a:p>
        </p:txBody>
      </p:sp>
      <p:sp>
        <p:nvSpPr>
          <p:cNvPr id="1403673630"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52709687"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extLst>
      <p:ext uri="{BB962C8B-B14F-4D97-AF65-F5344CB8AC3E}">
        <p14:creationId xmlns:p14="http://schemas.microsoft.com/office/powerpoint/2010/main" val="12331709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37477181"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237907012"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230189457"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72573845"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64960560"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10/15/2026</a:t>
            </a:fld>
            <a:endParaRPr lang="en-US"/>
          </a:p>
        </p:txBody>
      </p:sp>
      <p:sp>
        <p:nvSpPr>
          <p:cNvPr id="577554984"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493250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423195691" name="Picture 8"/>
          <p:cNvPicPr>
            <a:picLocks noChangeAspect="1"/>
          </p:cNvPicPr>
          <p:nvPr userDrawn="1"/>
        </p:nvPicPr>
        <p:blipFill rotWithShape="1">
          <a:blip r:embed="rId3"/>
          <a:stretch/>
        </p:blipFill>
        <p:spPr bwMode="auto">
          <a:xfrm>
            <a:off x="11633859" y="225631"/>
            <a:ext cx="473212" cy="654254"/>
          </a:xfrm>
          <a:prstGeom prst="rect">
            <a:avLst/>
          </a:prstGeom>
        </p:spPr>
      </p:pic>
    </p:spTree>
    <p:extLst>
      <p:ext uri="{BB962C8B-B14F-4D97-AF65-F5344CB8AC3E}">
        <p14:creationId xmlns:p14="http://schemas.microsoft.com/office/powerpoint/2010/main" val="41145461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1475366189"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784927005"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83490015"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64863552" name="Date Placeholder 4"/>
          <p:cNvSpPr>
            <a:spLocks noGrp="1"/>
          </p:cNvSpPr>
          <p:nvPr>
            <p:ph type="dt" sz="half" idx="10"/>
          </p:nvPr>
        </p:nvSpPr>
        <p:spPr bwMode="auto"/>
        <p:txBody>
          <a:bodyPr/>
          <a:lstStyle/>
          <a:p>
            <a:pPr>
              <a:defRPr/>
            </a:pPr>
            <a:fld id="{B16134C5-DD8E-4E21-6D84-D28F7B752D0C}" type="datetime1">
              <a:rPr lang="en-US"/>
              <a:t>10/15/2026</a:t>
            </a:fld>
            <a:endParaRPr lang="en-US"/>
          </a:p>
        </p:txBody>
      </p:sp>
      <p:sp>
        <p:nvSpPr>
          <p:cNvPr id="591545009" name="Footer Placeholder 5"/>
          <p:cNvSpPr>
            <a:spLocks noGrp="1"/>
          </p:cNvSpPr>
          <p:nvPr>
            <p:ph type="ftr" sz="quarter" idx="11"/>
          </p:nvPr>
        </p:nvSpPr>
        <p:spPr bwMode="auto"/>
        <p:txBody>
          <a:bodyPr/>
          <a:lstStyle/>
          <a:p>
            <a:pPr>
              <a:defRPr/>
            </a:pPr>
            <a:endParaRPr lang="en-US"/>
          </a:p>
        </p:txBody>
      </p:sp>
      <p:sp>
        <p:nvSpPr>
          <p:cNvPr id="1527976320"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661374811"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965092262" name="Picture 8"/>
          <p:cNvPicPr>
            <a:picLocks noChangeAspect="1"/>
          </p:cNvPicPr>
          <p:nvPr userDrawn="1"/>
        </p:nvPicPr>
        <p:blipFill rotWithShape="1">
          <a:blip r:embed="rId3"/>
          <a:stretch/>
        </p:blipFill>
        <p:spPr bwMode="auto">
          <a:xfrm>
            <a:off x="11633859" y="225631"/>
            <a:ext cx="473212" cy="654254"/>
          </a:xfrm>
          <a:prstGeom prst="rect">
            <a:avLst/>
          </a:prstGeom>
        </p:spPr>
      </p:pic>
    </p:spTree>
    <p:extLst>
      <p:ext uri="{BB962C8B-B14F-4D97-AF65-F5344CB8AC3E}">
        <p14:creationId xmlns:p14="http://schemas.microsoft.com/office/powerpoint/2010/main" val="16910310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606693883" name="Title 1"/>
          <p:cNvSpPr>
            <a:spLocks noGrp="1"/>
          </p:cNvSpPr>
          <p:nvPr>
            <p:ph type="title"/>
          </p:nvPr>
        </p:nvSpPr>
        <p:spPr bwMode="auto"/>
        <p:txBody>
          <a:bodyPr/>
          <a:lstStyle/>
          <a:p>
            <a:pPr>
              <a:defRPr/>
            </a:pPr>
            <a:r>
              <a:rPr lang="en-US"/>
              <a:t>Click to edit Master title style</a:t>
            </a:r>
            <a:endParaRPr/>
          </a:p>
        </p:txBody>
      </p:sp>
      <p:sp>
        <p:nvSpPr>
          <p:cNvPr id="1359797640"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30897310" name="Date Placeholder 3"/>
          <p:cNvSpPr>
            <a:spLocks noGrp="1"/>
          </p:cNvSpPr>
          <p:nvPr>
            <p:ph type="dt" sz="half" idx="10"/>
          </p:nvPr>
        </p:nvSpPr>
        <p:spPr bwMode="auto"/>
        <p:txBody>
          <a:bodyPr/>
          <a:lstStyle/>
          <a:p>
            <a:pPr>
              <a:defRPr/>
            </a:pPr>
            <a:fld id="{964054CE-47AA-E8CB-FC93-BC144E978374}" type="datetime1">
              <a:rPr lang="en-US"/>
              <a:t>10/15/2026</a:t>
            </a:fld>
            <a:endParaRPr lang="en-US"/>
          </a:p>
        </p:txBody>
      </p:sp>
      <p:sp>
        <p:nvSpPr>
          <p:cNvPr id="142311879" name="Footer Placeholder 4"/>
          <p:cNvSpPr>
            <a:spLocks noGrp="1"/>
          </p:cNvSpPr>
          <p:nvPr>
            <p:ph type="ftr" sz="quarter" idx="11"/>
          </p:nvPr>
        </p:nvSpPr>
        <p:spPr bwMode="auto"/>
        <p:txBody>
          <a:bodyPr/>
          <a:lstStyle/>
          <a:p>
            <a:pPr>
              <a:defRPr/>
            </a:pPr>
            <a:endParaRPr lang="en-US"/>
          </a:p>
        </p:txBody>
      </p:sp>
      <p:sp>
        <p:nvSpPr>
          <p:cNvPr id="1082577381"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extLst>
      <p:ext uri="{BB962C8B-B14F-4D97-AF65-F5344CB8AC3E}">
        <p14:creationId xmlns:p14="http://schemas.microsoft.com/office/powerpoint/2010/main" val="32987569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375430566"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49429293"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6089439" name="Date Placeholder 3"/>
          <p:cNvSpPr>
            <a:spLocks noGrp="1"/>
          </p:cNvSpPr>
          <p:nvPr>
            <p:ph type="dt" sz="half" idx="10"/>
          </p:nvPr>
        </p:nvSpPr>
        <p:spPr bwMode="auto"/>
        <p:txBody>
          <a:bodyPr/>
          <a:lstStyle/>
          <a:p>
            <a:pPr>
              <a:defRPr/>
            </a:pPr>
            <a:fld id="{B8757DE2-7B70-FA18-19C5-69FDA16981F0}" type="datetime1">
              <a:rPr lang="en-US"/>
              <a:t>10/15/2026</a:t>
            </a:fld>
            <a:endParaRPr lang="en-US"/>
          </a:p>
        </p:txBody>
      </p:sp>
      <p:sp>
        <p:nvSpPr>
          <p:cNvPr id="1270524607" name="Footer Placeholder 4"/>
          <p:cNvSpPr>
            <a:spLocks noGrp="1"/>
          </p:cNvSpPr>
          <p:nvPr>
            <p:ph type="ftr" sz="quarter" idx="11"/>
          </p:nvPr>
        </p:nvSpPr>
        <p:spPr bwMode="auto"/>
        <p:txBody>
          <a:bodyPr/>
          <a:lstStyle/>
          <a:p>
            <a:pPr>
              <a:defRPr/>
            </a:pPr>
            <a:endParaRPr lang="en-US"/>
          </a:p>
        </p:txBody>
      </p:sp>
      <p:sp>
        <p:nvSpPr>
          <p:cNvPr id="2064212057"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extLst>
      <p:ext uri="{BB962C8B-B14F-4D97-AF65-F5344CB8AC3E}">
        <p14:creationId xmlns:p14="http://schemas.microsoft.com/office/powerpoint/2010/main" val="139952667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cSld name="1_Title and Content">
    <p:bg>
      <p:bgPr>
        <a:solidFill>
          <a:srgbClr val="FFFFFF"/>
        </a:solidFill>
        <a:effectLst/>
      </p:bgPr>
    </p:bg>
    <p:spTree>
      <p:nvGrpSpPr>
        <p:cNvPr id="1" name=""/>
        <p:cNvGrpSpPr/>
        <p:nvPr/>
      </p:nvGrpSpPr>
      <p:grpSpPr>
        <a:xfrm>
          <a:off x="0" y="0"/>
          <a:ext cx="0" cy="0"/>
          <a:chOff x="0" y="0"/>
          <a:chExt cx="0" cy="0"/>
        </a:xfrm>
      </p:grpSpPr>
      <p:pic>
        <p:nvPicPr>
          <p:cNvPr id="43" name="Picture 6"/>
          <p:cNvPicPr/>
          <p:nvPr/>
        </p:nvPicPr>
        <p:blipFill>
          <a:blip r:embed="rId2"/>
          <a:stretch/>
        </p:blipFill>
        <p:spPr>
          <a:xfrm>
            <a:off x="0" y="0"/>
            <a:ext cx="12191760" cy="6857640"/>
          </a:xfrm>
          <a:prstGeom prst="rect">
            <a:avLst/>
          </a:prstGeom>
          <a:noFill/>
          <a:ln w="0">
            <a:noFill/>
          </a:ln>
        </p:spPr>
      </p:pic>
      <p:sp>
        <p:nvSpPr>
          <p:cNvPr id="44" name="PlaceHolder 1"/>
          <p:cNvSpPr>
            <a:spLocks noGrp="1"/>
          </p:cNvSpPr>
          <p:nvPr>
            <p:ph type="body"/>
          </p:nvPr>
        </p:nvSpPr>
        <p:spPr>
          <a:xfrm>
            <a:off x="838080" y="151200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45" name="PlaceHolder 2"/>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46" name="PlaceHolder 3"/>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47" name="PlaceHolder 4"/>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50C33989-4F14-480E-A53A-29FCD92517D3}"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48" name="Picture 7"/>
          <p:cNvPicPr/>
          <p:nvPr/>
        </p:nvPicPr>
        <p:blipFill>
          <a:blip r:embed="rId3"/>
          <a:stretch/>
        </p:blipFill>
        <p:spPr>
          <a:xfrm>
            <a:off x="11633760" y="225720"/>
            <a:ext cx="472680" cy="653760"/>
          </a:xfrm>
          <a:prstGeom prst="rect">
            <a:avLst/>
          </a:prstGeom>
          <a:noFill/>
          <a:ln w="0">
            <a:noFill/>
          </a:ln>
        </p:spPr>
      </p:pic>
      <p:sp>
        <p:nvSpPr>
          <p:cNvPr id="49" name="PlaceHolder 5"/>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Tree>
    <p:extLst>
      <p:ext uri="{BB962C8B-B14F-4D97-AF65-F5344CB8AC3E}">
        <p14:creationId xmlns:p14="http://schemas.microsoft.com/office/powerpoint/2010/main" val="11419139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FFFFFF"/>
        </a:solidFill>
        <a:effectLst/>
      </p:bgPr>
    </p:bg>
    <p:spTree>
      <p:nvGrpSpPr>
        <p:cNvPr id="1" name=""/>
        <p:cNvGrpSpPr/>
        <p:nvPr/>
      </p:nvGrpSpPr>
      <p:grpSpPr>
        <a:xfrm>
          <a:off x="0" y="0"/>
          <a:ext cx="0" cy="0"/>
          <a:chOff x="0" y="0"/>
          <a:chExt cx="0" cy="0"/>
        </a:xfrm>
      </p:grpSpPr>
      <p:pic>
        <p:nvPicPr>
          <p:cNvPr id="2" name="Picture 8"/>
          <p:cNvPicPr/>
          <p:nvPr/>
        </p:nvPicPr>
        <p:blipFill>
          <a:blip r:embed="rId2"/>
          <a:srcRect r="6512"/>
          <a:stretch/>
        </p:blipFill>
        <p:spPr>
          <a:xfrm>
            <a:off x="0" y="106200"/>
            <a:ext cx="12191760" cy="6190560"/>
          </a:xfrm>
          <a:prstGeom prst="rect">
            <a:avLst/>
          </a:prstGeom>
          <a:noFill/>
          <a:ln w="0">
            <a:noFill/>
          </a:ln>
        </p:spPr>
      </p:pic>
      <p:sp>
        <p:nvSpPr>
          <p:cNvPr id="3" name="Rectangle 9"/>
          <p:cNvSpPr/>
          <p:nvPr/>
        </p:nvSpPr>
        <p:spPr>
          <a:xfrm>
            <a:off x="0" y="106200"/>
            <a:ext cx="12191760" cy="6190560"/>
          </a:xfrm>
          <a:prstGeom prst="rect">
            <a:avLst/>
          </a:prstGeom>
          <a:solidFill>
            <a:schemeClr val="lt2">
              <a:lumMod val="10000"/>
              <a:alpha val="40000"/>
            </a:schemeClr>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Roboto Condensed"/>
              <a:ea typeface="Arial"/>
            </a:endParaRPr>
          </a:p>
        </p:txBody>
      </p:sp>
      <p:pic>
        <p:nvPicPr>
          <p:cNvPr id="4" name="Picture 11"/>
          <p:cNvPicPr/>
          <p:nvPr/>
        </p:nvPicPr>
        <p:blipFill>
          <a:blip r:embed="rId3"/>
          <a:stretch/>
        </p:blipFill>
        <p:spPr>
          <a:xfrm>
            <a:off x="563400" y="1550880"/>
            <a:ext cx="3717720" cy="2790720"/>
          </a:xfrm>
          <a:prstGeom prst="rect">
            <a:avLst/>
          </a:prstGeom>
          <a:noFill/>
          <a:ln w="0">
            <a:noFill/>
          </a:ln>
        </p:spPr>
      </p:pic>
      <p:pic>
        <p:nvPicPr>
          <p:cNvPr id="5" name="Picture 10"/>
          <p:cNvPicPr/>
          <p:nvPr/>
        </p:nvPicPr>
        <p:blipFill>
          <a:blip r:embed="rId4"/>
          <a:stretch/>
        </p:blipFill>
        <p:spPr>
          <a:xfrm>
            <a:off x="0" y="0"/>
            <a:ext cx="12191760" cy="6857640"/>
          </a:xfrm>
          <a:prstGeom prst="rect">
            <a:avLst/>
          </a:prstGeom>
          <a:noFill/>
          <a:ln w="0">
            <a:noFill/>
          </a:ln>
        </p:spPr>
      </p:pic>
      <p:sp>
        <p:nvSpPr>
          <p:cNvPr id="6" name="PlaceHolder 1"/>
          <p:cNvSpPr>
            <a:spLocks noGrp="1"/>
          </p:cNvSpPr>
          <p:nvPr>
            <p:ph type="title"/>
          </p:nvPr>
        </p:nvSpPr>
        <p:spPr>
          <a:xfrm>
            <a:off x="4845240" y="1752840"/>
            <a:ext cx="6508440" cy="2387160"/>
          </a:xfrm>
          <a:prstGeom prst="rect">
            <a:avLst/>
          </a:prstGeom>
          <a:noFill/>
          <a:ln w="0">
            <a:noFill/>
          </a:ln>
        </p:spPr>
        <p:txBody>
          <a:bodyPr lIns="91440" tIns="45720" rIns="91440" bIns="45720" anchor="t">
            <a:normAutofit/>
          </a:bodyPr>
          <a:lstStyle/>
          <a:p>
            <a:pPr indent="0" defTabSz="914400">
              <a:lnSpc>
                <a:spcPct val="90000"/>
              </a:lnSpc>
              <a:buNone/>
            </a:pPr>
            <a:r>
              <a:rPr lang="en-US" sz="4000" b="0" u="none" strike="noStrike">
                <a:solidFill>
                  <a:schemeClr val="lt1"/>
                </a:solidFill>
                <a:effectLst/>
                <a:uFillTx/>
                <a:latin typeface="Roboto Black"/>
                <a:ea typeface="Arial"/>
              </a:rPr>
              <a:t>Click to edit Master title style</a:t>
            </a:r>
            <a:endParaRPr lang="en-US" sz="4000" b="0" u="none" strike="noStrike">
              <a:solidFill>
                <a:schemeClr val="dk1"/>
              </a:solidFill>
              <a:effectLst/>
              <a:uFillTx/>
              <a:latin typeface="Roboto Condensed"/>
            </a:endParaRPr>
          </a:p>
        </p:txBody>
      </p:sp>
      <p:sp>
        <p:nvSpPr>
          <p:cNvPr id="7" name="PlaceHolder 2"/>
          <p:cNvSpPr>
            <a:spLocks noGrp="1"/>
          </p:cNvSpPr>
          <p:nvPr>
            <p:ph type="dt" idx="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8" name="PlaceHolder 3"/>
          <p:cNvSpPr>
            <a:spLocks noGrp="1"/>
          </p:cNvSpPr>
          <p:nvPr>
            <p:ph type="ftr" idx="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9" name="PlaceHolder 4"/>
          <p:cNvSpPr>
            <a:spLocks noGrp="1"/>
          </p:cNvSpPr>
          <p:nvPr>
            <p:ph type="sldNum" idx="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AF3E735E-0FB0-40E5-8B08-70FAAF282F2D}"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
        <p:nvSpPr>
          <p:cNvPr id="10" name="PlaceHolder 5"/>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Roboto Condensed"/>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Roboto Condensed"/>
              </a:rPr>
              <a:t>Second Outline Level</a:t>
            </a:r>
          </a:p>
          <a:p>
            <a:pPr marL="1296000" lvl="2" indent="-288000">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Roboto Condensed"/>
              </a:rPr>
              <a:t>Third Outline Level</a:t>
            </a:r>
          </a:p>
          <a:p>
            <a:pPr marL="1728000" lvl="3" indent="-216000">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Roboto Condensed"/>
              </a:rPr>
              <a:t>Fourth Outline Level</a:t>
            </a:r>
          </a:p>
          <a:p>
            <a:pPr marL="2160000" lvl="4"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Fifth Outline Level</a:t>
            </a:r>
          </a:p>
          <a:p>
            <a:pPr marL="2592000" lvl="5"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Sixth Outline Level</a:t>
            </a:r>
          </a:p>
          <a:p>
            <a:pPr marL="3024000" lvl="6" indent="-216000">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Roboto Condensed"/>
              </a:rPr>
              <a:t>Seventh Outline Level</a:t>
            </a:r>
          </a:p>
        </p:txBody>
      </p:sp>
    </p:spTree>
    <p:extLst>
      <p:ext uri="{BB962C8B-B14F-4D97-AF65-F5344CB8AC3E}">
        <p14:creationId xmlns:p14="http://schemas.microsoft.com/office/powerpoint/2010/main" val="18292055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Content with Caption">
    <p:bg>
      <p:bgPr>
        <a:solidFill>
          <a:srgbClr val="FFFFFF"/>
        </a:solidFill>
        <a:effectLst/>
      </p:bgPr>
    </p:bg>
    <p:spTree>
      <p:nvGrpSpPr>
        <p:cNvPr id="1" name=""/>
        <p:cNvGrpSpPr/>
        <p:nvPr/>
      </p:nvGrpSpPr>
      <p:grpSpPr>
        <a:xfrm>
          <a:off x="0" y="0"/>
          <a:ext cx="0" cy="0"/>
          <a:chOff x="0" y="0"/>
          <a:chExt cx="0" cy="0"/>
        </a:xfrm>
      </p:grpSpPr>
      <p:pic>
        <p:nvPicPr>
          <p:cNvPr id="11" name="Picture 7"/>
          <p:cNvPicPr/>
          <p:nvPr/>
        </p:nvPicPr>
        <p:blipFill>
          <a:blip r:embed="rId2"/>
          <a:stretch/>
        </p:blipFill>
        <p:spPr>
          <a:xfrm>
            <a:off x="0" y="0"/>
            <a:ext cx="12191760" cy="6857640"/>
          </a:xfrm>
          <a:prstGeom prst="rect">
            <a:avLst/>
          </a:prstGeom>
          <a:noFill/>
          <a:ln w="0">
            <a:noFill/>
          </a:ln>
        </p:spPr>
      </p:pic>
      <p:sp>
        <p:nvSpPr>
          <p:cNvPr id="12"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
        <p:nvSpPr>
          <p:cNvPr id="13" name="PlaceHolder 2"/>
          <p:cNvSpPr>
            <a:spLocks noGrp="1"/>
          </p:cNvSpPr>
          <p:nvPr>
            <p:ph type="body"/>
          </p:nvPr>
        </p:nvSpPr>
        <p:spPr>
          <a:xfrm>
            <a:off x="5183280" y="987480"/>
            <a:ext cx="6171840" cy="487332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919395"/>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919395"/>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919395"/>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919395"/>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919395"/>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14"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p:txBody>
      </p:sp>
      <p:sp>
        <p:nvSpPr>
          <p:cNvPr id="15" name="PlaceHolder 4"/>
          <p:cNvSpPr>
            <a:spLocks noGrp="1"/>
          </p:cNvSpPr>
          <p:nvPr>
            <p:ph type="dt" idx="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16" name="PlaceHolder 5"/>
          <p:cNvSpPr>
            <a:spLocks noGrp="1"/>
          </p:cNvSpPr>
          <p:nvPr>
            <p:ph type="ftr" idx="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17" name="PlaceHolder 6"/>
          <p:cNvSpPr>
            <a:spLocks noGrp="1"/>
          </p:cNvSpPr>
          <p:nvPr>
            <p:ph type="sldNum" idx="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153FA264-BCE6-46A5-B8A3-921D4E1DA49F}"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18" name="Picture 8"/>
          <p:cNvPicPr/>
          <p:nvPr/>
        </p:nvPicPr>
        <p:blipFill>
          <a:blip r:embed="rId3"/>
          <a:stretch/>
        </p:blipFill>
        <p:spPr>
          <a:xfrm>
            <a:off x="11633760" y="225720"/>
            <a:ext cx="472680" cy="653760"/>
          </a:xfrm>
          <a:prstGeom prst="rect">
            <a:avLst/>
          </a:prstGeom>
          <a:noFill/>
          <a:ln w="0">
            <a:noFill/>
          </a:ln>
        </p:spPr>
      </p:pic>
    </p:spTree>
    <p:extLst>
      <p:ext uri="{BB962C8B-B14F-4D97-AF65-F5344CB8AC3E}">
        <p14:creationId xmlns:p14="http://schemas.microsoft.com/office/powerpoint/2010/main" val="14713476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Picture with Caption">
    <p:bg>
      <p:bgPr>
        <a:solidFill>
          <a:srgbClr val="FFFFFF"/>
        </a:solidFill>
        <a:effectLst/>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839880" y="457200"/>
            <a:ext cx="3931920" cy="1599840"/>
          </a:xfrm>
          <a:prstGeom prst="rect">
            <a:avLst/>
          </a:prstGeom>
          <a:noFill/>
          <a:ln w="0">
            <a:noFill/>
          </a:ln>
        </p:spPr>
        <p:txBody>
          <a:bodyPr lIns="91440" tIns="45720" rIns="91440" bIns="45720" anchor="b">
            <a:no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
        <p:nvSpPr>
          <p:cNvPr id="20" name="PlaceHolder 2"/>
          <p:cNvSpPr>
            <a:spLocks noGrp="1"/>
          </p:cNvSpPr>
          <p:nvPr>
            <p:ph type="body"/>
          </p:nvPr>
        </p:nvSpPr>
        <p:spPr>
          <a:xfrm>
            <a:off x="5183280" y="987480"/>
            <a:ext cx="6171840" cy="4873320"/>
          </a:xfrm>
          <a:prstGeom prst="rect">
            <a:avLst/>
          </a:prstGeom>
          <a:noFill/>
          <a:ln w="0">
            <a:noFill/>
          </a:ln>
        </p:spPr>
        <p:txBody>
          <a:bodyPr lIns="90000" tIns="45000" rIns="90000" bIns="45000" anchor="t">
            <a:noAutofit/>
          </a:bodyPr>
          <a:lstStyle/>
          <a:p>
            <a:pPr marL="432000" indent="-324000">
              <a:lnSpc>
                <a:spcPct val="90000"/>
              </a:lnSpc>
              <a:spcBef>
                <a:spcPts val="1417"/>
              </a:spcBef>
              <a:buClr>
                <a:srgbClr val="000000"/>
              </a:buClr>
              <a:buSzPct val="45000"/>
              <a:buFont typeface="Wingdings" charset="2"/>
              <a:buChar char=""/>
            </a:pPr>
            <a:r>
              <a:rPr lang="en-US" sz="3200" b="0" u="none" strike="noStrike">
                <a:solidFill>
                  <a:schemeClr val="dk1"/>
                </a:solidFill>
                <a:effectLst/>
                <a:uFillTx/>
                <a:latin typeface="Roboto Condensed"/>
              </a:rPr>
              <a:t>Click to edit the outline text format</a:t>
            </a:r>
          </a:p>
          <a:p>
            <a:pPr marL="864000" lvl="1" indent="-324000">
              <a:lnSpc>
                <a:spcPct val="90000"/>
              </a:lnSpc>
              <a:spcBef>
                <a:spcPts val="1134"/>
              </a:spcBef>
              <a:buClr>
                <a:srgbClr val="000000"/>
              </a:buClr>
              <a:buSzPct val="75000"/>
              <a:buFont typeface="Symbol" charset="2"/>
              <a:buChar char=""/>
            </a:pPr>
            <a:r>
              <a:rPr lang="en-US" sz="3200" b="0" u="none" strike="noStrike">
                <a:solidFill>
                  <a:schemeClr val="dk1"/>
                </a:solidFill>
                <a:effectLst/>
                <a:uFillTx/>
                <a:latin typeface="Roboto Condensed"/>
              </a:rPr>
              <a:t>Second Outline Level</a:t>
            </a:r>
          </a:p>
          <a:p>
            <a:pPr marL="1296000" lvl="2" indent="-288000">
              <a:lnSpc>
                <a:spcPct val="90000"/>
              </a:lnSpc>
              <a:spcBef>
                <a:spcPts val="850"/>
              </a:spcBef>
              <a:buClr>
                <a:srgbClr val="000000"/>
              </a:buClr>
              <a:buSzPct val="45000"/>
              <a:buFont typeface="Wingdings" charset="2"/>
              <a:buChar char=""/>
            </a:pPr>
            <a:r>
              <a:rPr lang="en-US" sz="3200" b="0" u="none" strike="noStrike">
                <a:solidFill>
                  <a:schemeClr val="dk1"/>
                </a:solidFill>
                <a:effectLst/>
                <a:uFillTx/>
                <a:latin typeface="Roboto Condensed"/>
              </a:rPr>
              <a:t>Third Outline Level</a:t>
            </a:r>
          </a:p>
          <a:p>
            <a:pPr marL="1728000" lvl="3" indent="-216000">
              <a:lnSpc>
                <a:spcPct val="90000"/>
              </a:lnSpc>
              <a:spcBef>
                <a:spcPts val="567"/>
              </a:spcBef>
              <a:buClr>
                <a:srgbClr val="000000"/>
              </a:buClr>
              <a:buSzPct val="75000"/>
              <a:buFont typeface="Symbol" charset="2"/>
              <a:buChar char=""/>
            </a:pPr>
            <a:r>
              <a:rPr lang="en-US" sz="3200" b="0" u="none" strike="noStrike">
                <a:solidFill>
                  <a:schemeClr val="dk1"/>
                </a:solidFill>
                <a:effectLst/>
                <a:uFillTx/>
                <a:latin typeface="Roboto Condensed"/>
              </a:rPr>
              <a:t>Fourth Outline Level</a:t>
            </a:r>
          </a:p>
          <a:p>
            <a:pPr marL="2160000" lvl="4"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Roboto Condensed"/>
              </a:rPr>
              <a:t>Fifth Outline Level</a:t>
            </a:r>
          </a:p>
          <a:p>
            <a:pPr marL="2592000" lvl="5"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Roboto Condensed"/>
              </a:rPr>
              <a:t>Sixth Outline Level</a:t>
            </a:r>
          </a:p>
          <a:p>
            <a:pPr marL="3024000" lvl="6" indent="-216000">
              <a:lnSpc>
                <a:spcPct val="90000"/>
              </a:lnSpc>
              <a:spcBef>
                <a:spcPts val="283"/>
              </a:spcBef>
              <a:buClr>
                <a:srgbClr val="000000"/>
              </a:buClr>
              <a:buSzPct val="45000"/>
              <a:buFont typeface="Wingdings" charset="2"/>
              <a:buChar char=""/>
            </a:pPr>
            <a:r>
              <a:rPr lang="en-US" sz="3200" b="0" u="none" strike="noStrike">
                <a:solidFill>
                  <a:schemeClr val="dk1"/>
                </a:solidFill>
                <a:effectLst/>
                <a:uFillTx/>
                <a:latin typeface="Roboto Condensed"/>
              </a:rPr>
              <a:t>Seventh Outline Level</a:t>
            </a:r>
          </a:p>
        </p:txBody>
      </p:sp>
      <p:sp>
        <p:nvSpPr>
          <p:cNvPr id="21" name="PlaceHolder 3"/>
          <p:cNvSpPr>
            <a:spLocks noGrp="1"/>
          </p:cNvSpPr>
          <p:nvPr>
            <p:ph type="body"/>
          </p:nvPr>
        </p:nvSpPr>
        <p:spPr>
          <a:xfrm>
            <a:off x="839880" y="2057400"/>
            <a:ext cx="3931920" cy="381132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p:txBody>
      </p:sp>
      <p:sp>
        <p:nvSpPr>
          <p:cNvPr id="22" name="PlaceHolder 4"/>
          <p:cNvSpPr>
            <a:spLocks noGrp="1"/>
          </p:cNvSpPr>
          <p:nvPr>
            <p:ph type="dt" idx="7"/>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dk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23" name="PlaceHolder 5"/>
          <p:cNvSpPr>
            <a:spLocks noGrp="1"/>
          </p:cNvSpPr>
          <p:nvPr>
            <p:ph type="ftr" idx="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24" name="PlaceHolder 6"/>
          <p:cNvSpPr>
            <a:spLocks noGrp="1"/>
          </p:cNvSpPr>
          <p:nvPr>
            <p:ph type="sldNum" idx="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algn="r" defTabSz="914400">
              <a:lnSpc>
                <a:spcPct val="100000"/>
              </a:lnSpc>
              <a:buNone/>
            </a:pPr>
            <a:fld id="{442CCDCA-F140-40B1-9678-209A93CB6717}" type="slidenum">
              <a:rPr lang="en-US" sz="1200" b="0" u="none" strike="noStrike">
                <a:solidFill>
                  <a:schemeClr val="dk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25" name="Picture 7"/>
          <p:cNvPicPr/>
          <p:nvPr/>
        </p:nvPicPr>
        <p:blipFill>
          <a:blip r:embed="rId2"/>
          <a:stretch/>
        </p:blipFill>
        <p:spPr>
          <a:xfrm>
            <a:off x="0" y="0"/>
            <a:ext cx="12191760" cy="6857640"/>
          </a:xfrm>
          <a:prstGeom prst="rect">
            <a:avLst/>
          </a:prstGeom>
          <a:noFill/>
          <a:ln w="0">
            <a:noFill/>
          </a:ln>
        </p:spPr>
      </p:pic>
      <p:pic>
        <p:nvPicPr>
          <p:cNvPr id="26" name="Picture 8"/>
          <p:cNvPicPr/>
          <p:nvPr/>
        </p:nvPicPr>
        <p:blipFill>
          <a:blip r:embed="rId3"/>
          <a:stretch/>
        </p:blipFill>
        <p:spPr>
          <a:xfrm>
            <a:off x="11633760" y="225720"/>
            <a:ext cx="472680" cy="653760"/>
          </a:xfrm>
          <a:prstGeom prst="rect">
            <a:avLst/>
          </a:prstGeom>
          <a:noFill/>
          <a:ln w="0">
            <a:noFill/>
          </a:ln>
        </p:spPr>
      </p:pic>
    </p:spTree>
    <p:extLst>
      <p:ext uri="{BB962C8B-B14F-4D97-AF65-F5344CB8AC3E}">
        <p14:creationId xmlns:p14="http://schemas.microsoft.com/office/powerpoint/2010/main" val="39762570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FFFFFF"/>
        </a:solidFill>
        <a:effectLst/>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838080" y="365040"/>
            <a:ext cx="10515240" cy="1325160"/>
          </a:xfrm>
          <a:prstGeom prst="rect">
            <a:avLst/>
          </a:prstGeom>
          <a:noFill/>
          <a:ln w="0">
            <a:noFill/>
          </a:ln>
        </p:spPr>
        <p:txBody>
          <a:bodyPr lIns="91440" tIns="45720" rIns="91440" bIns="45720" anchor="ctr">
            <a:noAutofit/>
          </a:bodyPr>
          <a:lstStyle/>
          <a:p>
            <a:pPr indent="0" defTabSz="914400">
              <a:lnSpc>
                <a:spcPct val="90000"/>
              </a:lnSpc>
              <a:buNone/>
            </a:pPr>
            <a:r>
              <a:rPr lang="en-US" sz="4400" b="0" u="none" strike="noStrike">
                <a:solidFill>
                  <a:schemeClr val="dk1"/>
                </a:solidFill>
                <a:effectLst/>
                <a:uFillTx/>
                <a:latin typeface="Roboto Black"/>
                <a:ea typeface="Arial"/>
              </a:rPr>
              <a:t>Click to edit Master title style</a:t>
            </a:r>
            <a:endParaRPr lang="en-US" sz="4400" b="0" u="none" strike="noStrike">
              <a:solidFill>
                <a:schemeClr val="dk1"/>
              </a:solidFill>
              <a:effectLst/>
              <a:uFillTx/>
              <a:latin typeface="Roboto Condensed"/>
            </a:endParaRPr>
          </a:p>
        </p:txBody>
      </p:sp>
      <p:sp>
        <p:nvSpPr>
          <p:cNvPr id="28" name="PlaceHolder 2"/>
          <p:cNvSpPr>
            <a:spLocks noGrp="1"/>
          </p:cNvSpPr>
          <p:nvPr>
            <p:ph type="body"/>
          </p:nvPr>
        </p:nvSpPr>
        <p:spPr>
          <a:xfrm>
            <a:off x="838080" y="1825560"/>
            <a:ext cx="10515240" cy="435096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919395"/>
              </a:buClr>
              <a:buFont typeface="Arial"/>
              <a:buChar char="•"/>
            </a:pPr>
            <a:r>
              <a:rPr lang="en-US" sz="2800" b="0" u="none" strike="noStrike">
                <a:solidFill>
                  <a:schemeClr val="dk1"/>
                </a:solidFill>
                <a:effectLst/>
                <a:uFillTx/>
                <a:latin typeface="Roboto Condensed"/>
                <a:ea typeface="Arial"/>
              </a:rPr>
              <a:t>Click to edit Master text styles</a:t>
            </a:r>
            <a:endParaRPr lang="en-US" sz="2800" b="0" u="none" strike="noStrike">
              <a:solidFill>
                <a:schemeClr val="dk1"/>
              </a:solidFill>
              <a:effectLst/>
              <a:uFillTx/>
              <a:latin typeface="Roboto Condensed"/>
            </a:endParaRPr>
          </a:p>
          <a:p>
            <a:pPr marL="685800" lvl="1" indent="-228600" defTabSz="914400">
              <a:lnSpc>
                <a:spcPct val="90000"/>
              </a:lnSpc>
              <a:spcBef>
                <a:spcPts val="499"/>
              </a:spcBef>
              <a:buClr>
                <a:srgbClr val="919395"/>
              </a:buClr>
              <a:buFont typeface="Arial"/>
              <a:buChar char="•"/>
            </a:pPr>
            <a:r>
              <a:rPr lang="en-US" sz="2400" b="0" u="none" strike="noStrike">
                <a:solidFill>
                  <a:schemeClr val="dk1"/>
                </a:solidFill>
                <a:effectLst/>
                <a:uFillTx/>
                <a:latin typeface="Roboto Condensed"/>
                <a:ea typeface="Arial"/>
              </a:rPr>
              <a:t>Second level</a:t>
            </a:r>
            <a:endParaRPr lang="en-US" sz="2400" b="0" u="none" strike="noStrike">
              <a:solidFill>
                <a:schemeClr val="dk1"/>
              </a:solidFill>
              <a:effectLst/>
              <a:uFillTx/>
              <a:latin typeface="Roboto Condensed"/>
            </a:endParaRPr>
          </a:p>
          <a:p>
            <a:pPr marL="1143000" lvl="2" indent="-228600" defTabSz="914400">
              <a:lnSpc>
                <a:spcPct val="90000"/>
              </a:lnSpc>
              <a:spcBef>
                <a:spcPts val="499"/>
              </a:spcBef>
              <a:buClr>
                <a:srgbClr val="919395"/>
              </a:buClr>
              <a:buFont typeface="Arial"/>
              <a:buChar char="•"/>
            </a:pPr>
            <a:r>
              <a:rPr lang="en-US" sz="2000" b="0" u="none" strike="noStrike">
                <a:solidFill>
                  <a:schemeClr val="dk1"/>
                </a:solidFill>
                <a:effectLst/>
                <a:uFillTx/>
                <a:latin typeface="Roboto Condensed"/>
                <a:ea typeface="Arial"/>
              </a:rPr>
              <a:t>Third level</a:t>
            </a:r>
            <a:endParaRPr lang="en-US" sz="2000" b="0" u="none" strike="noStrike">
              <a:solidFill>
                <a:schemeClr val="dk1"/>
              </a:solidFill>
              <a:effectLst/>
              <a:uFillTx/>
              <a:latin typeface="Roboto Condensed"/>
            </a:endParaRPr>
          </a:p>
          <a:p>
            <a:pPr marL="1600200" lvl="3" indent="-228600" defTabSz="914400">
              <a:lnSpc>
                <a:spcPct val="90000"/>
              </a:lnSpc>
              <a:spcBef>
                <a:spcPts val="499"/>
              </a:spcBef>
              <a:buClr>
                <a:srgbClr val="919395"/>
              </a:buClr>
              <a:buFont typeface="Arial"/>
              <a:buChar char="•"/>
            </a:pPr>
            <a:r>
              <a:rPr lang="en-US" sz="1800" b="0" u="none" strike="noStrike">
                <a:solidFill>
                  <a:schemeClr val="dk1"/>
                </a:solidFill>
                <a:effectLst/>
                <a:uFillTx/>
                <a:latin typeface="Roboto Condensed"/>
                <a:ea typeface="Arial"/>
              </a:rPr>
              <a:t>Fourth level</a:t>
            </a:r>
            <a:endParaRPr lang="en-US" sz="1800" b="0" u="none" strike="noStrike">
              <a:solidFill>
                <a:schemeClr val="dk1"/>
              </a:solidFill>
              <a:effectLst/>
              <a:uFillTx/>
              <a:latin typeface="Roboto Condensed"/>
            </a:endParaRPr>
          </a:p>
          <a:p>
            <a:pPr marL="2057400" lvl="4" indent="-228600" defTabSz="914400">
              <a:lnSpc>
                <a:spcPct val="90000"/>
              </a:lnSpc>
              <a:spcBef>
                <a:spcPts val="499"/>
              </a:spcBef>
              <a:buClr>
                <a:srgbClr val="919395"/>
              </a:buClr>
              <a:buFont typeface="Arial"/>
              <a:buChar char="•"/>
            </a:pPr>
            <a:r>
              <a:rPr lang="en-US" sz="1800" b="0" u="none" strike="noStrike">
                <a:solidFill>
                  <a:schemeClr val="dk1"/>
                </a:solidFill>
                <a:effectLst/>
                <a:uFillTx/>
                <a:latin typeface="Roboto Condensed"/>
                <a:ea typeface="Arial"/>
              </a:rPr>
              <a:t>Fifth level</a:t>
            </a:r>
            <a:endParaRPr lang="en-US" sz="1800" b="0" u="none" strike="noStrike">
              <a:solidFill>
                <a:schemeClr val="dk1"/>
              </a:solidFill>
              <a:effectLst/>
              <a:uFillTx/>
              <a:latin typeface="Roboto Condensed"/>
            </a:endParaRPr>
          </a:p>
        </p:txBody>
      </p:sp>
      <p:sp>
        <p:nvSpPr>
          <p:cNvPr id="29" name="PlaceHolder 3"/>
          <p:cNvSpPr>
            <a:spLocks noGrp="1"/>
          </p:cNvSpPr>
          <p:nvPr>
            <p:ph type="dt" idx="1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dk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30" name="PlaceHolder 4"/>
          <p:cNvSpPr>
            <a:spLocks noGrp="1"/>
          </p:cNvSpPr>
          <p:nvPr>
            <p:ph type="ftr" idx="1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31" name="PlaceHolder 5"/>
          <p:cNvSpPr>
            <a:spLocks noGrp="1"/>
          </p:cNvSpPr>
          <p:nvPr>
            <p:ph type="sldNum" idx="1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algn="r" defTabSz="914400">
              <a:lnSpc>
                <a:spcPct val="100000"/>
              </a:lnSpc>
              <a:buNone/>
            </a:pPr>
            <a:fld id="{AE96F4FF-3AB3-493B-908A-409E3636814F}" type="slidenum">
              <a:rPr lang="en-US" sz="1200" b="0" u="none" strike="noStrike">
                <a:solidFill>
                  <a:schemeClr val="dk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9022109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rgbClr val="FFFFFF"/>
        </a:solidFill>
        <a:effectLst/>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8724960" y="365040"/>
            <a:ext cx="2628720" cy="5811480"/>
          </a:xfrm>
          <a:prstGeom prst="rect">
            <a:avLst/>
          </a:prstGeom>
          <a:noFill/>
          <a:ln w="0">
            <a:noFill/>
          </a:ln>
        </p:spPr>
        <p:txBody>
          <a:bodyPr vert="eaVert" lIns="91440" tIns="45720" rIns="91440" bIns="45720" anchor="ctr">
            <a:noAutofit/>
          </a:bodyPr>
          <a:lstStyle/>
          <a:p>
            <a:pPr indent="0" defTabSz="914400">
              <a:lnSpc>
                <a:spcPct val="90000"/>
              </a:lnSpc>
              <a:buNone/>
            </a:pPr>
            <a:r>
              <a:rPr lang="en-US" sz="4400" b="0" u="none" strike="noStrike">
                <a:solidFill>
                  <a:schemeClr val="dk1"/>
                </a:solidFill>
                <a:effectLst/>
                <a:uFillTx/>
                <a:latin typeface="Roboto Black"/>
                <a:ea typeface="Arial"/>
              </a:rPr>
              <a:t>Click to edit Master title style</a:t>
            </a:r>
            <a:endParaRPr lang="en-US" sz="4400" b="0" u="none" strike="noStrike">
              <a:solidFill>
                <a:schemeClr val="dk1"/>
              </a:solidFill>
              <a:effectLst/>
              <a:uFillTx/>
              <a:latin typeface="Roboto Condensed"/>
            </a:endParaRPr>
          </a:p>
        </p:txBody>
      </p:sp>
      <p:sp>
        <p:nvSpPr>
          <p:cNvPr id="33" name="PlaceHolder 2"/>
          <p:cNvSpPr>
            <a:spLocks noGrp="1"/>
          </p:cNvSpPr>
          <p:nvPr>
            <p:ph type="body"/>
          </p:nvPr>
        </p:nvSpPr>
        <p:spPr>
          <a:xfrm>
            <a:off x="838080" y="365040"/>
            <a:ext cx="7733880" cy="581148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919395"/>
              </a:buClr>
              <a:buFont typeface="Arial"/>
              <a:buChar char="•"/>
            </a:pPr>
            <a:r>
              <a:rPr lang="en-US" sz="2800" b="0" u="none" strike="noStrike">
                <a:solidFill>
                  <a:schemeClr val="dk1"/>
                </a:solidFill>
                <a:effectLst/>
                <a:uFillTx/>
                <a:latin typeface="Roboto Condensed"/>
                <a:ea typeface="Arial"/>
              </a:rPr>
              <a:t>Click to edit Master text styles</a:t>
            </a:r>
            <a:endParaRPr lang="en-US" sz="2800" b="0" u="none" strike="noStrike">
              <a:solidFill>
                <a:schemeClr val="dk1"/>
              </a:solidFill>
              <a:effectLst/>
              <a:uFillTx/>
              <a:latin typeface="Roboto Condensed"/>
            </a:endParaRPr>
          </a:p>
          <a:p>
            <a:pPr marL="685800" lvl="1" indent="-228600" defTabSz="914400">
              <a:lnSpc>
                <a:spcPct val="90000"/>
              </a:lnSpc>
              <a:spcBef>
                <a:spcPts val="499"/>
              </a:spcBef>
              <a:buClr>
                <a:srgbClr val="919395"/>
              </a:buClr>
              <a:buFont typeface="Arial"/>
              <a:buChar char="•"/>
            </a:pPr>
            <a:r>
              <a:rPr lang="en-US" sz="2400" b="0" u="none" strike="noStrike">
                <a:solidFill>
                  <a:schemeClr val="dk1"/>
                </a:solidFill>
                <a:effectLst/>
                <a:uFillTx/>
                <a:latin typeface="Roboto Condensed"/>
                <a:ea typeface="Arial"/>
              </a:rPr>
              <a:t>Second level</a:t>
            </a:r>
            <a:endParaRPr lang="en-US" sz="2400" b="0" u="none" strike="noStrike">
              <a:solidFill>
                <a:schemeClr val="dk1"/>
              </a:solidFill>
              <a:effectLst/>
              <a:uFillTx/>
              <a:latin typeface="Roboto Condensed"/>
            </a:endParaRPr>
          </a:p>
          <a:p>
            <a:pPr marL="1143000" lvl="2" indent="-228600" defTabSz="914400">
              <a:lnSpc>
                <a:spcPct val="90000"/>
              </a:lnSpc>
              <a:spcBef>
                <a:spcPts val="499"/>
              </a:spcBef>
              <a:buClr>
                <a:srgbClr val="919395"/>
              </a:buClr>
              <a:buFont typeface="Arial"/>
              <a:buChar char="•"/>
            </a:pPr>
            <a:r>
              <a:rPr lang="en-US" sz="2000" b="0" u="none" strike="noStrike">
                <a:solidFill>
                  <a:schemeClr val="dk1"/>
                </a:solidFill>
                <a:effectLst/>
                <a:uFillTx/>
                <a:latin typeface="Roboto Condensed"/>
                <a:ea typeface="Arial"/>
              </a:rPr>
              <a:t>Third level</a:t>
            </a:r>
            <a:endParaRPr lang="en-US" sz="2000" b="0" u="none" strike="noStrike">
              <a:solidFill>
                <a:schemeClr val="dk1"/>
              </a:solidFill>
              <a:effectLst/>
              <a:uFillTx/>
              <a:latin typeface="Roboto Condensed"/>
            </a:endParaRPr>
          </a:p>
          <a:p>
            <a:pPr marL="1600200" lvl="3" indent="-228600" defTabSz="914400">
              <a:lnSpc>
                <a:spcPct val="90000"/>
              </a:lnSpc>
              <a:spcBef>
                <a:spcPts val="499"/>
              </a:spcBef>
              <a:buClr>
                <a:srgbClr val="919395"/>
              </a:buClr>
              <a:buFont typeface="Arial"/>
              <a:buChar char="•"/>
            </a:pPr>
            <a:r>
              <a:rPr lang="en-US" sz="1800" b="0" u="none" strike="noStrike">
                <a:solidFill>
                  <a:schemeClr val="dk1"/>
                </a:solidFill>
                <a:effectLst/>
                <a:uFillTx/>
                <a:latin typeface="Roboto Condensed"/>
                <a:ea typeface="Arial"/>
              </a:rPr>
              <a:t>Fourth level</a:t>
            </a:r>
            <a:endParaRPr lang="en-US" sz="1800" b="0" u="none" strike="noStrike">
              <a:solidFill>
                <a:schemeClr val="dk1"/>
              </a:solidFill>
              <a:effectLst/>
              <a:uFillTx/>
              <a:latin typeface="Roboto Condensed"/>
            </a:endParaRPr>
          </a:p>
          <a:p>
            <a:pPr marL="2057400" lvl="4" indent="-228600" defTabSz="914400">
              <a:lnSpc>
                <a:spcPct val="90000"/>
              </a:lnSpc>
              <a:spcBef>
                <a:spcPts val="499"/>
              </a:spcBef>
              <a:buClr>
                <a:srgbClr val="919395"/>
              </a:buClr>
              <a:buFont typeface="Arial"/>
              <a:buChar char="•"/>
            </a:pPr>
            <a:r>
              <a:rPr lang="en-US" sz="1800" b="0" u="none" strike="noStrike">
                <a:solidFill>
                  <a:schemeClr val="dk1"/>
                </a:solidFill>
                <a:effectLst/>
                <a:uFillTx/>
                <a:latin typeface="Roboto Condensed"/>
                <a:ea typeface="Arial"/>
              </a:rPr>
              <a:t>Fifth level</a:t>
            </a:r>
            <a:endParaRPr lang="en-US" sz="1800" b="0" u="none" strike="noStrike">
              <a:solidFill>
                <a:schemeClr val="dk1"/>
              </a:solidFill>
              <a:effectLst/>
              <a:uFillTx/>
              <a:latin typeface="Roboto Condensed"/>
            </a:endParaRPr>
          </a:p>
        </p:txBody>
      </p:sp>
      <p:sp>
        <p:nvSpPr>
          <p:cNvPr id="34" name="PlaceHolder 3"/>
          <p:cNvSpPr>
            <a:spLocks noGrp="1"/>
          </p:cNvSpPr>
          <p:nvPr>
            <p:ph type="dt" idx="13"/>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dk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35" name="PlaceHolder 4"/>
          <p:cNvSpPr>
            <a:spLocks noGrp="1"/>
          </p:cNvSpPr>
          <p:nvPr>
            <p:ph type="ftr" idx="14"/>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36" name="PlaceHolder 5"/>
          <p:cNvSpPr>
            <a:spLocks noGrp="1"/>
          </p:cNvSpPr>
          <p:nvPr>
            <p:ph type="sldNum" idx="15"/>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dk1">
                    <a:tint val="75000"/>
                  </a:schemeClr>
                </a:solidFill>
                <a:effectLst/>
                <a:uFillTx/>
                <a:latin typeface="Roboto Condensed"/>
                <a:ea typeface="Arial"/>
              </a:defRPr>
            </a:lvl1pPr>
          </a:lstStyle>
          <a:p>
            <a:pPr indent="0" algn="r" defTabSz="914400">
              <a:lnSpc>
                <a:spcPct val="100000"/>
              </a:lnSpc>
              <a:buNone/>
            </a:pPr>
            <a:fld id="{01164C7F-0AD1-483F-8401-60EE950C548B}" type="slidenum">
              <a:rPr lang="en-US" sz="1200" b="0" u="none" strike="noStrike">
                <a:solidFill>
                  <a:schemeClr val="dk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24025180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Section Header">
    <p:bg>
      <p:bgPr>
        <a:solidFill>
          <a:srgbClr val="FFFFFF"/>
        </a:solidFill>
        <a:effectLst/>
      </p:bgPr>
    </p:bg>
    <p:spTree>
      <p:nvGrpSpPr>
        <p:cNvPr id="1" name=""/>
        <p:cNvGrpSpPr/>
        <p:nvPr/>
      </p:nvGrpSpPr>
      <p:grpSpPr>
        <a:xfrm>
          <a:off x="0" y="0"/>
          <a:ext cx="0" cy="0"/>
          <a:chOff x="0" y="0"/>
          <a:chExt cx="0" cy="0"/>
        </a:xfrm>
      </p:grpSpPr>
      <p:pic>
        <p:nvPicPr>
          <p:cNvPr id="37" name="Picture 6"/>
          <p:cNvPicPr/>
          <p:nvPr/>
        </p:nvPicPr>
        <p:blipFill>
          <a:blip r:embed="rId2"/>
          <a:stretch/>
        </p:blipFill>
        <p:spPr>
          <a:xfrm>
            <a:off x="0" y="0"/>
            <a:ext cx="12191760" cy="6857640"/>
          </a:xfrm>
          <a:prstGeom prst="rect">
            <a:avLst/>
          </a:prstGeom>
          <a:noFill/>
          <a:ln w="0">
            <a:noFill/>
          </a:ln>
        </p:spPr>
      </p:pic>
      <p:sp>
        <p:nvSpPr>
          <p:cNvPr id="38" name="PlaceHolder 1"/>
          <p:cNvSpPr>
            <a:spLocks noGrp="1"/>
          </p:cNvSpPr>
          <p:nvPr>
            <p:ph type="dt" idx="16"/>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39" name="PlaceHolder 2"/>
          <p:cNvSpPr>
            <a:spLocks noGrp="1"/>
          </p:cNvSpPr>
          <p:nvPr>
            <p:ph type="ftr" idx="17"/>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40" name="PlaceHolder 3"/>
          <p:cNvSpPr>
            <a:spLocks noGrp="1"/>
          </p:cNvSpPr>
          <p:nvPr>
            <p:ph type="sldNum" idx="18"/>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915CAD1D-63EB-40A0-BEB0-3129ABAE3041}"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41" name="Picture 9"/>
          <p:cNvPicPr/>
          <p:nvPr/>
        </p:nvPicPr>
        <p:blipFill>
          <a:blip r:embed="rId3"/>
          <a:stretch/>
        </p:blipFill>
        <p:spPr>
          <a:xfrm>
            <a:off x="563400" y="1550880"/>
            <a:ext cx="3717720" cy="2790720"/>
          </a:xfrm>
          <a:prstGeom prst="rect">
            <a:avLst/>
          </a:prstGeom>
          <a:noFill/>
          <a:ln w="0">
            <a:noFill/>
          </a:ln>
        </p:spPr>
      </p:pic>
      <p:sp>
        <p:nvSpPr>
          <p:cNvPr id="42" name="PlaceHolder 4"/>
          <p:cNvSpPr>
            <a:spLocks noGrp="1"/>
          </p:cNvSpPr>
          <p:nvPr>
            <p:ph type="title"/>
          </p:nvPr>
        </p:nvSpPr>
        <p:spPr>
          <a:xfrm>
            <a:off x="4845240" y="1773360"/>
            <a:ext cx="6508440" cy="1828440"/>
          </a:xfrm>
          <a:prstGeom prst="rect">
            <a:avLst/>
          </a:prstGeom>
          <a:noFill/>
          <a:ln w="0">
            <a:noFill/>
          </a:ln>
        </p:spPr>
        <p:txBody>
          <a:bodyPr lIns="91440" tIns="45720" rIns="91440" bIns="45720" anchor="t">
            <a:normAutofit/>
          </a:bodyPr>
          <a:lstStyle/>
          <a:p>
            <a:pPr indent="0" defTabSz="914400">
              <a:lnSpc>
                <a:spcPct val="90000"/>
              </a:lnSpc>
              <a:buNone/>
            </a:pPr>
            <a:r>
              <a:rPr lang="en-US" sz="4000" b="0" u="none" strike="noStrike">
                <a:solidFill>
                  <a:schemeClr val="dk1"/>
                </a:solidFill>
                <a:effectLst/>
                <a:uFillTx/>
                <a:latin typeface="Roboto Black"/>
                <a:ea typeface="Arial"/>
              </a:rPr>
              <a:t>Click to edit Master title style</a:t>
            </a:r>
            <a:endParaRPr lang="en-US" sz="4000" b="0" u="none" strike="noStrike">
              <a:solidFill>
                <a:schemeClr val="dk1"/>
              </a:solidFill>
              <a:effectLst/>
              <a:uFillTx/>
              <a:latin typeface="Roboto Condensed"/>
            </a:endParaRPr>
          </a:p>
        </p:txBody>
      </p:sp>
    </p:spTree>
    <p:extLst>
      <p:ext uri="{BB962C8B-B14F-4D97-AF65-F5344CB8AC3E}">
        <p14:creationId xmlns:p14="http://schemas.microsoft.com/office/powerpoint/2010/main" val="40354315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Title and Content">
    <p:bg>
      <p:bgPr>
        <a:solidFill>
          <a:srgbClr val="FFFFFF"/>
        </a:solidFill>
        <a:effectLst/>
      </p:bgPr>
    </p:bg>
    <p:spTree>
      <p:nvGrpSpPr>
        <p:cNvPr id="1" name=""/>
        <p:cNvGrpSpPr/>
        <p:nvPr/>
      </p:nvGrpSpPr>
      <p:grpSpPr>
        <a:xfrm>
          <a:off x="0" y="0"/>
          <a:ext cx="0" cy="0"/>
          <a:chOff x="0" y="0"/>
          <a:chExt cx="0" cy="0"/>
        </a:xfrm>
      </p:grpSpPr>
      <p:pic>
        <p:nvPicPr>
          <p:cNvPr id="50" name="Picture 6"/>
          <p:cNvPicPr/>
          <p:nvPr/>
        </p:nvPicPr>
        <p:blipFill>
          <a:blip r:embed="rId2"/>
          <a:stretch/>
        </p:blipFill>
        <p:spPr>
          <a:xfrm>
            <a:off x="0" y="0"/>
            <a:ext cx="12191760" cy="6857640"/>
          </a:xfrm>
          <a:prstGeom prst="rect">
            <a:avLst/>
          </a:prstGeom>
          <a:noFill/>
          <a:ln w="0">
            <a:noFill/>
          </a:ln>
        </p:spPr>
      </p:pic>
      <p:sp>
        <p:nvSpPr>
          <p:cNvPr id="51" name="PlaceHolder 1"/>
          <p:cNvSpPr>
            <a:spLocks noGrp="1"/>
          </p:cNvSpPr>
          <p:nvPr>
            <p:ph type="body"/>
          </p:nvPr>
        </p:nvSpPr>
        <p:spPr>
          <a:xfrm>
            <a:off x="838080" y="151200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52" name="PlaceHolder 2"/>
          <p:cNvSpPr>
            <a:spLocks noGrp="1"/>
          </p:cNvSpPr>
          <p:nvPr>
            <p:ph type="dt" idx="22"/>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53" name="PlaceHolder 3"/>
          <p:cNvSpPr>
            <a:spLocks noGrp="1"/>
          </p:cNvSpPr>
          <p:nvPr>
            <p:ph type="ftr" idx="23"/>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54" name="PlaceHolder 4"/>
          <p:cNvSpPr>
            <a:spLocks noGrp="1"/>
          </p:cNvSpPr>
          <p:nvPr>
            <p:ph type="sldNum" idx="24"/>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2FC81D53-2B68-490E-AD1C-00BD2D06414A}"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55" name="Picture 7"/>
          <p:cNvPicPr/>
          <p:nvPr/>
        </p:nvPicPr>
        <p:blipFill>
          <a:blip r:embed="rId3"/>
          <a:stretch/>
        </p:blipFill>
        <p:spPr>
          <a:xfrm>
            <a:off x="11633760" y="225720"/>
            <a:ext cx="472680" cy="653760"/>
          </a:xfrm>
          <a:prstGeom prst="rect">
            <a:avLst/>
          </a:prstGeom>
          <a:noFill/>
          <a:ln w="0">
            <a:noFill/>
          </a:ln>
        </p:spPr>
      </p:pic>
      <p:sp>
        <p:nvSpPr>
          <p:cNvPr id="56" name="PlaceHolder 5"/>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Tree>
    <p:extLst>
      <p:ext uri="{BB962C8B-B14F-4D97-AF65-F5344CB8AC3E}">
        <p14:creationId xmlns:p14="http://schemas.microsoft.com/office/powerpoint/2010/main" val="8036240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1_Title and Content">
    <p:bg>
      <p:bgPr>
        <a:solidFill>
          <a:srgbClr val="FFFFFF"/>
        </a:solidFill>
        <a:effectLst/>
      </p:bgPr>
    </p:bg>
    <p:spTree>
      <p:nvGrpSpPr>
        <p:cNvPr id="1" name=""/>
        <p:cNvGrpSpPr/>
        <p:nvPr/>
      </p:nvGrpSpPr>
      <p:grpSpPr>
        <a:xfrm>
          <a:off x="0" y="0"/>
          <a:ext cx="0" cy="0"/>
          <a:chOff x="0" y="0"/>
          <a:chExt cx="0" cy="0"/>
        </a:xfrm>
      </p:grpSpPr>
      <p:pic>
        <p:nvPicPr>
          <p:cNvPr id="43" name="Picture 6"/>
          <p:cNvPicPr/>
          <p:nvPr/>
        </p:nvPicPr>
        <p:blipFill>
          <a:blip r:embed="rId2"/>
          <a:stretch/>
        </p:blipFill>
        <p:spPr>
          <a:xfrm>
            <a:off x="0" y="0"/>
            <a:ext cx="12191760" cy="6857640"/>
          </a:xfrm>
          <a:prstGeom prst="rect">
            <a:avLst/>
          </a:prstGeom>
          <a:noFill/>
          <a:ln w="0">
            <a:noFill/>
          </a:ln>
        </p:spPr>
      </p:pic>
      <p:sp>
        <p:nvSpPr>
          <p:cNvPr id="44" name="PlaceHolder 1"/>
          <p:cNvSpPr>
            <a:spLocks noGrp="1"/>
          </p:cNvSpPr>
          <p:nvPr>
            <p:ph type="body"/>
          </p:nvPr>
        </p:nvSpPr>
        <p:spPr>
          <a:xfrm>
            <a:off x="838080" y="1512000"/>
            <a:ext cx="10515240" cy="4350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45" name="PlaceHolder 2"/>
          <p:cNvSpPr>
            <a:spLocks noGrp="1"/>
          </p:cNvSpPr>
          <p:nvPr>
            <p:ph type="dt" idx="19"/>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46" name="PlaceHolder 3"/>
          <p:cNvSpPr>
            <a:spLocks noGrp="1"/>
          </p:cNvSpPr>
          <p:nvPr>
            <p:ph type="ftr" idx="20"/>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47" name="PlaceHolder 4"/>
          <p:cNvSpPr>
            <a:spLocks noGrp="1"/>
          </p:cNvSpPr>
          <p:nvPr>
            <p:ph type="sldNum" idx="21"/>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50C33989-4F14-480E-A53A-29FCD92517D3}"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48" name="Picture 7"/>
          <p:cNvPicPr/>
          <p:nvPr/>
        </p:nvPicPr>
        <p:blipFill>
          <a:blip r:embed="rId3"/>
          <a:stretch/>
        </p:blipFill>
        <p:spPr>
          <a:xfrm>
            <a:off x="11633760" y="225720"/>
            <a:ext cx="472680" cy="653760"/>
          </a:xfrm>
          <a:prstGeom prst="rect">
            <a:avLst/>
          </a:prstGeom>
          <a:noFill/>
          <a:ln w="0">
            <a:noFill/>
          </a:ln>
        </p:spPr>
      </p:pic>
      <p:sp>
        <p:nvSpPr>
          <p:cNvPr id="49" name="PlaceHolder 5"/>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Tree>
    <p:extLst>
      <p:ext uri="{BB962C8B-B14F-4D97-AF65-F5344CB8AC3E}">
        <p14:creationId xmlns:p14="http://schemas.microsoft.com/office/powerpoint/2010/main" val="3520989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rgbClr val="FFFFFF"/>
        </a:solidFill>
        <a:effectLst/>
      </p:bgPr>
    </p:bg>
    <p:spTree>
      <p:nvGrpSpPr>
        <p:cNvPr id="1" name=""/>
        <p:cNvGrpSpPr/>
        <p:nvPr/>
      </p:nvGrpSpPr>
      <p:grpSpPr>
        <a:xfrm>
          <a:off x="0" y="0"/>
          <a:ext cx="0" cy="0"/>
          <a:chOff x="0" y="0"/>
          <a:chExt cx="0" cy="0"/>
        </a:xfrm>
      </p:grpSpPr>
      <p:pic>
        <p:nvPicPr>
          <p:cNvPr id="57" name="Picture 7"/>
          <p:cNvPicPr/>
          <p:nvPr/>
        </p:nvPicPr>
        <p:blipFill>
          <a:blip r:embed="rId2"/>
          <a:stretch/>
        </p:blipFill>
        <p:spPr>
          <a:xfrm>
            <a:off x="0" y="0"/>
            <a:ext cx="12191760" cy="6857640"/>
          </a:xfrm>
          <a:prstGeom prst="rect">
            <a:avLst/>
          </a:prstGeom>
          <a:noFill/>
          <a:ln w="0">
            <a:noFill/>
          </a:ln>
        </p:spPr>
      </p:pic>
      <p:sp>
        <p:nvSpPr>
          <p:cNvPr id="58" name="PlaceHolder 1"/>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
        <p:nvSpPr>
          <p:cNvPr id="59" name="PlaceHolder 2"/>
          <p:cNvSpPr>
            <a:spLocks noGrp="1"/>
          </p:cNvSpPr>
          <p:nvPr>
            <p:ph type="body"/>
          </p:nvPr>
        </p:nvSpPr>
        <p:spPr>
          <a:xfrm>
            <a:off x="838080" y="1447920"/>
            <a:ext cx="5181120" cy="469872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60" name="PlaceHolder 3"/>
          <p:cNvSpPr>
            <a:spLocks noGrp="1"/>
          </p:cNvSpPr>
          <p:nvPr>
            <p:ph type="body"/>
          </p:nvPr>
        </p:nvSpPr>
        <p:spPr>
          <a:xfrm>
            <a:off x="6172200" y="1447920"/>
            <a:ext cx="5181120" cy="469872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61" name="PlaceHolder 4"/>
          <p:cNvSpPr>
            <a:spLocks noGrp="1"/>
          </p:cNvSpPr>
          <p:nvPr>
            <p:ph type="dt" idx="25"/>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62" name="PlaceHolder 5"/>
          <p:cNvSpPr>
            <a:spLocks noGrp="1"/>
          </p:cNvSpPr>
          <p:nvPr>
            <p:ph type="ftr" idx="26"/>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63" name="PlaceHolder 6"/>
          <p:cNvSpPr>
            <a:spLocks noGrp="1"/>
          </p:cNvSpPr>
          <p:nvPr>
            <p:ph type="sldNum" idx="27"/>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043B3F6A-87BC-4E68-A0C7-A90B2DC255C9}"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64" name="Picture 8"/>
          <p:cNvPicPr/>
          <p:nvPr/>
        </p:nvPicPr>
        <p:blipFill>
          <a:blip r:embed="rId3"/>
          <a:stretch/>
        </p:blipFill>
        <p:spPr>
          <a:xfrm>
            <a:off x="11633760" y="225720"/>
            <a:ext cx="472680" cy="653760"/>
          </a:xfrm>
          <a:prstGeom prst="rect">
            <a:avLst/>
          </a:prstGeom>
          <a:noFill/>
          <a:ln w="0">
            <a:noFill/>
          </a:ln>
        </p:spPr>
      </p:pic>
    </p:spTree>
    <p:extLst>
      <p:ext uri="{BB962C8B-B14F-4D97-AF65-F5344CB8AC3E}">
        <p14:creationId xmlns:p14="http://schemas.microsoft.com/office/powerpoint/2010/main" val="72609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Comparison">
    <p:bg>
      <p:bgPr>
        <a:solidFill>
          <a:srgbClr val="FFFFFF"/>
        </a:solidFill>
        <a:effectLst/>
      </p:bgPr>
    </p:bg>
    <p:spTree>
      <p:nvGrpSpPr>
        <p:cNvPr id="1" name=""/>
        <p:cNvGrpSpPr/>
        <p:nvPr/>
      </p:nvGrpSpPr>
      <p:grpSpPr>
        <a:xfrm>
          <a:off x="0" y="0"/>
          <a:ext cx="0" cy="0"/>
          <a:chOff x="0" y="0"/>
          <a:chExt cx="0" cy="0"/>
        </a:xfrm>
      </p:grpSpPr>
      <p:pic>
        <p:nvPicPr>
          <p:cNvPr id="65" name="Picture 9"/>
          <p:cNvPicPr/>
          <p:nvPr/>
        </p:nvPicPr>
        <p:blipFill>
          <a:blip r:embed="rId2"/>
          <a:stretch/>
        </p:blipFill>
        <p:spPr>
          <a:xfrm>
            <a:off x="0" y="0"/>
            <a:ext cx="12191760" cy="6857640"/>
          </a:xfrm>
          <a:prstGeom prst="rect">
            <a:avLst/>
          </a:prstGeom>
          <a:noFill/>
          <a:ln w="0">
            <a:noFill/>
          </a:ln>
        </p:spPr>
      </p:pic>
      <p:sp>
        <p:nvSpPr>
          <p:cNvPr id="66" name="PlaceHolder 1"/>
          <p:cNvSpPr>
            <a:spLocks noGrp="1"/>
          </p:cNvSpPr>
          <p:nvPr>
            <p:ph type="body"/>
          </p:nvPr>
        </p:nvSpPr>
        <p:spPr>
          <a:xfrm>
            <a:off x="839880" y="1447920"/>
            <a:ext cx="515736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en-US" sz="2400" b="1" u="none" strike="noStrike">
                <a:solidFill>
                  <a:schemeClr val="accent1"/>
                </a:solidFill>
                <a:effectLst/>
                <a:uFillTx/>
                <a:latin typeface="Roboto Condensed"/>
                <a:ea typeface="Arial"/>
              </a:rPr>
              <a:t>Click to edit Master text styles</a:t>
            </a:r>
            <a:endParaRPr lang="en-US" sz="2400" b="0" u="none" strike="noStrike">
              <a:solidFill>
                <a:schemeClr val="dk1"/>
              </a:solidFill>
              <a:effectLst/>
              <a:uFillTx/>
              <a:latin typeface="Roboto Condensed"/>
            </a:endParaRPr>
          </a:p>
        </p:txBody>
      </p:sp>
      <p:sp>
        <p:nvSpPr>
          <p:cNvPr id="67" name="PlaceHolder 2"/>
          <p:cNvSpPr>
            <a:spLocks noGrp="1"/>
          </p:cNvSpPr>
          <p:nvPr>
            <p:ph type="body"/>
          </p:nvPr>
        </p:nvSpPr>
        <p:spPr>
          <a:xfrm>
            <a:off x="6172200" y="1447920"/>
            <a:ext cx="5182920" cy="823680"/>
          </a:xfrm>
          <a:prstGeom prst="rect">
            <a:avLst/>
          </a:prstGeom>
          <a:noFill/>
          <a:ln w="0">
            <a:noFill/>
          </a:ln>
        </p:spPr>
        <p:txBody>
          <a:bodyPr lIns="91440" tIns="45720" rIns="91440" bIns="45720" anchor="b">
            <a:noAutofit/>
          </a:bodyPr>
          <a:lstStyle/>
          <a:p>
            <a:pPr indent="0" defTabSz="914400">
              <a:lnSpc>
                <a:spcPct val="90000"/>
              </a:lnSpc>
              <a:spcBef>
                <a:spcPts val="1001"/>
              </a:spcBef>
              <a:buNone/>
              <a:tabLst>
                <a:tab pos="0" algn="l"/>
              </a:tabLst>
            </a:pPr>
            <a:r>
              <a:rPr lang="en-US" sz="2400" b="1" u="none" strike="noStrike">
                <a:solidFill>
                  <a:schemeClr val="accent1"/>
                </a:solidFill>
                <a:effectLst/>
                <a:uFillTx/>
                <a:latin typeface="Roboto Condensed"/>
                <a:ea typeface="Arial"/>
              </a:rPr>
              <a:t>Click to edit Master text styles</a:t>
            </a:r>
            <a:endParaRPr lang="en-US" sz="2400" b="0" u="none" strike="noStrike">
              <a:solidFill>
                <a:schemeClr val="dk1"/>
              </a:solidFill>
              <a:effectLst/>
              <a:uFillTx/>
              <a:latin typeface="Roboto Condensed"/>
            </a:endParaRPr>
          </a:p>
        </p:txBody>
      </p:sp>
      <p:sp>
        <p:nvSpPr>
          <p:cNvPr id="68" name="PlaceHolder 3"/>
          <p:cNvSpPr>
            <a:spLocks noGrp="1"/>
          </p:cNvSpPr>
          <p:nvPr>
            <p:ph type="dt" idx="28"/>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69" name="PlaceHolder 4"/>
          <p:cNvSpPr>
            <a:spLocks noGrp="1"/>
          </p:cNvSpPr>
          <p:nvPr>
            <p:ph type="ftr" idx="29"/>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70" name="PlaceHolder 5"/>
          <p:cNvSpPr>
            <a:spLocks noGrp="1"/>
          </p:cNvSpPr>
          <p:nvPr>
            <p:ph type="sldNum" idx="3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9D5DB08B-1E9B-4FF4-A471-8C04935DDDB2}"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71" name="Picture 10"/>
          <p:cNvPicPr/>
          <p:nvPr/>
        </p:nvPicPr>
        <p:blipFill>
          <a:blip r:embed="rId3"/>
          <a:stretch/>
        </p:blipFill>
        <p:spPr>
          <a:xfrm>
            <a:off x="11633760" y="225720"/>
            <a:ext cx="472680" cy="653760"/>
          </a:xfrm>
          <a:prstGeom prst="rect">
            <a:avLst/>
          </a:prstGeom>
          <a:noFill/>
          <a:ln w="0">
            <a:noFill/>
          </a:ln>
        </p:spPr>
      </p:pic>
      <p:sp>
        <p:nvSpPr>
          <p:cNvPr id="72" name="PlaceHolder 6"/>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
        <p:nvSpPr>
          <p:cNvPr id="73" name="PlaceHolder 7"/>
          <p:cNvSpPr>
            <a:spLocks noGrp="1"/>
          </p:cNvSpPr>
          <p:nvPr>
            <p:ph type="body"/>
          </p:nvPr>
        </p:nvSpPr>
        <p:spPr>
          <a:xfrm>
            <a:off x="838080" y="2406960"/>
            <a:ext cx="5181120" cy="373968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
        <p:nvSpPr>
          <p:cNvPr id="74" name="PlaceHolder 8"/>
          <p:cNvSpPr>
            <a:spLocks noGrp="1"/>
          </p:cNvSpPr>
          <p:nvPr>
            <p:ph type="body"/>
          </p:nvPr>
        </p:nvSpPr>
        <p:spPr>
          <a:xfrm>
            <a:off x="6172200" y="2406960"/>
            <a:ext cx="5181120" cy="3739680"/>
          </a:xfrm>
          <a:prstGeom prst="rect">
            <a:avLst/>
          </a:prstGeom>
          <a:noFill/>
          <a:ln w="0">
            <a:noFill/>
          </a:ln>
        </p:spPr>
        <p:txBody>
          <a:bodyPr lIns="91440" tIns="45720" rIns="91440" bIns="45720" anchor="t">
            <a:normAutofit/>
          </a:bodyPr>
          <a:lstStyle/>
          <a:p>
            <a:pPr marL="228600" indent="-228600" defTabSz="914400">
              <a:lnSpc>
                <a:spcPct val="90000"/>
              </a:lnSpc>
              <a:spcBef>
                <a:spcPts val="1001"/>
              </a:spcBef>
              <a:buClr>
                <a:srgbClr val="87A73E"/>
              </a:buClr>
              <a:buFont typeface="Arial"/>
              <a:buChar char="•"/>
            </a:pPr>
            <a:r>
              <a:rPr lang="en-US" sz="1600" b="0" u="none" strike="noStrike">
                <a:solidFill>
                  <a:schemeClr val="dk1"/>
                </a:solidFill>
                <a:effectLst/>
                <a:uFillTx/>
                <a:latin typeface="Roboto Condensed"/>
                <a:ea typeface="Arial"/>
              </a:rPr>
              <a:t>Click to edit Master text styles</a:t>
            </a:r>
            <a:endParaRPr lang="en-US" sz="1600" b="0" u="none" strike="noStrike">
              <a:solidFill>
                <a:schemeClr val="dk1"/>
              </a:solidFill>
              <a:effectLst/>
              <a:uFillTx/>
              <a:latin typeface="Roboto Condensed"/>
            </a:endParaRPr>
          </a:p>
          <a:p>
            <a:pPr marL="685800" lvl="1"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Second level</a:t>
            </a:r>
            <a:endParaRPr lang="en-US" sz="1600" b="0" u="none" strike="noStrike">
              <a:solidFill>
                <a:schemeClr val="dk1"/>
              </a:solidFill>
              <a:effectLst/>
              <a:uFillTx/>
              <a:latin typeface="Roboto Condensed"/>
            </a:endParaRPr>
          </a:p>
          <a:p>
            <a:pPr marL="1143000" lvl="2"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Third level</a:t>
            </a:r>
            <a:endParaRPr lang="en-US" sz="1600" b="0" u="none" strike="noStrike">
              <a:solidFill>
                <a:schemeClr val="dk1"/>
              </a:solidFill>
              <a:effectLst/>
              <a:uFillTx/>
              <a:latin typeface="Roboto Condensed"/>
            </a:endParaRPr>
          </a:p>
          <a:p>
            <a:pPr marL="1600200" lvl="3"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Fourth level</a:t>
            </a:r>
            <a:endParaRPr lang="en-US" sz="1600" b="0" u="none" strike="noStrike">
              <a:solidFill>
                <a:schemeClr val="dk1"/>
              </a:solidFill>
              <a:effectLst/>
              <a:uFillTx/>
              <a:latin typeface="Roboto Condensed"/>
            </a:endParaRPr>
          </a:p>
          <a:p>
            <a:pPr marL="2057400" lvl="4" indent="-228600" defTabSz="914400">
              <a:lnSpc>
                <a:spcPct val="90000"/>
              </a:lnSpc>
              <a:spcBef>
                <a:spcPts val="499"/>
              </a:spcBef>
              <a:buClr>
                <a:srgbClr val="87A73E"/>
              </a:buClr>
              <a:buFont typeface="Arial"/>
              <a:buChar char="•"/>
            </a:pPr>
            <a:r>
              <a:rPr lang="en-US" sz="1600" b="0" u="none" strike="noStrike">
                <a:solidFill>
                  <a:schemeClr val="dk1"/>
                </a:solidFill>
                <a:effectLst/>
                <a:uFillTx/>
                <a:latin typeface="Roboto Condensed"/>
                <a:ea typeface="Arial"/>
              </a:rPr>
              <a:t>Fifth level</a:t>
            </a:r>
            <a:endParaRPr lang="en-US" sz="1600" b="0" u="none" strike="noStrike">
              <a:solidFill>
                <a:schemeClr val="dk1"/>
              </a:solidFill>
              <a:effectLst/>
              <a:uFillTx/>
              <a:latin typeface="Roboto Condensed"/>
            </a:endParaRPr>
          </a:p>
        </p:txBody>
      </p:sp>
    </p:spTree>
    <p:extLst>
      <p:ext uri="{BB962C8B-B14F-4D97-AF65-F5344CB8AC3E}">
        <p14:creationId xmlns:p14="http://schemas.microsoft.com/office/powerpoint/2010/main" val="169569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Title Only">
    <p:bg>
      <p:bgPr>
        <a:solidFill>
          <a:srgbClr val="FFFFFF"/>
        </a:solidFill>
        <a:effectLst/>
      </p:bgPr>
    </p:bg>
    <p:spTree>
      <p:nvGrpSpPr>
        <p:cNvPr id="1" name=""/>
        <p:cNvGrpSpPr/>
        <p:nvPr/>
      </p:nvGrpSpPr>
      <p:grpSpPr>
        <a:xfrm>
          <a:off x="0" y="0"/>
          <a:ext cx="0" cy="0"/>
          <a:chOff x="0" y="0"/>
          <a:chExt cx="0" cy="0"/>
        </a:xfrm>
      </p:grpSpPr>
      <p:pic>
        <p:nvPicPr>
          <p:cNvPr id="75" name="Picture 5"/>
          <p:cNvPicPr/>
          <p:nvPr/>
        </p:nvPicPr>
        <p:blipFill>
          <a:blip r:embed="rId2"/>
          <a:stretch/>
        </p:blipFill>
        <p:spPr>
          <a:xfrm>
            <a:off x="0" y="0"/>
            <a:ext cx="12191760" cy="6857640"/>
          </a:xfrm>
          <a:prstGeom prst="rect">
            <a:avLst/>
          </a:prstGeom>
          <a:noFill/>
          <a:ln w="0">
            <a:noFill/>
          </a:ln>
        </p:spPr>
      </p:pic>
      <p:sp>
        <p:nvSpPr>
          <p:cNvPr id="76" name="PlaceHolder 1"/>
          <p:cNvSpPr>
            <a:spLocks noGrp="1"/>
          </p:cNvSpPr>
          <p:nvPr>
            <p:ph type="dt" idx="31"/>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77" name="PlaceHolder 2"/>
          <p:cNvSpPr>
            <a:spLocks noGrp="1"/>
          </p:cNvSpPr>
          <p:nvPr>
            <p:ph type="ftr" idx="32"/>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78" name="PlaceHolder 3"/>
          <p:cNvSpPr>
            <a:spLocks noGrp="1"/>
          </p:cNvSpPr>
          <p:nvPr>
            <p:ph type="sldNum" idx="33"/>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7CE3BC54-CBFC-448A-847F-3D8C72C50DD8}"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pic>
        <p:nvPicPr>
          <p:cNvPr id="79" name="Picture 6"/>
          <p:cNvPicPr/>
          <p:nvPr/>
        </p:nvPicPr>
        <p:blipFill>
          <a:blip r:embed="rId3"/>
          <a:stretch/>
        </p:blipFill>
        <p:spPr>
          <a:xfrm>
            <a:off x="11633760" y="225720"/>
            <a:ext cx="472680" cy="653760"/>
          </a:xfrm>
          <a:prstGeom prst="rect">
            <a:avLst/>
          </a:prstGeom>
          <a:noFill/>
          <a:ln w="0">
            <a:noFill/>
          </a:ln>
        </p:spPr>
      </p:pic>
      <p:sp>
        <p:nvSpPr>
          <p:cNvPr id="80" name="PlaceHolder 4"/>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dk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Tree>
    <p:extLst>
      <p:ext uri="{BB962C8B-B14F-4D97-AF65-F5344CB8AC3E}">
        <p14:creationId xmlns:p14="http://schemas.microsoft.com/office/powerpoint/2010/main" val="163646088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Title Only">
    <p:bg>
      <p:bgPr>
        <a:solidFill>
          <a:srgbClr val="FFFFFF"/>
        </a:solidFill>
        <a:effectLst/>
      </p:bgPr>
    </p:bg>
    <p:spTree>
      <p:nvGrpSpPr>
        <p:cNvPr id="1" name=""/>
        <p:cNvGrpSpPr/>
        <p:nvPr/>
      </p:nvGrpSpPr>
      <p:grpSpPr>
        <a:xfrm>
          <a:off x="0" y="0"/>
          <a:ext cx="0" cy="0"/>
          <a:chOff x="0" y="0"/>
          <a:chExt cx="0" cy="0"/>
        </a:xfrm>
      </p:grpSpPr>
      <p:pic>
        <p:nvPicPr>
          <p:cNvPr id="81" name="Picture 8"/>
          <p:cNvPicPr/>
          <p:nvPr/>
        </p:nvPicPr>
        <p:blipFill>
          <a:blip r:embed="rId2"/>
          <a:stretch/>
        </p:blipFill>
        <p:spPr>
          <a:xfrm>
            <a:off x="0" y="0"/>
            <a:ext cx="12191760" cy="6857640"/>
          </a:xfrm>
          <a:prstGeom prst="rect">
            <a:avLst/>
          </a:prstGeom>
          <a:noFill/>
          <a:ln w="0">
            <a:noFill/>
          </a:ln>
        </p:spPr>
      </p:pic>
      <p:sp>
        <p:nvSpPr>
          <p:cNvPr id="82" name="PlaceHolder 1"/>
          <p:cNvSpPr>
            <a:spLocks noGrp="1"/>
          </p:cNvSpPr>
          <p:nvPr>
            <p:ph type="dt" idx="34"/>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83" name="PlaceHolder 2"/>
          <p:cNvSpPr>
            <a:spLocks noGrp="1"/>
          </p:cNvSpPr>
          <p:nvPr>
            <p:ph type="ftr" idx="35"/>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84" name="PlaceHolder 3"/>
          <p:cNvSpPr>
            <a:spLocks noGrp="1"/>
          </p:cNvSpPr>
          <p:nvPr>
            <p:ph type="sldNum" idx="36"/>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64B989C3-3342-44D7-8448-CD9C20D31DEC}"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
        <p:nvSpPr>
          <p:cNvPr id="85" name="PlaceHolder 4"/>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lt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sp>
        <p:nvSpPr>
          <p:cNvPr id="86" name="Rectangle 9"/>
          <p:cNvSpPr/>
          <p:nvPr/>
        </p:nvSpPr>
        <p:spPr>
          <a:xfrm>
            <a:off x="838080" y="1313280"/>
            <a:ext cx="10515240" cy="68760"/>
          </a:xfrm>
          <a:prstGeom prst="rect">
            <a:avLst/>
          </a:prstGeom>
          <a:solidFill>
            <a:schemeClr val="accent4"/>
          </a:solidFill>
          <a:ln w="0">
            <a:noFill/>
          </a:ln>
        </p:spPr>
        <p:style>
          <a:lnRef idx="0">
            <a:scrgbClr r="0" g="0" b="0"/>
          </a:lnRef>
          <a:fillRef idx="0">
            <a:scrgbClr r="0" g="0" b="0"/>
          </a:fillRef>
          <a:effectRef idx="0">
            <a:scrgbClr r="0" g="0" b="0"/>
          </a:effectRef>
          <a:fontRef idx="minor"/>
        </p:style>
        <p:txBody>
          <a:bodyPr lIns="90000" tIns="24120" rIns="90000" bIns="24120" anchor="ctr">
            <a:noAutofit/>
          </a:bodyPr>
          <a:lstStyle/>
          <a:p>
            <a:pPr algn="ctr" defTabSz="914400">
              <a:lnSpc>
                <a:spcPct val="100000"/>
              </a:lnSpc>
            </a:pPr>
            <a:endParaRPr lang="en-US" sz="1800" b="0" u="none" strike="noStrike">
              <a:solidFill>
                <a:schemeClr val="lt1"/>
              </a:solidFill>
              <a:effectLst/>
              <a:uFillTx/>
              <a:latin typeface="Roboto Condensed"/>
              <a:ea typeface="Arial"/>
            </a:endParaRPr>
          </a:p>
        </p:txBody>
      </p:sp>
    </p:spTree>
    <p:extLst>
      <p:ext uri="{BB962C8B-B14F-4D97-AF65-F5344CB8AC3E}">
        <p14:creationId xmlns:p14="http://schemas.microsoft.com/office/powerpoint/2010/main" val="394435221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2_Title Only">
    <p:bg>
      <p:bgPr>
        <a:solidFill>
          <a:srgbClr val="FFFFFF"/>
        </a:solidFill>
        <a:effectLst/>
      </p:bgPr>
    </p:bg>
    <p:spTree>
      <p:nvGrpSpPr>
        <p:cNvPr id="1" name=""/>
        <p:cNvGrpSpPr/>
        <p:nvPr/>
      </p:nvGrpSpPr>
      <p:grpSpPr>
        <a:xfrm>
          <a:off x="0" y="0"/>
          <a:ext cx="0" cy="0"/>
          <a:chOff x="0" y="0"/>
          <a:chExt cx="0" cy="0"/>
        </a:xfrm>
      </p:grpSpPr>
      <p:sp>
        <p:nvSpPr>
          <p:cNvPr id="87" name="Rectangle 1"/>
          <p:cNvSpPr/>
          <p:nvPr/>
        </p:nvSpPr>
        <p:spPr>
          <a:xfrm>
            <a:off x="0" y="0"/>
            <a:ext cx="12191760" cy="6857640"/>
          </a:xfrm>
          <a:prstGeom prst="rect">
            <a:avLst/>
          </a:prstGeom>
          <a:gradFill rotWithShape="0">
            <a:gsLst>
              <a:gs pos="11000">
                <a:srgbClr val="87A73E"/>
              </a:gs>
              <a:gs pos="90000">
                <a:srgbClr val="A8C538"/>
              </a:gs>
            </a:gsLst>
            <a:lin ang="5400000"/>
          </a:gra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u="none" strike="noStrike">
              <a:solidFill>
                <a:schemeClr val="lt1"/>
              </a:solidFill>
              <a:effectLst/>
              <a:uFillTx/>
              <a:latin typeface="Roboto Condensed"/>
              <a:ea typeface="Arial"/>
            </a:endParaRPr>
          </a:p>
        </p:txBody>
      </p:sp>
      <p:sp>
        <p:nvSpPr>
          <p:cNvPr id="88" name="PlaceHolder 1"/>
          <p:cNvSpPr>
            <a:spLocks noGrp="1"/>
          </p:cNvSpPr>
          <p:nvPr>
            <p:ph type="dt" idx="37"/>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89" name="PlaceHolder 2"/>
          <p:cNvSpPr>
            <a:spLocks noGrp="1"/>
          </p:cNvSpPr>
          <p:nvPr>
            <p:ph type="ftr" idx="38"/>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90" name="PlaceHolder 3"/>
          <p:cNvSpPr>
            <a:spLocks noGrp="1"/>
          </p:cNvSpPr>
          <p:nvPr>
            <p:ph type="sldNum" idx="39"/>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56CDAC50-16FC-4D1D-8249-20ADD8485048}"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
        <p:nvSpPr>
          <p:cNvPr id="91" name="PlaceHolder 4"/>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buNone/>
            </a:pPr>
            <a:r>
              <a:rPr lang="en-US" sz="3200" b="0" u="none" strike="noStrike">
                <a:solidFill>
                  <a:schemeClr val="lt1"/>
                </a:solidFill>
                <a:effectLst/>
                <a:uFillTx/>
                <a:latin typeface="Roboto Black"/>
                <a:ea typeface="Arial"/>
              </a:rPr>
              <a:t>Click to edit Master title style</a:t>
            </a:r>
            <a:endParaRPr lang="en-US" sz="3200" b="0" u="none" strike="noStrike">
              <a:solidFill>
                <a:schemeClr val="dk1"/>
              </a:solidFill>
              <a:effectLst/>
              <a:uFillTx/>
              <a:latin typeface="Roboto Condensed"/>
            </a:endParaRPr>
          </a:p>
        </p:txBody>
      </p:sp>
      <p:pic>
        <p:nvPicPr>
          <p:cNvPr id="92" name="Picture 10"/>
          <p:cNvPicPr/>
          <p:nvPr/>
        </p:nvPicPr>
        <p:blipFill>
          <a:blip r:embed="rId2">
            <a:alphaModFix amt="20000"/>
          </a:blip>
          <a:stretch/>
        </p:blipFill>
        <p:spPr>
          <a:xfrm>
            <a:off x="4130280" y="903240"/>
            <a:ext cx="3930840" cy="5051520"/>
          </a:xfrm>
          <a:prstGeom prst="rect">
            <a:avLst/>
          </a:prstGeom>
          <a:noFill/>
          <a:ln w="0">
            <a:noFill/>
          </a:ln>
        </p:spPr>
      </p:pic>
    </p:spTree>
    <p:extLst>
      <p:ext uri="{BB962C8B-B14F-4D97-AF65-F5344CB8AC3E}">
        <p14:creationId xmlns:p14="http://schemas.microsoft.com/office/powerpoint/2010/main" val="4701042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FFFFFF"/>
        </a:solidFill>
        <a:effectLst/>
      </p:bgPr>
    </p:bg>
    <p:spTree>
      <p:nvGrpSpPr>
        <p:cNvPr id="1" name=""/>
        <p:cNvGrpSpPr/>
        <p:nvPr/>
      </p:nvGrpSpPr>
      <p:grpSpPr>
        <a:xfrm>
          <a:off x="0" y="0"/>
          <a:ext cx="0" cy="0"/>
          <a:chOff x="0" y="0"/>
          <a:chExt cx="0" cy="0"/>
        </a:xfrm>
      </p:grpSpPr>
      <p:pic>
        <p:nvPicPr>
          <p:cNvPr id="93" name="Picture 4"/>
          <p:cNvPicPr/>
          <p:nvPr/>
        </p:nvPicPr>
        <p:blipFill>
          <a:blip r:embed="rId2"/>
          <a:stretch/>
        </p:blipFill>
        <p:spPr>
          <a:xfrm>
            <a:off x="0" y="0"/>
            <a:ext cx="12191760" cy="6857640"/>
          </a:xfrm>
          <a:prstGeom prst="rect">
            <a:avLst/>
          </a:prstGeom>
          <a:noFill/>
          <a:ln w="0">
            <a:noFill/>
          </a:ln>
        </p:spPr>
      </p:pic>
      <p:sp>
        <p:nvSpPr>
          <p:cNvPr id="94" name="PlaceHolder 1"/>
          <p:cNvSpPr>
            <a:spLocks noGrp="1"/>
          </p:cNvSpPr>
          <p:nvPr>
            <p:ph type="dt" idx="40"/>
          </p:nvPr>
        </p:nvSpPr>
        <p:spPr>
          <a:xfrm>
            <a:off x="838080" y="6356520"/>
            <a:ext cx="2742840" cy="364680"/>
          </a:xfrm>
          <a:prstGeom prst="rect">
            <a:avLst/>
          </a:prstGeom>
          <a:noFill/>
          <a:ln w="0">
            <a:noFill/>
          </a:ln>
        </p:spPr>
        <p:txBody>
          <a:bodyPr lIns="91440" tIns="45720" rIns="91440" bIns="45720" anchor="ctr">
            <a:noAutofit/>
          </a:bodyPr>
          <a:lstStyle>
            <a:lvl1pPr indent="0"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defTabSz="914400">
              <a:lnSpc>
                <a:spcPct val="100000"/>
              </a:lnSpc>
              <a:buNone/>
            </a:pPr>
            <a:r>
              <a:rPr lang="en-US" sz="1200" b="0" u="none" strike="noStrike">
                <a:solidFill>
                  <a:schemeClr val="lt1">
                    <a:tint val="75000"/>
                  </a:schemeClr>
                </a:solidFill>
                <a:effectLst/>
                <a:uFillTx/>
                <a:latin typeface="Roboto Condensed"/>
                <a:ea typeface="Arial"/>
              </a:rPr>
              <a:t>&lt;date/time&gt;</a:t>
            </a:r>
            <a:endParaRPr lang="en-US" sz="1200" b="0" u="none" strike="noStrike">
              <a:solidFill>
                <a:srgbClr val="000000"/>
              </a:solidFill>
              <a:effectLst/>
              <a:uFillTx/>
              <a:latin typeface="Times New Roman"/>
            </a:endParaRPr>
          </a:p>
        </p:txBody>
      </p:sp>
      <p:sp>
        <p:nvSpPr>
          <p:cNvPr id="95" name="PlaceHolder 2"/>
          <p:cNvSpPr>
            <a:spLocks noGrp="1"/>
          </p:cNvSpPr>
          <p:nvPr>
            <p:ph type="ftr" idx="41"/>
          </p:nvPr>
        </p:nvSpPr>
        <p:spPr>
          <a:xfrm>
            <a:off x="4038480" y="6356520"/>
            <a:ext cx="4114440" cy="364680"/>
          </a:xfrm>
          <a:prstGeom prst="rect">
            <a:avLst/>
          </a:prstGeom>
          <a:noFill/>
          <a:ln w="0">
            <a:noFill/>
          </a:ln>
        </p:spPr>
        <p:txBody>
          <a:bodyPr lIns="91440" tIns="45720" rIns="91440" bIns="45720" anchor="ctr">
            <a:noAutofit/>
          </a:bodyPr>
          <a:lstStyle>
            <a:lvl1pPr indent="0" algn="ctr">
              <a:buNone/>
              <a:defRPr lang="en-US" sz="1400" b="0" u="none" strike="noStrike">
                <a:solidFill>
                  <a:srgbClr val="000000"/>
                </a:solidFill>
                <a:effectLst/>
                <a:uFillTx/>
                <a:latin typeface="Times New Roman"/>
              </a:defRPr>
            </a:lvl1pPr>
          </a:lstStyle>
          <a:p>
            <a:pPr indent="0" algn="ctr">
              <a:buNone/>
            </a:pPr>
            <a:r>
              <a:rPr lang="en-US" sz="1400" b="0" u="none" strike="noStrike">
                <a:solidFill>
                  <a:srgbClr val="000000"/>
                </a:solidFill>
                <a:effectLst/>
                <a:uFillTx/>
                <a:latin typeface="Times New Roman"/>
              </a:rPr>
              <a:t>&lt;footer&gt;</a:t>
            </a:r>
          </a:p>
        </p:txBody>
      </p:sp>
      <p:sp>
        <p:nvSpPr>
          <p:cNvPr id="96" name="PlaceHolder 3"/>
          <p:cNvSpPr>
            <a:spLocks noGrp="1"/>
          </p:cNvSpPr>
          <p:nvPr>
            <p:ph type="sldNum" idx="42"/>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US" sz="1200" b="0" u="none" strike="noStrike">
                <a:solidFill>
                  <a:schemeClr val="lt1">
                    <a:tint val="75000"/>
                  </a:schemeClr>
                </a:solidFill>
                <a:effectLst/>
                <a:uFillTx/>
                <a:latin typeface="Roboto Condensed"/>
                <a:ea typeface="Arial"/>
              </a:defRPr>
            </a:lvl1pPr>
          </a:lstStyle>
          <a:p>
            <a:pPr indent="0" algn="r" defTabSz="914400">
              <a:lnSpc>
                <a:spcPct val="100000"/>
              </a:lnSpc>
              <a:buNone/>
            </a:pPr>
            <a:fld id="{D577F638-18C2-4DAD-B0FC-BFAF85C4AF62}" type="slidenum">
              <a:rPr lang="en-US" sz="1200" b="0" u="none" strike="noStrike">
                <a:solidFill>
                  <a:schemeClr val="lt1">
                    <a:tint val="75000"/>
                  </a:schemeClr>
                </a:solidFill>
                <a:effectLst/>
                <a:uFillTx/>
                <a:latin typeface="Roboto Condensed"/>
                <a:ea typeface="Arial"/>
              </a:rPr>
              <a:t>‹#›</a:t>
            </a:fld>
            <a:endParaRPr lang="en-US" sz="1200" b="0" u="none" strike="noStrike">
              <a:solidFill>
                <a:srgbClr val="000000"/>
              </a:solidFill>
              <a:effectLst/>
              <a:uFillTx/>
              <a:latin typeface="Times New Roman"/>
            </a:endParaRPr>
          </a:p>
        </p:txBody>
      </p:sp>
    </p:spTree>
    <p:extLst>
      <p:ext uri="{BB962C8B-B14F-4D97-AF65-F5344CB8AC3E}">
        <p14:creationId xmlns:p14="http://schemas.microsoft.com/office/powerpoint/2010/main" val="80106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slideLayout" Target="../slideLayouts/slideLayout52.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5" Type="http://schemas.openxmlformats.org/officeDocument/2006/relationships/theme" Target="../theme/theme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6469536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595900929"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93863120"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10/15/2026</a:t>
            </a:fld>
            <a:endParaRPr lang="en-US"/>
          </a:p>
        </p:txBody>
      </p:sp>
      <p:sp>
        <p:nvSpPr>
          <p:cNvPr id="611950082"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449012283"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88" r:id="rId14"/>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1488469810"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2891273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25583122"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10/15/2026</a:t>
            </a:fld>
            <a:endParaRPr lang="en-US"/>
          </a:p>
        </p:txBody>
      </p:sp>
      <p:sp>
        <p:nvSpPr>
          <p:cNvPr id="813816303"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093925660"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279905135"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4207350"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183000139"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10/15/2026</a:t>
            </a:fld>
            <a:endParaRPr lang="en-US"/>
          </a:p>
        </p:txBody>
      </p:sp>
      <p:sp>
        <p:nvSpPr>
          <p:cNvPr id="201952261"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386840648"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extLst>
      <p:ext uri="{BB962C8B-B14F-4D97-AF65-F5344CB8AC3E}">
        <p14:creationId xmlns:p14="http://schemas.microsoft.com/office/powerpoint/2010/main" val="73268220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9" r:id="rId14"/>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5177990"/>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hyperlink" Target="https://www.eurohpc-ju.europa.eu/eurohpc-ju-call-proposals-benchmark-access_en" TargetMode="External"/><Relationship Id="rId3" Type="http://schemas.openxmlformats.org/officeDocument/2006/relationships/hyperlink" Target="https://www.slaif.si/" TargetMode="External"/><Relationship Id="rId7" Type="http://schemas.openxmlformats.org/officeDocument/2006/relationships/hyperlink" Target="https://www.eurohpc-ju.europa.eu/supercomputers/supercomputers-access-calls_en"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hyperlink" Target="https://www.eurohpc-ju.europa.eu/playground-access-ai-factories_en" TargetMode="External"/><Relationship Id="rId5" Type="http://schemas.openxmlformats.org/officeDocument/2006/relationships/hyperlink" Target="https://www.eurohpc-ju.europa.eu/ai-factories/ai-factories-access-modes_en" TargetMode="External"/><Relationship Id="rId10" Type="http://schemas.openxmlformats.org/officeDocument/2006/relationships/hyperlink" Target="https://vegadocs.vega.izum.si/price-list/" TargetMode="External"/><Relationship Id="rId4" Type="http://schemas.openxmlformats.org/officeDocument/2006/relationships/hyperlink" Target="https://www.sling.si/en/calls-for-open-access-and-use-of-resources/" TargetMode="External"/><Relationship Id="rId9" Type="http://schemas.openxmlformats.org/officeDocument/2006/relationships/hyperlink" Target="https://www.eurohpc-ju.europa.eu/eurohpc-ju-call-proposals-development-access_en"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8.png"/><Relationship Id="rId7"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svg"/><Relationship Id="rId9" Type="http://schemas.openxmlformats.org/officeDocument/2006/relationships/image" Target="../media/image4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emf"/></Relationships>
</file>

<file path=ppt/slides/_rels/slide22.xml.rels><?xml version="1.0" encoding="UTF-8" standalone="yes"?>
<Relationships xmlns="http://schemas.openxmlformats.org/package/2006/relationships"><Relationship Id="rId3" Type="http://schemas.openxmlformats.org/officeDocument/2006/relationships/image" Target="../media/image48.gif"/><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hyperlink" Target="https://dribbble.com/shots/5667639-File-Transfer-Animation"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39.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1.xml"/><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39.xml"/><Relationship Id="rId4" Type="http://schemas.openxmlformats.org/officeDocument/2006/relationships/image" Target="../media/image6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9.xml"/></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1.xml"/><Relationship Id="rId1" Type="http://schemas.openxmlformats.org/officeDocument/2006/relationships/slideLayout" Target="../slideLayouts/slideLayout39.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69.png"/></Relationships>
</file>

<file path=ppt/slides/_rels/slide5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44.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6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5.xml"/><Relationship Id="rId1" Type="http://schemas.openxmlformats.org/officeDocument/2006/relationships/slideLayout" Target="../slideLayouts/slideLayout3.xml"/><Relationship Id="rId5" Type="http://schemas.openxmlformats.org/officeDocument/2006/relationships/image" Target="../media/image91.png"/><Relationship Id="rId4" Type="http://schemas.openxmlformats.org/officeDocument/2006/relationships/image" Target="../media/image90.png"/></Relationships>
</file>

<file path=ppt/slides/_rels/slide7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93.png"/></Relationships>
</file>

<file path=ppt/slides/_rels/slide71.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104.png"/><Relationship Id="rId3" Type="http://schemas.openxmlformats.org/officeDocument/2006/relationships/image" Target="../media/image94.png"/><Relationship Id="rId7" Type="http://schemas.openxmlformats.org/officeDocument/2006/relationships/image" Target="../media/image98.png"/><Relationship Id="rId12" Type="http://schemas.openxmlformats.org/officeDocument/2006/relationships/image" Target="../media/image103.png"/><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image" Target="../media/image97.png"/><Relationship Id="rId11" Type="http://schemas.openxmlformats.org/officeDocument/2006/relationships/image" Target="../media/image102.png"/><Relationship Id="rId5" Type="http://schemas.openxmlformats.org/officeDocument/2006/relationships/image" Target="../media/image96.png"/><Relationship Id="rId10" Type="http://schemas.openxmlformats.org/officeDocument/2006/relationships/image" Target="../media/image101.png"/><Relationship Id="rId4" Type="http://schemas.openxmlformats.org/officeDocument/2006/relationships/image" Target="../media/image95.png"/><Relationship Id="rId9" Type="http://schemas.openxmlformats.org/officeDocument/2006/relationships/image" Target="../media/image100.png"/><Relationship Id="rId14" Type="http://schemas.openxmlformats.org/officeDocument/2006/relationships/image" Target="../media/image105.png"/></Relationships>
</file>

<file path=ppt/slides/_rels/slide72.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106.png"/><Relationship Id="rId7" Type="http://schemas.openxmlformats.org/officeDocument/2006/relationships/image" Target="../media/image110.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109.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s>
</file>

<file path=ppt/slides/_rels/slide7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9.jpeg"/><Relationship Id="rId3" Type="http://schemas.openxmlformats.org/officeDocument/2006/relationships/image" Target="../media/image8.png"/><Relationship Id="rId7" Type="http://schemas.openxmlformats.org/officeDocument/2006/relationships/image" Target="../media/image39.png"/><Relationship Id="rId12" Type="http://schemas.openxmlformats.org/officeDocument/2006/relationships/image" Target="../media/image93.png"/><Relationship Id="rId2" Type="http://schemas.openxmlformats.org/officeDocument/2006/relationships/notesSlide" Target="../notesSlides/notesSlide49.xml"/><Relationship Id="rId1" Type="http://schemas.openxmlformats.org/officeDocument/2006/relationships/slideLayout" Target="../slideLayouts/slideLayout9.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svg"/><Relationship Id="rId10" Type="http://schemas.openxmlformats.org/officeDocument/2006/relationships/image" Target="../media/image42.png"/><Relationship Id="rId4" Type="http://schemas.openxmlformats.org/officeDocument/2006/relationships/image" Target="../media/image36.svg"/><Relationship Id="rId9" Type="http://schemas.openxmlformats.org/officeDocument/2006/relationships/image" Target="../media/image41.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0758287" name="Title 6"/>
          <p:cNvSpPr>
            <a:spLocks noGrp="1"/>
          </p:cNvSpPr>
          <p:nvPr>
            <p:ph type="ctrTitle"/>
          </p:nvPr>
        </p:nvSpPr>
        <p:spPr bwMode="auto">
          <a:xfrm>
            <a:off x="4343890" y="616133"/>
            <a:ext cx="7681196" cy="2387599"/>
          </a:xfrm>
        </p:spPr>
        <p:txBody>
          <a:bodyPr>
            <a:normAutofit/>
          </a:bodyPr>
          <a:lstStyle/>
          <a:p>
            <a:pPr>
              <a:defRPr/>
            </a:pPr>
            <a:r>
              <a:rPr lang="sl-SI"/>
              <a:t>HPC Vega za industrijo </a:t>
            </a:r>
            <a:r>
              <a:rPr lang="en-GB"/>
              <a:t>|</a:t>
            </a:r>
            <a:r>
              <a:rPr lang="sl-SI"/>
              <a:t> HPC Vega </a:t>
            </a:r>
            <a:r>
              <a:rPr lang="sl-SI" err="1"/>
              <a:t>for</a:t>
            </a:r>
            <a:r>
              <a:rPr lang="sl-SI"/>
              <a:t> </a:t>
            </a:r>
            <a:r>
              <a:rPr lang="sl-SI" err="1"/>
              <a:t>Industry</a:t>
            </a:r>
            <a:endParaRPr lang="en-GB" noProof="0"/>
          </a:p>
        </p:txBody>
      </p:sp>
      <p:sp>
        <p:nvSpPr>
          <p:cNvPr id="1469975008" name="Subtitle 7"/>
          <p:cNvSpPr>
            <a:spLocks noGrp="1"/>
          </p:cNvSpPr>
          <p:nvPr>
            <p:ph type="subTitle" idx="1"/>
          </p:nvPr>
        </p:nvSpPr>
        <p:spPr bwMode="auto">
          <a:xfrm>
            <a:off x="4845125" y="3263901"/>
            <a:ext cx="6508674" cy="2875644"/>
          </a:xfrm>
        </p:spPr>
        <p:txBody>
          <a:bodyPr vert="horz" lIns="91440" tIns="45720" rIns="91440" bIns="45720" rtlCol="0" anchor="t">
            <a:normAutofit lnSpcReduction="10000"/>
          </a:bodyPr>
          <a:lstStyle/>
          <a:p>
            <a:pPr>
              <a:defRPr/>
            </a:pPr>
            <a:r>
              <a:rPr lang="sl-SI" noProof="0"/>
              <a:t>Speakers:</a:t>
            </a:r>
            <a:endParaRPr lang="en-US"/>
          </a:p>
          <a:p>
            <a:pPr>
              <a:defRPr/>
            </a:pPr>
            <a:r>
              <a:rPr lang="sl-SI" noProof="0"/>
              <a:t>Darin Lah </a:t>
            </a:r>
            <a:r>
              <a:rPr lang="en-GB" noProof="0"/>
              <a:t>(</a:t>
            </a:r>
            <a:r>
              <a:rPr lang="sl-SI" noProof="0"/>
              <a:t>IZUM</a:t>
            </a:r>
            <a:r>
              <a:rPr lang="en-GB" noProof="0"/>
              <a:t>)</a:t>
            </a:r>
            <a:endParaRPr lang="sl-SI" noProof="0"/>
          </a:p>
          <a:p>
            <a:pPr>
              <a:defRPr/>
            </a:pPr>
            <a:r>
              <a:rPr lang="sl-SI"/>
              <a:t>dr. Dejvid Črešnar </a:t>
            </a:r>
            <a:r>
              <a:rPr lang="en-GB"/>
              <a:t>(</a:t>
            </a:r>
            <a:r>
              <a:rPr lang="sl-SI"/>
              <a:t>IZUM</a:t>
            </a:r>
            <a:r>
              <a:rPr lang="en-GB"/>
              <a:t>)</a:t>
            </a:r>
            <a:endParaRPr lang="sl-SI"/>
          </a:p>
          <a:p>
            <a:pPr>
              <a:defRPr/>
            </a:pPr>
            <a:r>
              <a:rPr lang="sl-SI"/>
              <a:t>Samo Miklavc </a:t>
            </a:r>
            <a:r>
              <a:rPr lang="en-GB"/>
              <a:t>(</a:t>
            </a:r>
            <a:r>
              <a:rPr lang="sl-SI"/>
              <a:t>IZUM</a:t>
            </a:r>
            <a:r>
              <a:rPr lang="en-GB"/>
              <a:t>)</a:t>
            </a:r>
            <a:endParaRPr lang="sl-SI"/>
          </a:p>
          <a:p>
            <a:pPr>
              <a:defRPr/>
            </a:pPr>
            <a:r>
              <a:rPr lang="sl-SI">
                <a:ea typeface="Roboto Condensed"/>
                <a:cs typeface="Roboto Condensed"/>
              </a:rPr>
              <a:t>Teo Prica </a:t>
            </a:r>
            <a:r>
              <a:rPr lang="en-GB">
                <a:ea typeface="Roboto Condensed"/>
                <a:cs typeface="Roboto Condensed"/>
              </a:rPr>
              <a:t>(</a:t>
            </a:r>
            <a:r>
              <a:rPr lang="sl-SI">
                <a:ea typeface="Roboto Condensed"/>
                <a:cs typeface="Roboto Condensed"/>
              </a:rPr>
              <a:t>IZUM</a:t>
            </a:r>
            <a:r>
              <a:rPr lang="en-GB">
                <a:ea typeface="Roboto Condensed"/>
                <a:cs typeface="Roboto Condensed"/>
              </a:rPr>
              <a:t>)</a:t>
            </a:r>
            <a:endParaRPr lang="sl-SI">
              <a:ea typeface="Roboto Condensed"/>
              <a:cs typeface="Roboto Condensed"/>
            </a:endParaRPr>
          </a:p>
          <a:p>
            <a:pPr>
              <a:defRPr/>
            </a:pPr>
            <a:r>
              <a:rPr lang="sl-SI">
                <a:ea typeface="Roboto Condensed"/>
              </a:rPr>
              <a:t>Vid Vilec Letonja (IZUM)</a:t>
            </a:r>
            <a:endParaRPr lang="en-GB"/>
          </a:p>
          <a:p>
            <a:pPr>
              <a:defRPr/>
            </a:pPr>
            <a:r>
              <a:rPr lang="sl-SI"/>
              <a:t>dr. Žiga Zebec (IZUM)</a:t>
            </a:r>
          </a:p>
          <a:p>
            <a:pPr>
              <a:defRPr/>
            </a:pPr>
            <a:endParaRPr lang="en-GB" noProof="0"/>
          </a:p>
        </p:txBody>
      </p:sp>
      <p:sp>
        <p:nvSpPr>
          <p:cNvPr id="2" name="TextBox 1">
            <a:extLst>
              <a:ext uri="{FF2B5EF4-FFF2-40B4-BE49-F238E27FC236}">
                <a16:creationId xmlns:a16="http://schemas.microsoft.com/office/drawing/2014/main" id="{0F0ACE11-D1F4-D99E-45B4-D675000F6C55}"/>
              </a:ext>
            </a:extLst>
          </p:cNvPr>
          <p:cNvSpPr txBox="1"/>
          <p:nvPr/>
        </p:nvSpPr>
        <p:spPr>
          <a:xfrm>
            <a:off x="9742025" y="5811456"/>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2000" b="0" i="0" u="none" strike="noStrike" baseline="0">
                <a:solidFill>
                  <a:srgbClr val="FFFFFF"/>
                </a:solidFill>
                <a:latin typeface="Roboto Condensed"/>
              </a:rPr>
              <a:t>Date: </a:t>
            </a:r>
            <a:r>
              <a:rPr lang="sl-SI" sz="2000">
                <a:solidFill>
                  <a:srgbClr val="FFFFFF"/>
                </a:solidFill>
                <a:latin typeface="Roboto Condensed"/>
              </a:rPr>
              <a:t>15</a:t>
            </a:r>
            <a:r>
              <a:rPr lang="en-GB" sz="2000" b="0" i="0" u="none" strike="noStrike" baseline="0">
                <a:solidFill>
                  <a:srgbClr val="FFFFFF"/>
                </a:solidFill>
                <a:latin typeface="Roboto Condensed"/>
              </a:rPr>
              <a:t>.</a:t>
            </a:r>
            <a:r>
              <a:rPr lang="sl-SI" sz="2000">
                <a:solidFill>
                  <a:srgbClr val="FFFFFF"/>
                </a:solidFill>
                <a:latin typeface="Roboto Condensed"/>
              </a:rPr>
              <a:t>10</a:t>
            </a:r>
            <a:r>
              <a:rPr lang="en-GB" sz="2000" b="0" i="0" u="none" strike="noStrike" baseline="0">
                <a:solidFill>
                  <a:srgbClr val="FFFFFF"/>
                </a:solidFill>
                <a:latin typeface="Roboto Condensed"/>
              </a:rPr>
              <a:t>.</a:t>
            </a:r>
            <a:r>
              <a:rPr lang="sl-SI" sz="2000" b="0" i="0" u="none" strike="noStrike" baseline="0">
                <a:solidFill>
                  <a:srgbClr val="FFFFFF"/>
                </a:solidFill>
                <a:latin typeface="Roboto Condensed"/>
              </a:rPr>
              <a:t>2026</a:t>
            </a:r>
            <a:r>
              <a:rPr lang="en-GB" sz="2000" b="0" i="0">
                <a:latin typeface="Roboto Condensed"/>
              </a:rPr>
              <a:t>​</a:t>
            </a:r>
          </a:p>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DF8B41A-6B85-D502-1F24-6909802224DD}"/>
            </a:ext>
          </a:extLst>
        </p:cNvPr>
        <p:cNvGrpSpPr/>
        <p:nvPr/>
      </p:nvGrpSpPr>
      <p:grpSpPr bwMode="auto">
        <a:xfrm>
          <a:off x="0" y="0"/>
          <a:ext cx="0" cy="0"/>
          <a:chOff x="0" y="0"/>
          <a:chExt cx="0" cy="0"/>
        </a:xfrm>
      </p:grpSpPr>
      <p:sp>
        <p:nvSpPr>
          <p:cNvPr id="28" name="Rectangle: Rounded Corners 27">
            <a:extLst>
              <a:ext uri="{FF2B5EF4-FFF2-40B4-BE49-F238E27FC236}">
                <a16:creationId xmlns:a16="http://schemas.microsoft.com/office/drawing/2014/main" id="{1433A013-E1A8-2FD7-65D8-77AE33757A4E}"/>
              </a:ext>
            </a:extLst>
          </p:cNvPr>
          <p:cNvSpPr/>
          <p:nvPr/>
        </p:nvSpPr>
        <p:spPr bwMode="auto">
          <a:xfrm>
            <a:off x="596900" y="4346898"/>
            <a:ext cx="11432067" cy="1500780"/>
          </a:xfrm>
          <a:prstGeom prst="roundRect">
            <a:avLst/>
          </a:prstGeom>
          <a:solidFill>
            <a:schemeClr val="accent1">
              <a:lumMod val="20000"/>
              <a:lumOff val="8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b="1" noProof="0">
              <a:solidFill>
                <a:schemeClr val="accent4"/>
              </a:solidFill>
            </a:endParaRPr>
          </a:p>
        </p:txBody>
      </p:sp>
      <p:sp>
        <p:nvSpPr>
          <p:cNvPr id="485236388" name="Date Placeholder 3">
            <a:extLst>
              <a:ext uri="{FF2B5EF4-FFF2-40B4-BE49-F238E27FC236}">
                <a16:creationId xmlns:a16="http://schemas.microsoft.com/office/drawing/2014/main" id="{93F27280-29DF-6DB4-4A2B-5161BCC6C401}"/>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1546107637" name="Footer Placeholder 4">
            <a:extLst>
              <a:ext uri="{FF2B5EF4-FFF2-40B4-BE49-F238E27FC236}">
                <a16:creationId xmlns:a16="http://schemas.microsoft.com/office/drawing/2014/main" id="{9241E05F-EC7D-22F1-2D23-1F4615555561}"/>
              </a:ext>
            </a:extLst>
          </p:cNvPr>
          <p:cNvSpPr>
            <a:spLocks noGrp="1"/>
          </p:cNvSpPr>
          <p:nvPr>
            <p:ph type="ftr" sz="quarter" idx="11"/>
          </p:nvPr>
        </p:nvSpPr>
        <p:spPr bwMode="auto"/>
        <p:txBody>
          <a:bodyPr/>
          <a:lstStyle/>
          <a:p>
            <a:pPr>
              <a:defRPr/>
            </a:pPr>
            <a:r>
              <a:rPr lang="sl-SI" noProof="0"/>
              <a:t>HPC Vega </a:t>
            </a:r>
            <a:r>
              <a:rPr lang="sl-SI" noProof="0" err="1"/>
              <a:t>for</a:t>
            </a:r>
            <a:r>
              <a:rPr lang="sl-SI" noProof="0"/>
              <a:t> </a:t>
            </a:r>
            <a:r>
              <a:rPr lang="sl-SI" noProof="0" err="1"/>
              <a:t>Industry</a:t>
            </a:r>
            <a:endParaRPr lang="en-GB" noProof="0"/>
          </a:p>
        </p:txBody>
      </p:sp>
      <p:sp>
        <p:nvSpPr>
          <p:cNvPr id="896455245" name="Slide Number Placeholder 5">
            <a:extLst>
              <a:ext uri="{FF2B5EF4-FFF2-40B4-BE49-F238E27FC236}">
                <a16:creationId xmlns:a16="http://schemas.microsoft.com/office/drawing/2014/main" id="{412E4B38-7FC0-B9D0-F1F2-1C6387747EE7}"/>
              </a:ext>
            </a:extLst>
          </p:cNvPr>
          <p:cNvSpPr>
            <a:spLocks noGrp="1"/>
          </p:cNvSpPr>
          <p:nvPr>
            <p:ph type="sldNum" sz="quarter" idx="12"/>
          </p:nvPr>
        </p:nvSpPr>
        <p:spPr bwMode="auto"/>
        <p:txBody>
          <a:bodyPr/>
          <a:lstStyle/>
          <a:p>
            <a:pPr>
              <a:defRPr/>
            </a:pPr>
            <a:fld id="{0CE68F04-8C45-4A80-901C-428EAFDC5CAA}" type="slidenum">
              <a:rPr lang="en-GB" noProof="0" smtClean="0"/>
              <a:t>2</a:t>
            </a:fld>
            <a:endParaRPr lang="en-GB" noProof="0"/>
          </a:p>
        </p:txBody>
      </p:sp>
      <p:sp>
        <p:nvSpPr>
          <p:cNvPr id="4" name="Title 3">
            <a:extLst>
              <a:ext uri="{FF2B5EF4-FFF2-40B4-BE49-F238E27FC236}">
                <a16:creationId xmlns:a16="http://schemas.microsoft.com/office/drawing/2014/main" id="{FCDC1B54-3940-2710-CCD6-67ECECE686E5}"/>
              </a:ext>
            </a:extLst>
          </p:cNvPr>
          <p:cNvSpPr txBox="1">
            <a:spLocks/>
          </p:cNvSpPr>
          <p:nvPr/>
        </p:nvSpPr>
        <p:spPr bwMode="auto">
          <a:xfrm>
            <a:off x="1054100" y="417100"/>
            <a:ext cx="10515600" cy="756000"/>
          </a:xfrm>
          <a:prstGeom prst="rect">
            <a:avLst/>
          </a:prstGeom>
        </p:spPr>
        <p:txBody>
          <a:bodyPr vert="horz" lIns="91440" tIns="45720" rIns="91440" bIns="45720" rtlCol="0" anchor="b">
            <a:normAutofit/>
          </a:bodyPr>
          <a:lstStyle>
            <a:lvl1pPr algn="l" defTabSz="914400" rtl="0">
              <a:lnSpc>
                <a:spcPct val="90000"/>
              </a:lnSpc>
              <a:spcBef>
                <a:spcPts val="0"/>
              </a:spcBef>
              <a:buNone/>
              <a:defRPr sz="3200">
                <a:solidFill>
                  <a:schemeClr val="tx1"/>
                </a:solidFill>
                <a:latin typeface="+mj-lt"/>
                <a:ea typeface="+mj-ea"/>
                <a:cs typeface="+mj-cs"/>
              </a:defRPr>
            </a:lvl1pPr>
          </a:lstStyle>
          <a:p>
            <a:pPr>
              <a:defRPr/>
            </a:pPr>
            <a:r>
              <a:rPr lang="en-GB"/>
              <a:t>Today‘s Schedule</a:t>
            </a:r>
          </a:p>
        </p:txBody>
      </p:sp>
      <p:sp>
        <p:nvSpPr>
          <p:cNvPr id="5" name="Rectangle: Rounded Corners 4">
            <a:extLst>
              <a:ext uri="{FF2B5EF4-FFF2-40B4-BE49-F238E27FC236}">
                <a16:creationId xmlns:a16="http://schemas.microsoft.com/office/drawing/2014/main" id="{5EEEC6BB-7A0A-AB8A-7F34-0080B9EE8475}"/>
              </a:ext>
            </a:extLst>
          </p:cNvPr>
          <p:cNvSpPr/>
          <p:nvPr/>
        </p:nvSpPr>
        <p:spPr bwMode="auto">
          <a:xfrm>
            <a:off x="742043" y="1560286"/>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l-SI" b="1"/>
              <a:t>09</a:t>
            </a:r>
            <a:r>
              <a:rPr lang="en-GB" b="1" noProof="0"/>
              <a:t>:00 AM</a:t>
            </a:r>
          </a:p>
        </p:txBody>
      </p:sp>
      <p:sp>
        <p:nvSpPr>
          <p:cNvPr id="6" name="Rectangle: Rounded Corners 5">
            <a:extLst>
              <a:ext uri="{FF2B5EF4-FFF2-40B4-BE49-F238E27FC236}">
                <a16:creationId xmlns:a16="http://schemas.microsoft.com/office/drawing/2014/main" id="{651D96BA-2285-886D-DB30-F1702B7715ED}"/>
              </a:ext>
            </a:extLst>
          </p:cNvPr>
          <p:cNvSpPr/>
          <p:nvPr/>
        </p:nvSpPr>
        <p:spPr bwMode="auto">
          <a:xfrm>
            <a:off x="742043" y="2292114"/>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l-SI" b="1"/>
              <a:t>09</a:t>
            </a:r>
            <a:r>
              <a:rPr lang="en-GB" b="1" noProof="0"/>
              <a:t>:20 AM</a:t>
            </a:r>
          </a:p>
        </p:txBody>
      </p:sp>
      <p:sp>
        <p:nvSpPr>
          <p:cNvPr id="7" name="Rectangle: Rounded Corners 6">
            <a:extLst>
              <a:ext uri="{FF2B5EF4-FFF2-40B4-BE49-F238E27FC236}">
                <a16:creationId xmlns:a16="http://schemas.microsoft.com/office/drawing/2014/main" id="{58E4106A-47B4-B5A1-76A9-3424F723FB1F}"/>
              </a:ext>
            </a:extLst>
          </p:cNvPr>
          <p:cNvSpPr/>
          <p:nvPr/>
        </p:nvSpPr>
        <p:spPr bwMode="auto">
          <a:xfrm>
            <a:off x="742043" y="3768490"/>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t>11:0</a:t>
            </a:r>
            <a:r>
              <a:rPr lang="sl-SI" b="1"/>
              <a:t>0</a:t>
            </a:r>
            <a:r>
              <a:rPr lang="en-GB" b="1" noProof="0"/>
              <a:t> AM</a:t>
            </a:r>
          </a:p>
        </p:txBody>
      </p:sp>
      <p:sp>
        <p:nvSpPr>
          <p:cNvPr id="8" name="Rectangle: Rounded Corners 7">
            <a:extLst>
              <a:ext uri="{FF2B5EF4-FFF2-40B4-BE49-F238E27FC236}">
                <a16:creationId xmlns:a16="http://schemas.microsoft.com/office/drawing/2014/main" id="{F0E62398-5E7A-B73C-E201-41D10569937A}"/>
              </a:ext>
            </a:extLst>
          </p:cNvPr>
          <p:cNvSpPr/>
          <p:nvPr/>
        </p:nvSpPr>
        <p:spPr bwMode="auto">
          <a:xfrm>
            <a:off x="742043" y="4500318"/>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t>1</a:t>
            </a:r>
            <a:r>
              <a:rPr lang="sl-SI" b="1" noProof="0"/>
              <a:t>2</a:t>
            </a:r>
            <a:r>
              <a:rPr lang="en-GB" b="1" noProof="0"/>
              <a:t>:</a:t>
            </a:r>
            <a:r>
              <a:rPr lang="sl-SI" b="1" noProof="0"/>
              <a:t>1</a:t>
            </a:r>
            <a:r>
              <a:rPr lang="en-GB" b="1" noProof="0"/>
              <a:t>0 </a:t>
            </a:r>
            <a:r>
              <a:rPr lang="sl-SI" b="1" noProof="0"/>
              <a:t>PM</a:t>
            </a:r>
            <a:endParaRPr lang="en-GB" b="1" noProof="0"/>
          </a:p>
        </p:txBody>
      </p:sp>
      <p:cxnSp>
        <p:nvCxnSpPr>
          <p:cNvPr id="10" name="Straight Arrow Connector 9">
            <a:extLst>
              <a:ext uri="{FF2B5EF4-FFF2-40B4-BE49-F238E27FC236}">
                <a16:creationId xmlns:a16="http://schemas.microsoft.com/office/drawing/2014/main" id="{78BF9486-793F-BB59-C981-CBB0BF1DBD5A}"/>
              </a:ext>
            </a:extLst>
          </p:cNvPr>
          <p:cNvCxnSpPr>
            <a:cxnSpLocks/>
          </p:cNvCxnSpPr>
          <p:nvPr/>
        </p:nvCxnSpPr>
        <p:spPr bwMode="auto">
          <a:xfrm>
            <a:off x="2690586" y="1783443"/>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28D5630-0F32-62D4-FFCA-6D31C5E7AA74}"/>
              </a:ext>
            </a:extLst>
          </p:cNvPr>
          <p:cNvCxnSpPr>
            <a:cxnSpLocks/>
          </p:cNvCxnSpPr>
          <p:nvPr/>
        </p:nvCxnSpPr>
        <p:spPr bwMode="auto">
          <a:xfrm>
            <a:off x="2690585" y="2515271"/>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B0B21A1-87D7-37D1-B773-78FA10BA5DEF}"/>
              </a:ext>
            </a:extLst>
          </p:cNvPr>
          <p:cNvCxnSpPr>
            <a:cxnSpLocks/>
          </p:cNvCxnSpPr>
          <p:nvPr/>
        </p:nvCxnSpPr>
        <p:spPr bwMode="auto">
          <a:xfrm>
            <a:off x="2690585" y="3991647"/>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DFB70CC-794C-050F-DE5D-A38846859BCA}"/>
              </a:ext>
            </a:extLst>
          </p:cNvPr>
          <p:cNvCxnSpPr>
            <a:cxnSpLocks/>
          </p:cNvCxnSpPr>
          <p:nvPr/>
        </p:nvCxnSpPr>
        <p:spPr bwMode="auto">
          <a:xfrm>
            <a:off x="2690584" y="4746748"/>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E93B7B3A-72DB-4114-345C-A4B886C83220}"/>
              </a:ext>
            </a:extLst>
          </p:cNvPr>
          <p:cNvSpPr/>
          <p:nvPr/>
        </p:nvSpPr>
        <p:spPr bwMode="auto">
          <a:xfrm>
            <a:off x="3779158" y="1560286"/>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l-SI" b="1">
                <a:solidFill>
                  <a:schemeClr val="accent5">
                    <a:lumMod val="50000"/>
                  </a:schemeClr>
                </a:solidFill>
              </a:rPr>
              <a:t>09</a:t>
            </a:r>
            <a:r>
              <a:rPr lang="en-GB" b="1" noProof="0">
                <a:solidFill>
                  <a:schemeClr val="accent5">
                    <a:lumMod val="50000"/>
                  </a:schemeClr>
                </a:solidFill>
              </a:rPr>
              <a:t>:20 AM</a:t>
            </a:r>
          </a:p>
        </p:txBody>
      </p:sp>
      <p:sp>
        <p:nvSpPr>
          <p:cNvPr id="15" name="Rectangle: Rounded Corners 14">
            <a:extLst>
              <a:ext uri="{FF2B5EF4-FFF2-40B4-BE49-F238E27FC236}">
                <a16:creationId xmlns:a16="http://schemas.microsoft.com/office/drawing/2014/main" id="{3B12585A-4E77-CE29-8487-E5E9BEC6C8B6}"/>
              </a:ext>
            </a:extLst>
          </p:cNvPr>
          <p:cNvSpPr/>
          <p:nvPr/>
        </p:nvSpPr>
        <p:spPr bwMode="auto">
          <a:xfrm>
            <a:off x="3779156" y="2292114"/>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solidFill>
                  <a:schemeClr val="accent5">
                    <a:lumMod val="50000"/>
                  </a:schemeClr>
                </a:solidFill>
              </a:rPr>
              <a:t>1</a:t>
            </a:r>
            <a:r>
              <a:rPr lang="sl-SI" b="1" noProof="0">
                <a:solidFill>
                  <a:schemeClr val="accent5">
                    <a:lumMod val="50000"/>
                  </a:schemeClr>
                </a:solidFill>
              </a:rPr>
              <a:t>0</a:t>
            </a:r>
            <a:r>
              <a:rPr lang="en-GB" b="1" noProof="0">
                <a:solidFill>
                  <a:schemeClr val="accent5">
                    <a:lumMod val="50000"/>
                  </a:schemeClr>
                </a:solidFill>
              </a:rPr>
              <a:t>:</a:t>
            </a:r>
            <a:r>
              <a:rPr lang="sl-SI" b="1">
                <a:solidFill>
                  <a:schemeClr val="accent5">
                    <a:lumMod val="50000"/>
                  </a:schemeClr>
                </a:solidFill>
              </a:rPr>
              <a:t>40</a:t>
            </a:r>
            <a:r>
              <a:rPr lang="en-GB" b="1" noProof="0">
                <a:solidFill>
                  <a:schemeClr val="accent5">
                    <a:lumMod val="50000"/>
                  </a:schemeClr>
                </a:solidFill>
              </a:rPr>
              <a:t> AM</a:t>
            </a:r>
          </a:p>
        </p:txBody>
      </p:sp>
      <p:sp>
        <p:nvSpPr>
          <p:cNvPr id="16" name="Rectangle: Rounded Corners 15">
            <a:extLst>
              <a:ext uri="{FF2B5EF4-FFF2-40B4-BE49-F238E27FC236}">
                <a16:creationId xmlns:a16="http://schemas.microsoft.com/office/drawing/2014/main" id="{3C948B2C-2630-E597-E215-0E97A8C3A20A}"/>
              </a:ext>
            </a:extLst>
          </p:cNvPr>
          <p:cNvSpPr/>
          <p:nvPr/>
        </p:nvSpPr>
        <p:spPr bwMode="auto">
          <a:xfrm>
            <a:off x="3779156" y="3768490"/>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solidFill>
                  <a:schemeClr val="accent5">
                    <a:lumMod val="50000"/>
                  </a:schemeClr>
                </a:solidFill>
              </a:rPr>
              <a:t>1</a:t>
            </a:r>
            <a:r>
              <a:rPr lang="sl-SI" b="1" noProof="0">
                <a:solidFill>
                  <a:schemeClr val="accent5">
                    <a:lumMod val="50000"/>
                  </a:schemeClr>
                </a:solidFill>
              </a:rPr>
              <a:t>2</a:t>
            </a:r>
            <a:r>
              <a:rPr lang="en-GB" b="1" noProof="0">
                <a:solidFill>
                  <a:schemeClr val="accent5">
                    <a:lumMod val="50000"/>
                  </a:schemeClr>
                </a:solidFill>
              </a:rPr>
              <a:t>:</a:t>
            </a:r>
            <a:r>
              <a:rPr lang="sl-SI" b="1" noProof="0">
                <a:solidFill>
                  <a:schemeClr val="accent5">
                    <a:lumMod val="50000"/>
                  </a:schemeClr>
                </a:solidFill>
              </a:rPr>
              <a:t>10</a:t>
            </a:r>
            <a:r>
              <a:rPr lang="en-GB" b="1" noProof="0">
                <a:solidFill>
                  <a:schemeClr val="accent5">
                    <a:lumMod val="50000"/>
                  </a:schemeClr>
                </a:solidFill>
              </a:rPr>
              <a:t> </a:t>
            </a:r>
            <a:r>
              <a:rPr lang="sl-SI" b="1" noProof="0">
                <a:solidFill>
                  <a:schemeClr val="accent5">
                    <a:lumMod val="50000"/>
                  </a:schemeClr>
                </a:solidFill>
              </a:rPr>
              <a:t>PM</a:t>
            </a:r>
            <a:endParaRPr lang="en-GB" b="1" noProof="0">
              <a:solidFill>
                <a:schemeClr val="accent5">
                  <a:lumMod val="50000"/>
                </a:schemeClr>
              </a:solidFill>
            </a:endParaRPr>
          </a:p>
        </p:txBody>
      </p:sp>
      <p:sp>
        <p:nvSpPr>
          <p:cNvPr id="17" name="Rectangle: Rounded Corners 16">
            <a:extLst>
              <a:ext uri="{FF2B5EF4-FFF2-40B4-BE49-F238E27FC236}">
                <a16:creationId xmlns:a16="http://schemas.microsoft.com/office/drawing/2014/main" id="{9EACB2CC-27E6-8674-84D1-9BFECA1428F8}"/>
              </a:ext>
            </a:extLst>
          </p:cNvPr>
          <p:cNvSpPr/>
          <p:nvPr/>
        </p:nvSpPr>
        <p:spPr bwMode="auto">
          <a:xfrm>
            <a:off x="3779154" y="4500318"/>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solidFill>
                  <a:schemeClr val="accent5">
                    <a:lumMod val="50000"/>
                  </a:schemeClr>
                </a:solidFill>
              </a:rPr>
              <a:t>12:</a:t>
            </a:r>
            <a:r>
              <a:rPr lang="sl-SI" b="1" noProof="0">
                <a:solidFill>
                  <a:schemeClr val="accent5">
                    <a:lumMod val="50000"/>
                  </a:schemeClr>
                </a:solidFill>
              </a:rPr>
              <a:t>3</a:t>
            </a:r>
            <a:r>
              <a:rPr lang="en-GB" b="1" noProof="0">
                <a:solidFill>
                  <a:schemeClr val="accent5">
                    <a:lumMod val="50000"/>
                  </a:schemeClr>
                </a:solidFill>
              </a:rPr>
              <a:t>0 </a:t>
            </a:r>
            <a:r>
              <a:rPr lang="sl-SI" b="1" noProof="0">
                <a:solidFill>
                  <a:schemeClr val="accent5">
                    <a:lumMod val="50000"/>
                  </a:schemeClr>
                </a:solidFill>
              </a:rPr>
              <a:t>PM</a:t>
            </a:r>
            <a:endParaRPr lang="en-GB" b="1" noProof="0">
              <a:solidFill>
                <a:schemeClr val="accent5">
                  <a:lumMod val="50000"/>
                </a:schemeClr>
              </a:solidFill>
            </a:endParaRPr>
          </a:p>
        </p:txBody>
      </p:sp>
      <p:sp>
        <p:nvSpPr>
          <p:cNvPr id="18" name="TextBox 17">
            <a:extLst>
              <a:ext uri="{FF2B5EF4-FFF2-40B4-BE49-F238E27FC236}">
                <a16:creationId xmlns:a16="http://schemas.microsoft.com/office/drawing/2014/main" id="{410B08B9-70CB-1EC1-02A9-1B3421D5D092}"/>
              </a:ext>
            </a:extLst>
          </p:cNvPr>
          <p:cNvSpPr txBox="1"/>
          <p:nvPr/>
        </p:nvSpPr>
        <p:spPr bwMode="auto">
          <a:xfrm>
            <a:off x="5901869" y="1603830"/>
            <a:ext cx="3886202" cy="369332"/>
          </a:xfrm>
          <a:prstGeom prst="rect">
            <a:avLst/>
          </a:prstGeom>
          <a:noFill/>
        </p:spPr>
        <p:txBody>
          <a:bodyPr wrap="square" rtlCol="0">
            <a:spAutoFit/>
          </a:bodyPr>
          <a:lstStyle/>
          <a:p>
            <a:r>
              <a:rPr lang="en-GB" b="1" noProof="0">
                <a:solidFill>
                  <a:schemeClr val="tx1">
                    <a:lumMod val="75000"/>
                  </a:schemeClr>
                </a:solidFill>
              </a:rPr>
              <a:t>Introduction to SLAIF and HPC Vega</a:t>
            </a:r>
          </a:p>
        </p:txBody>
      </p:sp>
      <p:sp>
        <p:nvSpPr>
          <p:cNvPr id="19" name="TextBox 18">
            <a:extLst>
              <a:ext uri="{FF2B5EF4-FFF2-40B4-BE49-F238E27FC236}">
                <a16:creationId xmlns:a16="http://schemas.microsoft.com/office/drawing/2014/main" id="{B166E82E-2016-2C48-0B4D-8F039F73B8F9}"/>
              </a:ext>
            </a:extLst>
          </p:cNvPr>
          <p:cNvSpPr txBox="1"/>
          <p:nvPr/>
        </p:nvSpPr>
        <p:spPr bwMode="auto">
          <a:xfrm>
            <a:off x="5901869" y="2324772"/>
            <a:ext cx="5007136" cy="369332"/>
          </a:xfrm>
          <a:prstGeom prst="rect">
            <a:avLst/>
          </a:prstGeom>
          <a:noFill/>
        </p:spPr>
        <p:txBody>
          <a:bodyPr wrap="square" rtlCol="0">
            <a:spAutoFit/>
          </a:bodyPr>
          <a:lstStyle/>
          <a:p>
            <a:r>
              <a:rPr lang="en-US" b="1" noProof="0">
                <a:solidFill>
                  <a:schemeClr val="tx1">
                    <a:lumMod val="75000"/>
                  </a:schemeClr>
                </a:solidFill>
              </a:rPr>
              <a:t>Accessing and Optimizing HPC Vega Workflows</a:t>
            </a:r>
            <a:endParaRPr lang="en-GB" b="1" noProof="0">
              <a:solidFill>
                <a:schemeClr val="tx1">
                  <a:lumMod val="75000"/>
                </a:schemeClr>
              </a:solidFill>
            </a:endParaRPr>
          </a:p>
        </p:txBody>
      </p:sp>
      <p:sp>
        <p:nvSpPr>
          <p:cNvPr id="20" name="TextBox 19">
            <a:extLst>
              <a:ext uri="{FF2B5EF4-FFF2-40B4-BE49-F238E27FC236}">
                <a16:creationId xmlns:a16="http://schemas.microsoft.com/office/drawing/2014/main" id="{9E779622-04FD-3269-0CEC-4ACF891C8FFC}"/>
              </a:ext>
            </a:extLst>
          </p:cNvPr>
          <p:cNvSpPr txBox="1"/>
          <p:nvPr/>
        </p:nvSpPr>
        <p:spPr bwMode="auto">
          <a:xfrm>
            <a:off x="5901868" y="3812130"/>
            <a:ext cx="5883731" cy="369332"/>
          </a:xfrm>
          <a:prstGeom prst="rect">
            <a:avLst/>
          </a:prstGeom>
          <a:noFill/>
        </p:spPr>
        <p:txBody>
          <a:bodyPr wrap="square" rtlCol="0">
            <a:spAutoFit/>
          </a:bodyPr>
          <a:lstStyle/>
          <a:p>
            <a:r>
              <a:rPr lang="en-GB" b="1" noProof="0">
                <a:solidFill>
                  <a:schemeClr val="tx1">
                    <a:lumMod val="75000"/>
                  </a:schemeClr>
                </a:solidFill>
              </a:rPr>
              <a:t>Optimizing Your </a:t>
            </a:r>
            <a:r>
              <a:rPr lang="en-GB" b="1" noProof="0" err="1">
                <a:solidFill>
                  <a:schemeClr val="tx1">
                    <a:lumMod val="75000"/>
                  </a:schemeClr>
                </a:solidFill>
              </a:rPr>
              <a:t>Workflo</a:t>
            </a:r>
            <a:r>
              <a:rPr lang="sl-SI" b="1" noProof="0">
                <a:solidFill>
                  <a:schemeClr val="tx1">
                    <a:lumMod val="75000"/>
                  </a:schemeClr>
                </a:solidFill>
              </a:rPr>
              <a:t>w + Q &amp; A</a:t>
            </a:r>
            <a:endParaRPr lang="en-GB" b="1" noProof="0">
              <a:solidFill>
                <a:schemeClr val="tx1">
                  <a:lumMod val="75000"/>
                </a:schemeClr>
              </a:solidFill>
            </a:endParaRPr>
          </a:p>
        </p:txBody>
      </p:sp>
      <p:sp>
        <p:nvSpPr>
          <p:cNvPr id="21" name="TextBox 20">
            <a:extLst>
              <a:ext uri="{FF2B5EF4-FFF2-40B4-BE49-F238E27FC236}">
                <a16:creationId xmlns:a16="http://schemas.microsoft.com/office/drawing/2014/main" id="{8D03152D-098F-D58B-3DF1-7CAF72BE82B2}"/>
              </a:ext>
            </a:extLst>
          </p:cNvPr>
          <p:cNvSpPr txBox="1"/>
          <p:nvPr/>
        </p:nvSpPr>
        <p:spPr bwMode="auto">
          <a:xfrm>
            <a:off x="5901869" y="4538809"/>
            <a:ext cx="3886202" cy="369332"/>
          </a:xfrm>
          <a:prstGeom prst="rect">
            <a:avLst/>
          </a:prstGeom>
          <a:noFill/>
        </p:spPr>
        <p:txBody>
          <a:bodyPr wrap="square" rtlCol="0">
            <a:spAutoFit/>
          </a:bodyPr>
          <a:lstStyle/>
          <a:p>
            <a:r>
              <a:rPr lang="sl-SI" b="1" noProof="0" err="1">
                <a:solidFill>
                  <a:schemeClr val="tx1">
                    <a:lumMod val="75000"/>
                  </a:schemeClr>
                </a:solidFill>
              </a:rPr>
              <a:t>Coffee</a:t>
            </a:r>
            <a:r>
              <a:rPr lang="sl-SI" b="1" noProof="0">
                <a:solidFill>
                  <a:schemeClr val="tx1">
                    <a:lumMod val="75000"/>
                  </a:schemeClr>
                </a:solidFill>
              </a:rPr>
              <a:t> </a:t>
            </a:r>
            <a:r>
              <a:rPr lang="sl-SI" b="1" noProof="0" err="1">
                <a:solidFill>
                  <a:schemeClr val="tx1">
                    <a:lumMod val="75000"/>
                  </a:schemeClr>
                </a:solidFill>
              </a:rPr>
              <a:t>Break</a:t>
            </a:r>
            <a:endParaRPr lang="en-GB" b="1" noProof="0">
              <a:solidFill>
                <a:schemeClr val="tx1">
                  <a:lumMod val="75000"/>
                </a:schemeClr>
              </a:solidFill>
            </a:endParaRPr>
          </a:p>
        </p:txBody>
      </p:sp>
      <p:sp>
        <p:nvSpPr>
          <p:cNvPr id="24" name="Rectangle: Rounded Corners 23">
            <a:extLst>
              <a:ext uri="{FF2B5EF4-FFF2-40B4-BE49-F238E27FC236}">
                <a16:creationId xmlns:a16="http://schemas.microsoft.com/office/drawing/2014/main" id="{24956CC6-84A7-454A-67C3-A5817220369A}"/>
              </a:ext>
            </a:extLst>
          </p:cNvPr>
          <p:cNvSpPr/>
          <p:nvPr/>
        </p:nvSpPr>
        <p:spPr bwMode="auto">
          <a:xfrm>
            <a:off x="742043" y="3030302"/>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t>10:</a:t>
            </a:r>
            <a:r>
              <a:rPr lang="sl-SI" b="1"/>
              <a:t>40</a:t>
            </a:r>
            <a:r>
              <a:rPr lang="en-GB" b="1" noProof="0"/>
              <a:t> AM</a:t>
            </a:r>
          </a:p>
        </p:txBody>
      </p:sp>
      <p:cxnSp>
        <p:nvCxnSpPr>
          <p:cNvPr id="25" name="Straight Arrow Connector 24">
            <a:extLst>
              <a:ext uri="{FF2B5EF4-FFF2-40B4-BE49-F238E27FC236}">
                <a16:creationId xmlns:a16="http://schemas.microsoft.com/office/drawing/2014/main" id="{C77DB6A6-DF59-4F76-6F82-1A0C1F5E88BE}"/>
              </a:ext>
            </a:extLst>
          </p:cNvPr>
          <p:cNvCxnSpPr>
            <a:cxnSpLocks/>
          </p:cNvCxnSpPr>
          <p:nvPr/>
        </p:nvCxnSpPr>
        <p:spPr bwMode="auto">
          <a:xfrm>
            <a:off x="2690585" y="3253459"/>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87B9CE6A-D090-4522-B04D-E2D6F2C34C78}"/>
              </a:ext>
            </a:extLst>
          </p:cNvPr>
          <p:cNvSpPr/>
          <p:nvPr/>
        </p:nvSpPr>
        <p:spPr bwMode="auto">
          <a:xfrm>
            <a:off x="3779156" y="3030302"/>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solidFill>
                  <a:schemeClr val="accent5">
                    <a:lumMod val="50000"/>
                  </a:schemeClr>
                </a:solidFill>
              </a:rPr>
              <a:t>1</a:t>
            </a:r>
            <a:r>
              <a:rPr lang="sl-SI" b="1">
                <a:solidFill>
                  <a:schemeClr val="accent5">
                    <a:lumMod val="50000"/>
                  </a:schemeClr>
                </a:solidFill>
              </a:rPr>
              <a:t>1</a:t>
            </a:r>
            <a:r>
              <a:rPr lang="en-GB" b="1" noProof="0">
                <a:solidFill>
                  <a:schemeClr val="accent5">
                    <a:lumMod val="50000"/>
                  </a:schemeClr>
                </a:solidFill>
              </a:rPr>
              <a:t>:</a:t>
            </a:r>
            <a:r>
              <a:rPr lang="sl-SI" b="1">
                <a:solidFill>
                  <a:schemeClr val="accent5">
                    <a:lumMod val="50000"/>
                  </a:schemeClr>
                </a:solidFill>
              </a:rPr>
              <a:t>00</a:t>
            </a:r>
            <a:r>
              <a:rPr lang="en-GB" b="1" noProof="0">
                <a:solidFill>
                  <a:schemeClr val="accent5">
                    <a:lumMod val="50000"/>
                  </a:schemeClr>
                </a:solidFill>
              </a:rPr>
              <a:t> AM</a:t>
            </a:r>
          </a:p>
        </p:txBody>
      </p:sp>
      <p:sp>
        <p:nvSpPr>
          <p:cNvPr id="27" name="TextBox 26">
            <a:extLst>
              <a:ext uri="{FF2B5EF4-FFF2-40B4-BE49-F238E27FC236}">
                <a16:creationId xmlns:a16="http://schemas.microsoft.com/office/drawing/2014/main" id="{9C7D73AF-F600-F7D6-FFB5-5D39A66F0F58}"/>
              </a:ext>
            </a:extLst>
          </p:cNvPr>
          <p:cNvSpPr txBox="1"/>
          <p:nvPr/>
        </p:nvSpPr>
        <p:spPr bwMode="auto">
          <a:xfrm>
            <a:off x="5901869" y="3062960"/>
            <a:ext cx="3886202" cy="369332"/>
          </a:xfrm>
          <a:prstGeom prst="rect">
            <a:avLst/>
          </a:prstGeom>
          <a:noFill/>
        </p:spPr>
        <p:txBody>
          <a:bodyPr wrap="square" rtlCol="0">
            <a:spAutoFit/>
          </a:bodyPr>
          <a:lstStyle/>
          <a:p>
            <a:r>
              <a:rPr lang="sl-SI" b="1" noProof="0" err="1">
                <a:solidFill>
                  <a:schemeClr val="tx1">
                    <a:lumMod val="75000"/>
                  </a:schemeClr>
                </a:solidFill>
              </a:rPr>
              <a:t>Coffee</a:t>
            </a:r>
            <a:r>
              <a:rPr lang="sl-SI" b="1" noProof="0">
                <a:solidFill>
                  <a:schemeClr val="tx1">
                    <a:lumMod val="75000"/>
                  </a:schemeClr>
                </a:solidFill>
              </a:rPr>
              <a:t> </a:t>
            </a:r>
            <a:r>
              <a:rPr lang="sl-SI" b="1" noProof="0" err="1">
                <a:solidFill>
                  <a:schemeClr val="tx1">
                    <a:lumMod val="75000"/>
                  </a:schemeClr>
                </a:solidFill>
              </a:rPr>
              <a:t>Break</a:t>
            </a:r>
            <a:endParaRPr lang="en-GB" b="1" noProof="0">
              <a:solidFill>
                <a:schemeClr val="tx1">
                  <a:lumMod val="75000"/>
                </a:schemeClr>
              </a:solidFill>
            </a:endParaRPr>
          </a:p>
        </p:txBody>
      </p:sp>
      <p:sp>
        <p:nvSpPr>
          <p:cNvPr id="2" name="Rectangle: Rounded Corners 1">
            <a:extLst>
              <a:ext uri="{FF2B5EF4-FFF2-40B4-BE49-F238E27FC236}">
                <a16:creationId xmlns:a16="http://schemas.microsoft.com/office/drawing/2014/main" id="{12698722-9216-DA49-F67E-FA38A393734E}"/>
              </a:ext>
            </a:extLst>
          </p:cNvPr>
          <p:cNvSpPr/>
          <p:nvPr/>
        </p:nvSpPr>
        <p:spPr bwMode="auto">
          <a:xfrm>
            <a:off x="742043" y="5194182"/>
            <a:ext cx="1807028" cy="446314"/>
          </a:xfrm>
          <a:prstGeom prst="roundRect">
            <a:avLst/>
          </a:prstGeom>
          <a:solidFill>
            <a:schemeClr val="accent5">
              <a:lumMod val="5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GB" b="1" noProof="0"/>
              <a:t>1</a:t>
            </a:r>
            <a:r>
              <a:rPr lang="sl-SI" b="1" noProof="0"/>
              <a:t>2</a:t>
            </a:r>
            <a:r>
              <a:rPr lang="en-GB" b="1" noProof="0"/>
              <a:t>:</a:t>
            </a:r>
            <a:r>
              <a:rPr lang="sl-SI" b="1"/>
              <a:t>3</a:t>
            </a:r>
            <a:r>
              <a:rPr lang="en-GB" b="1" noProof="0"/>
              <a:t>0 </a:t>
            </a:r>
            <a:r>
              <a:rPr lang="sl-SI" b="1" noProof="0"/>
              <a:t>PM</a:t>
            </a:r>
            <a:endParaRPr lang="en-GB" b="1" noProof="0"/>
          </a:p>
        </p:txBody>
      </p:sp>
      <p:cxnSp>
        <p:nvCxnSpPr>
          <p:cNvPr id="3" name="Straight Arrow Connector 2">
            <a:extLst>
              <a:ext uri="{FF2B5EF4-FFF2-40B4-BE49-F238E27FC236}">
                <a16:creationId xmlns:a16="http://schemas.microsoft.com/office/drawing/2014/main" id="{E674FB69-1496-29F4-6A69-90801D5E1159}"/>
              </a:ext>
            </a:extLst>
          </p:cNvPr>
          <p:cNvCxnSpPr>
            <a:cxnSpLocks/>
          </p:cNvCxnSpPr>
          <p:nvPr/>
        </p:nvCxnSpPr>
        <p:spPr bwMode="auto">
          <a:xfrm>
            <a:off x="2690584" y="5440612"/>
            <a:ext cx="947057" cy="0"/>
          </a:xfrm>
          <a:prstGeom prst="straightConnector1">
            <a:avLst/>
          </a:prstGeom>
          <a:ln w="57150">
            <a:solidFill>
              <a:schemeClr val="accent5">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178C64E7-A2FC-D940-3202-0FAF6861CB2A}"/>
              </a:ext>
            </a:extLst>
          </p:cNvPr>
          <p:cNvSpPr/>
          <p:nvPr/>
        </p:nvSpPr>
        <p:spPr bwMode="auto">
          <a:xfrm>
            <a:off x="3779154" y="5194182"/>
            <a:ext cx="1807028" cy="446314"/>
          </a:xfrm>
          <a:prstGeom prst="roundRect">
            <a:avLst/>
          </a:prstGeom>
          <a:solidFill>
            <a:schemeClr val="accent5">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l-SI" b="1">
                <a:solidFill>
                  <a:schemeClr val="accent5">
                    <a:lumMod val="50000"/>
                  </a:schemeClr>
                </a:solidFill>
              </a:rPr>
              <a:t>14</a:t>
            </a:r>
            <a:r>
              <a:rPr lang="en-GB" b="1" noProof="0">
                <a:solidFill>
                  <a:schemeClr val="accent5">
                    <a:lumMod val="50000"/>
                  </a:schemeClr>
                </a:solidFill>
              </a:rPr>
              <a:t>:</a:t>
            </a:r>
            <a:r>
              <a:rPr lang="sl-SI" b="1">
                <a:solidFill>
                  <a:schemeClr val="accent5">
                    <a:lumMod val="50000"/>
                  </a:schemeClr>
                </a:solidFill>
              </a:rPr>
              <a:t>0</a:t>
            </a:r>
            <a:r>
              <a:rPr lang="en-GB" b="1" noProof="0">
                <a:solidFill>
                  <a:schemeClr val="accent5">
                    <a:lumMod val="50000"/>
                  </a:schemeClr>
                </a:solidFill>
              </a:rPr>
              <a:t>0 </a:t>
            </a:r>
            <a:r>
              <a:rPr lang="sl-SI" b="1" noProof="0">
                <a:solidFill>
                  <a:schemeClr val="accent5">
                    <a:lumMod val="50000"/>
                  </a:schemeClr>
                </a:solidFill>
              </a:rPr>
              <a:t>PM</a:t>
            </a:r>
            <a:endParaRPr lang="en-GB" b="1" noProof="0">
              <a:solidFill>
                <a:schemeClr val="accent5">
                  <a:lumMod val="50000"/>
                </a:schemeClr>
              </a:solidFill>
            </a:endParaRPr>
          </a:p>
        </p:txBody>
      </p:sp>
      <p:sp>
        <p:nvSpPr>
          <p:cNvPr id="22" name="TextBox 21">
            <a:extLst>
              <a:ext uri="{FF2B5EF4-FFF2-40B4-BE49-F238E27FC236}">
                <a16:creationId xmlns:a16="http://schemas.microsoft.com/office/drawing/2014/main" id="{B0CA3717-1A93-E588-BD44-19E91C623E39}"/>
              </a:ext>
            </a:extLst>
          </p:cNvPr>
          <p:cNvSpPr txBox="1"/>
          <p:nvPr/>
        </p:nvSpPr>
        <p:spPr bwMode="auto">
          <a:xfrm>
            <a:off x="5901869" y="5232673"/>
            <a:ext cx="3886202" cy="369332"/>
          </a:xfrm>
          <a:prstGeom prst="rect">
            <a:avLst/>
          </a:prstGeom>
          <a:noFill/>
        </p:spPr>
        <p:txBody>
          <a:bodyPr wrap="square" rtlCol="0">
            <a:spAutoFit/>
          </a:bodyPr>
          <a:lstStyle/>
          <a:p>
            <a:r>
              <a:rPr lang="en-US" b="1" noProof="0">
                <a:solidFill>
                  <a:schemeClr val="tx1">
                    <a:lumMod val="75000"/>
                  </a:schemeClr>
                </a:solidFill>
              </a:rPr>
              <a:t>Live HPC Vega Showcase + Discussion</a:t>
            </a:r>
            <a:endParaRPr lang="en-GB" b="1" noProof="0">
              <a:solidFill>
                <a:schemeClr val="tx1">
                  <a:lumMod val="75000"/>
                </a:schemeClr>
              </a:solidFill>
            </a:endParaRPr>
          </a:p>
        </p:txBody>
      </p:sp>
      <p:sp>
        <p:nvSpPr>
          <p:cNvPr id="32" name="TextBox 31">
            <a:extLst>
              <a:ext uri="{FF2B5EF4-FFF2-40B4-BE49-F238E27FC236}">
                <a16:creationId xmlns:a16="http://schemas.microsoft.com/office/drawing/2014/main" id="{27F5AAEC-BE9F-60F4-51C9-597E3A322173}"/>
              </a:ext>
            </a:extLst>
          </p:cNvPr>
          <p:cNvSpPr txBox="1"/>
          <p:nvPr/>
        </p:nvSpPr>
        <p:spPr bwMode="auto">
          <a:xfrm>
            <a:off x="9554280" y="4489129"/>
            <a:ext cx="2545443" cy="369332"/>
          </a:xfrm>
          <a:prstGeom prst="rect">
            <a:avLst/>
          </a:prstGeom>
          <a:noFill/>
        </p:spPr>
        <p:txBody>
          <a:bodyPr wrap="square" rtlCol="0">
            <a:spAutoFit/>
          </a:bodyPr>
          <a:lstStyle/>
          <a:p>
            <a:r>
              <a:rPr lang="sl-SI" b="1" noProof="0" err="1">
                <a:solidFill>
                  <a:schemeClr val="accent1"/>
                </a:solidFill>
              </a:rPr>
              <a:t>Only</a:t>
            </a:r>
            <a:r>
              <a:rPr lang="sl-SI" b="1" noProof="0">
                <a:solidFill>
                  <a:schemeClr val="accent1"/>
                </a:solidFill>
              </a:rPr>
              <a:t> </a:t>
            </a:r>
            <a:r>
              <a:rPr lang="sl-SI" b="1" noProof="0" err="1">
                <a:solidFill>
                  <a:schemeClr val="accent1"/>
                </a:solidFill>
              </a:rPr>
              <a:t>for</a:t>
            </a:r>
            <a:r>
              <a:rPr lang="sl-SI" b="1" noProof="0">
                <a:solidFill>
                  <a:schemeClr val="accent1"/>
                </a:solidFill>
              </a:rPr>
              <a:t> live </a:t>
            </a:r>
            <a:r>
              <a:rPr lang="sl-SI" b="1" noProof="0" err="1">
                <a:solidFill>
                  <a:schemeClr val="accent1"/>
                </a:solidFill>
              </a:rPr>
              <a:t>participants</a:t>
            </a:r>
            <a:endParaRPr lang="en-GB" b="1" noProof="0">
              <a:solidFill>
                <a:schemeClr val="accent1"/>
              </a:solidFill>
            </a:endParaRPr>
          </a:p>
        </p:txBody>
      </p:sp>
    </p:spTree>
    <p:extLst>
      <p:ext uri="{BB962C8B-B14F-4D97-AF65-F5344CB8AC3E}">
        <p14:creationId xmlns:p14="http://schemas.microsoft.com/office/powerpoint/2010/main" val="306640592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4344120" y="1746490"/>
            <a:ext cx="8660680" cy="2387160"/>
          </a:xfrm>
          <a:prstGeom prst="rect">
            <a:avLst/>
          </a:prstGeom>
          <a:noFill/>
          <a:ln w="0">
            <a:noFill/>
          </a:ln>
        </p:spPr>
        <p:txBody>
          <a:bodyPr lIns="91440" tIns="45720" rIns="91440" bIns="45720" anchor="t">
            <a:normAutofit/>
          </a:bodyPr>
          <a:lstStyle/>
          <a:p>
            <a:pPr indent="0" defTabSz="914400">
              <a:lnSpc>
                <a:spcPct val="90000"/>
              </a:lnSpc>
              <a:spcBef>
                <a:spcPts val="1191"/>
              </a:spcBef>
              <a:spcAft>
                <a:spcPts val="992"/>
              </a:spcAft>
              <a:buNone/>
            </a:pPr>
            <a:r>
              <a:rPr lang="sl-SI" sz="3600" b="0" u="none" strike="noStrike" err="1">
                <a:solidFill>
                  <a:schemeClr val="lt1"/>
                </a:solidFill>
                <a:effectLst/>
                <a:uFillTx/>
                <a:latin typeface="Roboto Black"/>
                <a:ea typeface="Arial"/>
              </a:rPr>
              <a:t>Introduction</a:t>
            </a:r>
            <a:r>
              <a:rPr lang="sl-SI" sz="3600" b="0" u="none" strike="noStrike">
                <a:solidFill>
                  <a:schemeClr val="lt1"/>
                </a:solidFill>
                <a:effectLst/>
                <a:uFillTx/>
                <a:latin typeface="Roboto Black"/>
                <a:ea typeface="Arial"/>
              </a:rPr>
              <a:t> to SLAIF </a:t>
            </a:r>
            <a:r>
              <a:rPr lang="sl-SI" sz="3600" b="0" u="none" strike="noStrike" err="1">
                <a:solidFill>
                  <a:schemeClr val="lt1"/>
                </a:solidFill>
                <a:effectLst/>
                <a:uFillTx/>
                <a:latin typeface="Roboto Black"/>
                <a:ea typeface="Arial"/>
              </a:rPr>
              <a:t>and</a:t>
            </a:r>
            <a:r>
              <a:rPr lang="sl-SI" sz="3600" b="0" u="none" strike="noStrike">
                <a:solidFill>
                  <a:schemeClr val="lt1"/>
                </a:solidFill>
                <a:effectLst/>
                <a:uFillTx/>
                <a:latin typeface="Roboto Black"/>
                <a:ea typeface="Arial"/>
              </a:rPr>
              <a:t> HPC Vega</a:t>
            </a:r>
            <a:endParaRPr lang="en-US" sz="3600" b="0" u="none" strike="noStrike">
              <a:solidFill>
                <a:schemeClr val="dk1"/>
              </a:solidFill>
              <a:effectLst/>
              <a:uFillTx/>
              <a:latin typeface="Roboto Condensed"/>
            </a:endParaRPr>
          </a:p>
        </p:txBody>
      </p:sp>
      <p:sp>
        <p:nvSpPr>
          <p:cNvPr id="161" name="PlaceHolder 2"/>
          <p:cNvSpPr>
            <a:spLocks noGrp="1"/>
          </p:cNvSpPr>
          <p:nvPr>
            <p:ph type="subTitle"/>
          </p:nvPr>
        </p:nvSpPr>
        <p:spPr>
          <a:xfrm>
            <a:off x="4419790" y="3029450"/>
            <a:ext cx="6508440" cy="1104200"/>
          </a:xfrm>
          <a:prstGeom prst="rect">
            <a:avLst/>
          </a:prstGeom>
          <a:noFill/>
          <a:ln w="0">
            <a:noFill/>
          </a:ln>
        </p:spPr>
        <p:txBody>
          <a:bodyPr lIns="91440" tIns="45720" rIns="91440" bIns="45720" anchor="t">
            <a:noAutofit/>
          </a:bodyPr>
          <a:lstStyle/>
          <a:p>
            <a:pPr>
              <a:spcBef>
                <a:spcPts val="1001"/>
              </a:spcBef>
              <a:tabLst>
                <a:tab pos="0" algn="l"/>
              </a:tabLst>
            </a:pPr>
            <a:r>
              <a:rPr lang="sl-SI" sz="2200" b="0" u="none" strike="noStrike">
                <a:solidFill>
                  <a:schemeClr val="lt1"/>
                </a:solidFill>
                <a:effectLst/>
                <a:uFillTx/>
                <a:latin typeface="Roboto Condensed"/>
                <a:ea typeface="Arial"/>
              </a:rPr>
              <a:t>Speaker: </a:t>
            </a:r>
            <a:r>
              <a:rPr lang="sl-SI" sz="2200">
                <a:solidFill>
                  <a:schemeClr val="lt1"/>
                </a:solidFill>
                <a:latin typeface="Roboto Condensed"/>
                <a:ea typeface="Arial"/>
              </a:rPr>
              <a:t>dr. Dejvid</a:t>
            </a:r>
            <a:r>
              <a:rPr lang="sl-SI" sz="2200" b="0" u="none" strike="noStrike">
                <a:solidFill>
                  <a:schemeClr val="lt1"/>
                </a:solidFill>
                <a:effectLst/>
                <a:uFillTx/>
                <a:latin typeface="Roboto Condensed"/>
                <a:ea typeface="Arial"/>
              </a:rPr>
              <a:t> Črešnar </a:t>
            </a:r>
            <a:r>
              <a:rPr lang="en-GB" sz="2200" b="0" u="none" strike="noStrike">
                <a:solidFill>
                  <a:schemeClr val="lt1"/>
                </a:solidFill>
                <a:effectLst/>
                <a:uFillTx/>
                <a:latin typeface="Roboto Condensed"/>
                <a:ea typeface="Arial"/>
              </a:rPr>
              <a:t>(IZUM)</a:t>
            </a:r>
            <a:endParaRPr lang="en-US" sz="2200" b="0" u="none" strike="noStrike">
              <a:solidFill>
                <a:schemeClr val="lt1"/>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0DF8B41A-6B85-D502-1F24-6909802224DD}"/>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93F27280-29DF-6DB4-4A2B-5161BCC6C401}"/>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412E4B38-7FC0-B9D0-F1F2-1C6387747EE7}"/>
              </a:ext>
            </a:extLst>
          </p:cNvPr>
          <p:cNvSpPr>
            <a:spLocks noGrp="1"/>
          </p:cNvSpPr>
          <p:nvPr>
            <p:ph type="sldNum" sz="quarter" idx="12"/>
          </p:nvPr>
        </p:nvSpPr>
        <p:spPr bwMode="auto"/>
        <p:txBody>
          <a:bodyPr/>
          <a:lstStyle/>
          <a:p>
            <a:pPr>
              <a:defRPr/>
            </a:pPr>
            <a:fld id="{0CE68F04-8C45-4A80-901C-428EAFDC5CAA}" type="slidenum">
              <a:rPr lang="en-GB" noProof="0" smtClean="0"/>
              <a:t>4</a:t>
            </a:fld>
            <a:endParaRPr lang="en-GB" noProof="0"/>
          </a:p>
        </p:txBody>
      </p:sp>
      <p:sp>
        <p:nvSpPr>
          <p:cNvPr id="1660044346" name="Title 3">
            <a:extLst>
              <a:ext uri="{FF2B5EF4-FFF2-40B4-BE49-F238E27FC236}">
                <a16:creationId xmlns:a16="http://schemas.microsoft.com/office/drawing/2014/main" id="{8E814063-366F-712A-0468-104433A01B60}"/>
              </a:ext>
            </a:extLst>
          </p:cNvPr>
          <p:cNvSpPr>
            <a:spLocks noGrp="1"/>
          </p:cNvSpPr>
          <p:nvPr>
            <p:ph type="title"/>
          </p:nvPr>
        </p:nvSpPr>
        <p:spPr bwMode="auto">
          <a:xfrm>
            <a:off x="838200" y="252000"/>
            <a:ext cx="10515600" cy="756000"/>
          </a:xfrm>
        </p:spPr>
        <p:txBody>
          <a:bodyPr>
            <a:normAutofit/>
          </a:bodyPr>
          <a:lstStyle/>
          <a:p>
            <a:pPr>
              <a:defRPr/>
            </a:pPr>
            <a:r>
              <a:rPr lang="en-GB" noProof="0"/>
              <a:t>Slovenian AI Factory (SLAIF) Project</a:t>
            </a:r>
          </a:p>
        </p:txBody>
      </p:sp>
      <p:sp>
        <p:nvSpPr>
          <p:cNvPr id="9" name="TextBox 8">
            <a:extLst>
              <a:ext uri="{FF2B5EF4-FFF2-40B4-BE49-F238E27FC236}">
                <a16:creationId xmlns:a16="http://schemas.microsoft.com/office/drawing/2014/main" id="{4CC258AE-712C-683A-1DC6-7578B8DBA556}"/>
              </a:ext>
            </a:extLst>
          </p:cNvPr>
          <p:cNvSpPr txBox="1"/>
          <p:nvPr/>
        </p:nvSpPr>
        <p:spPr>
          <a:xfrm>
            <a:off x="318052" y="1232452"/>
            <a:ext cx="11509513" cy="5447645"/>
          </a:xfrm>
          <a:prstGeom prst="rect">
            <a:avLst/>
          </a:prstGeom>
          <a:noFill/>
        </p:spPr>
        <p:txBody>
          <a:bodyPr wrap="square" rtlCol="0">
            <a:spAutoFit/>
          </a:bodyPr>
          <a:lstStyle/>
          <a:p>
            <a:pPr marL="285750" indent="-285750">
              <a:buFont typeface="Arial" panose="020B0604020202020204" pitchFamily="34" charset="0"/>
              <a:buChar char="•"/>
              <a:defRPr/>
            </a:pPr>
            <a:r>
              <a:rPr lang="en-GB" noProof="0">
                <a:solidFill>
                  <a:schemeClr val="tx1">
                    <a:lumMod val="75000"/>
                  </a:schemeClr>
                </a:solidFill>
              </a:rPr>
              <a:t>Project duration: 1/9/2025 – 31/8/2028 (36 months)</a:t>
            </a:r>
          </a:p>
          <a:p>
            <a:pPr>
              <a:defRPr/>
            </a:pPr>
            <a:endParaRPr lang="en-GB" noProof="0">
              <a:solidFill>
                <a:schemeClr val="tx1">
                  <a:lumMod val="75000"/>
                </a:schemeClr>
              </a:solidFill>
            </a:endParaRPr>
          </a:p>
          <a:p>
            <a:pPr marL="285750" indent="-285750">
              <a:buFont typeface="Arial" panose="020B0604020202020204" pitchFamily="34" charset="0"/>
              <a:buChar char="•"/>
              <a:defRPr/>
            </a:pPr>
            <a:r>
              <a:rPr lang="en-GB" noProof="0">
                <a:solidFill>
                  <a:schemeClr val="tx1">
                    <a:lumMod val="75000"/>
                  </a:schemeClr>
                </a:solidFill>
              </a:rPr>
              <a:t>Project consortium members:</a:t>
            </a: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r>
              <a:rPr lang="en-GB" noProof="0">
                <a:solidFill>
                  <a:schemeClr val="tx1">
                    <a:lumMod val="75000"/>
                  </a:schemeClr>
                </a:solidFill>
              </a:rPr>
              <a:t>Project objectives:</a:t>
            </a:r>
          </a:p>
          <a:p>
            <a:pPr marL="742950" lvl="1" indent="-285750">
              <a:lnSpc>
                <a:spcPct val="150000"/>
              </a:lnSpc>
              <a:buFont typeface="Arial" panose="020B0604020202020204" pitchFamily="34" charset="0"/>
              <a:buChar char="•"/>
              <a:defRPr/>
            </a:pPr>
            <a:r>
              <a:rPr lang="en-GB" sz="1600" noProof="0">
                <a:solidFill>
                  <a:schemeClr val="tx1">
                    <a:lumMod val="75000"/>
                  </a:schemeClr>
                </a:solidFill>
              </a:rPr>
              <a:t>Establish and operationalise SLAIF as a national AI and HPC ecosystem.</a:t>
            </a:r>
          </a:p>
          <a:p>
            <a:pPr marL="742950" lvl="1" indent="-285750">
              <a:lnSpc>
                <a:spcPct val="150000"/>
              </a:lnSpc>
              <a:buFont typeface="Arial" panose="020B0604020202020204" pitchFamily="34" charset="0"/>
              <a:buChar char="•"/>
              <a:defRPr/>
            </a:pPr>
            <a:r>
              <a:rPr lang="en-GB" sz="1600" noProof="0">
                <a:solidFill>
                  <a:schemeClr val="tx1">
                    <a:lumMod val="75000"/>
                  </a:schemeClr>
                </a:solidFill>
              </a:rPr>
              <a:t>Enable the development, experimentation, adoption, and innovation in AI.</a:t>
            </a:r>
          </a:p>
          <a:p>
            <a:pPr marL="742950" lvl="1" indent="-285750">
              <a:lnSpc>
                <a:spcPct val="150000"/>
              </a:lnSpc>
              <a:buFont typeface="Arial" panose="020B0604020202020204" pitchFamily="34" charset="0"/>
              <a:buChar char="•"/>
              <a:defRPr/>
            </a:pPr>
            <a:r>
              <a:rPr lang="en-GB" sz="1600" noProof="0">
                <a:solidFill>
                  <a:schemeClr val="tx1">
                    <a:lumMod val="75000"/>
                  </a:schemeClr>
                </a:solidFill>
              </a:rPr>
              <a:t>Target users from industry, SMEs, the public sector, and research.</a:t>
            </a:r>
          </a:p>
          <a:p>
            <a:pPr marL="742950" lvl="1" indent="-285750">
              <a:lnSpc>
                <a:spcPct val="150000"/>
              </a:lnSpc>
              <a:buFont typeface="Arial" panose="020B0604020202020204" pitchFamily="34" charset="0"/>
              <a:buChar char="•"/>
              <a:defRPr/>
            </a:pPr>
            <a:r>
              <a:rPr lang="en-GB" sz="1600" noProof="0">
                <a:solidFill>
                  <a:schemeClr val="tx1">
                    <a:lumMod val="75000"/>
                  </a:schemeClr>
                </a:solidFill>
              </a:rPr>
              <a:t>Focus on four strategic vertical domains: green transition, health and biotechnology, digital society, and AI for science.</a:t>
            </a:r>
          </a:p>
          <a:p>
            <a:pPr>
              <a:defRPr/>
            </a:pPr>
            <a:endParaRPr lang="en-GB" noProof="0">
              <a:solidFill>
                <a:schemeClr val="tx1">
                  <a:lumMod val="75000"/>
                </a:schemeClr>
              </a:solidFill>
            </a:endParaRPr>
          </a:p>
          <a:p>
            <a:pPr marL="742950" lvl="1" indent="-285750">
              <a:buFont typeface="Arial" panose="020B0604020202020204" pitchFamily="34" charset="0"/>
              <a:buChar char="•"/>
              <a:defRPr/>
            </a:pPr>
            <a:endParaRPr lang="en-GB" noProof="0">
              <a:solidFill>
                <a:schemeClr val="tx1">
                  <a:lumMod val="75000"/>
                </a:schemeClr>
              </a:solidFill>
            </a:endParaRPr>
          </a:p>
          <a:p>
            <a:endParaRPr lang="en-GB" noProof="0"/>
          </a:p>
        </p:txBody>
      </p:sp>
      <p:pic>
        <p:nvPicPr>
          <p:cNvPr id="11" name="Picture 2">
            <a:extLst>
              <a:ext uri="{FF2B5EF4-FFF2-40B4-BE49-F238E27FC236}">
                <a16:creationId xmlns:a16="http://schemas.microsoft.com/office/drawing/2014/main" id="{7E006153-65C3-96EB-C0AA-4649D4E66C82}"/>
              </a:ext>
            </a:extLst>
          </p:cNvPr>
          <p:cNvPicPr>
            <a:picLocks noChangeAspect="1"/>
          </p:cNvPicPr>
          <p:nvPr/>
        </p:nvPicPr>
        <p:blipFill rotWithShape="1">
          <a:blip r:embed="rId3"/>
          <a:srcRect l="5334" t="40866" r="3000" b="31815"/>
          <a:stretch>
            <a:fillRect/>
          </a:stretch>
        </p:blipFill>
        <p:spPr bwMode="auto">
          <a:xfrm>
            <a:off x="609930" y="2038350"/>
            <a:ext cx="11241652" cy="1884569"/>
          </a:xfrm>
          <a:prstGeom prst="rect">
            <a:avLst/>
          </a:prstGeom>
        </p:spPr>
      </p:pic>
      <p:sp>
        <p:nvSpPr>
          <p:cNvPr id="2" name="Footer Placeholder 4">
            <a:extLst>
              <a:ext uri="{FF2B5EF4-FFF2-40B4-BE49-F238E27FC236}">
                <a16:creationId xmlns:a16="http://schemas.microsoft.com/office/drawing/2014/main" id="{5F027960-8DB8-2755-8DF2-644F326FB262}"/>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4" name="Rectangle 3">
            <a:extLst>
              <a:ext uri="{FF2B5EF4-FFF2-40B4-BE49-F238E27FC236}">
                <a16:creationId xmlns:a16="http://schemas.microsoft.com/office/drawing/2014/main" id="{901D1558-8636-8E7B-4C24-E7846D3E997A}"/>
              </a:ext>
            </a:extLst>
          </p:cNvPr>
          <p:cNvSpPr/>
          <p:nvPr/>
        </p:nvSpPr>
        <p:spPr>
          <a:xfrm>
            <a:off x="6025488" y="3122631"/>
            <a:ext cx="1694096" cy="6776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4374BC-FD8F-828B-2417-9A54A6379A9E}"/>
              </a:ext>
            </a:extLst>
          </p:cNvPr>
          <p:cNvPicPr>
            <a:picLocks noChangeAspect="1"/>
          </p:cNvPicPr>
          <p:nvPr/>
        </p:nvPicPr>
        <p:blipFill>
          <a:blip r:embed="rId4"/>
          <a:stretch>
            <a:fillRect/>
          </a:stretch>
        </p:blipFill>
        <p:spPr>
          <a:xfrm>
            <a:off x="6455312" y="3001498"/>
            <a:ext cx="962465" cy="920164"/>
          </a:xfrm>
          <a:prstGeom prst="rect">
            <a:avLst/>
          </a:prstGeom>
        </p:spPr>
      </p:pic>
    </p:spTree>
    <p:extLst>
      <p:ext uri="{BB962C8B-B14F-4D97-AF65-F5344CB8AC3E}">
        <p14:creationId xmlns:p14="http://schemas.microsoft.com/office/powerpoint/2010/main" val="1774917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E7AD34B2-5655-30E1-F9BE-D505C6E87B2E}"/>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EEA0534A-DFD5-2AEA-AC82-DD2DDCB86A82}"/>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68F4DDE8-1F92-E072-664A-825EFCC157A6}"/>
              </a:ext>
            </a:extLst>
          </p:cNvPr>
          <p:cNvSpPr>
            <a:spLocks noGrp="1"/>
          </p:cNvSpPr>
          <p:nvPr>
            <p:ph type="sldNum" sz="quarter" idx="12"/>
          </p:nvPr>
        </p:nvSpPr>
        <p:spPr bwMode="auto"/>
        <p:txBody>
          <a:bodyPr/>
          <a:lstStyle/>
          <a:p>
            <a:pPr>
              <a:defRPr/>
            </a:pPr>
            <a:fld id="{0CE68F04-8C45-4A80-901C-428EAFDC5CAA}" type="slidenum">
              <a:rPr lang="en-GB" noProof="0" smtClean="0"/>
              <a:t>5</a:t>
            </a:fld>
            <a:endParaRPr lang="en-GB" noProof="0"/>
          </a:p>
        </p:txBody>
      </p:sp>
      <p:sp>
        <p:nvSpPr>
          <p:cNvPr id="1660044346" name="Title 3">
            <a:extLst>
              <a:ext uri="{FF2B5EF4-FFF2-40B4-BE49-F238E27FC236}">
                <a16:creationId xmlns:a16="http://schemas.microsoft.com/office/drawing/2014/main" id="{64A3642F-68EE-9B41-7FD7-41E7F84610FC}"/>
              </a:ext>
            </a:extLst>
          </p:cNvPr>
          <p:cNvSpPr>
            <a:spLocks noGrp="1"/>
          </p:cNvSpPr>
          <p:nvPr>
            <p:ph type="title"/>
          </p:nvPr>
        </p:nvSpPr>
        <p:spPr bwMode="auto">
          <a:xfrm>
            <a:off x="838200" y="252000"/>
            <a:ext cx="10515600" cy="756000"/>
          </a:xfrm>
        </p:spPr>
        <p:txBody>
          <a:bodyPr>
            <a:normAutofit/>
          </a:bodyPr>
          <a:lstStyle/>
          <a:p>
            <a:pPr>
              <a:defRPr/>
            </a:pPr>
            <a:r>
              <a:rPr lang="en-GB" noProof="0"/>
              <a:t>SLAIF Services</a:t>
            </a:r>
          </a:p>
        </p:txBody>
      </p:sp>
      <p:sp>
        <p:nvSpPr>
          <p:cNvPr id="12" name="TextBox 11">
            <a:extLst>
              <a:ext uri="{FF2B5EF4-FFF2-40B4-BE49-F238E27FC236}">
                <a16:creationId xmlns:a16="http://schemas.microsoft.com/office/drawing/2014/main" id="{B11AD661-1B0D-06D1-5B19-5E34F553BD9D}"/>
              </a:ext>
            </a:extLst>
          </p:cNvPr>
          <p:cNvSpPr txBox="1"/>
          <p:nvPr/>
        </p:nvSpPr>
        <p:spPr bwMode="auto">
          <a:xfrm>
            <a:off x="136153" y="1049885"/>
            <a:ext cx="2520000"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600" b="1" noProof="0">
                <a:solidFill>
                  <a:schemeClr val="accent5">
                    <a:lumMod val="50000"/>
                  </a:schemeClr>
                </a:solidFill>
              </a:rPr>
              <a:t>Core AI Platform</a:t>
            </a:r>
          </a:p>
        </p:txBody>
      </p:sp>
      <p:sp>
        <p:nvSpPr>
          <p:cNvPr id="13" name="TextBox 12">
            <a:extLst>
              <a:ext uri="{FF2B5EF4-FFF2-40B4-BE49-F238E27FC236}">
                <a16:creationId xmlns:a16="http://schemas.microsoft.com/office/drawing/2014/main" id="{13A38B68-61C2-60C9-93DE-991951CB05E1}"/>
              </a:ext>
            </a:extLst>
          </p:cNvPr>
          <p:cNvSpPr txBox="1"/>
          <p:nvPr/>
        </p:nvSpPr>
        <p:spPr bwMode="auto">
          <a:xfrm>
            <a:off x="2769775" y="1042740"/>
            <a:ext cx="2520000" cy="368022"/>
          </a:xfrm>
          <a:prstGeom prst="roundRect">
            <a:avLst>
              <a:gd name="adj" fmla="val 13987"/>
            </a:avLst>
          </a:prstGeom>
          <a:solidFill>
            <a:schemeClr val="tx2">
              <a:lumMod val="20000"/>
              <a:lumOff val="80000"/>
            </a:schemeClr>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600" b="1" noProof="0">
                <a:solidFill>
                  <a:schemeClr val="accent5">
                    <a:lumMod val="50000"/>
                  </a:schemeClr>
                </a:solidFill>
              </a:rPr>
              <a:t>User-Centric AI Services</a:t>
            </a:r>
          </a:p>
        </p:txBody>
      </p:sp>
      <p:sp>
        <p:nvSpPr>
          <p:cNvPr id="17" name="TextBox 16">
            <a:extLst>
              <a:ext uri="{FF2B5EF4-FFF2-40B4-BE49-F238E27FC236}">
                <a16:creationId xmlns:a16="http://schemas.microsoft.com/office/drawing/2014/main" id="{8F09F3E4-DBD0-31CF-6C6E-6D9C4A1B44CA}"/>
              </a:ext>
            </a:extLst>
          </p:cNvPr>
          <p:cNvSpPr txBox="1"/>
          <p:nvPr/>
        </p:nvSpPr>
        <p:spPr bwMode="auto">
          <a:xfrm>
            <a:off x="5394312" y="1042739"/>
            <a:ext cx="4114799" cy="368022"/>
          </a:xfrm>
          <a:prstGeom prst="roundRect">
            <a:avLst>
              <a:gd name="adj" fmla="val 15124"/>
            </a:avLst>
          </a:prstGeom>
          <a:solidFill>
            <a:schemeClr val="tx1">
              <a:lumMod val="20000"/>
              <a:lumOff val="80000"/>
            </a:schemeClr>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600" b="1" noProof="0">
                <a:solidFill>
                  <a:schemeClr val="accent5">
                    <a:lumMod val="50000"/>
                  </a:schemeClr>
                </a:solidFill>
              </a:rPr>
              <a:t>Vertical Services for Sectorial Applications</a:t>
            </a:r>
          </a:p>
        </p:txBody>
      </p:sp>
      <p:sp>
        <p:nvSpPr>
          <p:cNvPr id="19" name="TextBox 18">
            <a:extLst>
              <a:ext uri="{FF2B5EF4-FFF2-40B4-BE49-F238E27FC236}">
                <a16:creationId xmlns:a16="http://schemas.microsoft.com/office/drawing/2014/main" id="{C4A0A501-EA80-C322-1A17-9AE7BEC8BC58}"/>
              </a:ext>
            </a:extLst>
          </p:cNvPr>
          <p:cNvSpPr txBox="1"/>
          <p:nvPr/>
        </p:nvSpPr>
        <p:spPr bwMode="auto">
          <a:xfrm>
            <a:off x="9623587" y="1042739"/>
            <a:ext cx="2381041" cy="368022"/>
          </a:xfrm>
          <a:prstGeom prst="roundRect">
            <a:avLst>
              <a:gd name="adj" fmla="val 15124"/>
            </a:avLst>
          </a:prstGeom>
          <a:solidFill>
            <a:schemeClr val="accent5">
              <a:lumMod val="20000"/>
              <a:lumOff val="80000"/>
            </a:schemeClr>
          </a:solidFill>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n-GB" sz="1600" b="1" noProof="0">
                <a:solidFill>
                  <a:schemeClr val="accent5">
                    <a:lumMod val="50000"/>
                  </a:schemeClr>
                </a:solidFill>
              </a:rPr>
              <a:t>AI Skills and Training</a:t>
            </a:r>
          </a:p>
        </p:txBody>
      </p:sp>
      <p:sp>
        <p:nvSpPr>
          <p:cNvPr id="21" name="TextBox 20">
            <a:extLst>
              <a:ext uri="{FF2B5EF4-FFF2-40B4-BE49-F238E27FC236}">
                <a16:creationId xmlns:a16="http://schemas.microsoft.com/office/drawing/2014/main" id="{22721E51-5F97-2E9C-9487-ADFDFCB5368A}"/>
              </a:ext>
            </a:extLst>
          </p:cNvPr>
          <p:cNvSpPr txBox="1"/>
          <p:nvPr/>
        </p:nvSpPr>
        <p:spPr bwMode="auto">
          <a:xfrm>
            <a:off x="136153" y="1520658"/>
            <a:ext cx="2520000" cy="3093541"/>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Workflows</a:t>
            </a:r>
          </a:p>
          <a:p>
            <a:endParaRPr lang="en-GB" sz="800" b="1" noProof="0">
              <a:solidFill>
                <a:schemeClr val="tx1">
                  <a:lumMod val="50000"/>
                </a:schemeClr>
              </a:solidFill>
            </a:endParaRPr>
          </a:p>
          <a:p>
            <a:pPr marL="285750" indent="-285750">
              <a:spcAft>
                <a:spcPts val="300"/>
              </a:spcAft>
              <a:buFont typeface="Arial" panose="020B0604020202020204" pitchFamily="34" charset="0"/>
              <a:buChar char="•"/>
            </a:pPr>
            <a:r>
              <a:rPr lang="en-GB" sz="1400" b="1" noProof="0">
                <a:solidFill>
                  <a:schemeClr val="tx1">
                    <a:lumMod val="50000"/>
                  </a:schemeClr>
                </a:solidFill>
              </a:rPr>
              <a:t>Data preparation for training</a:t>
            </a:r>
          </a:p>
          <a:p>
            <a:pPr marL="285750" indent="-285750">
              <a:spcAft>
                <a:spcPts val="300"/>
              </a:spcAft>
              <a:buFont typeface="Arial" panose="020B0604020202020204" pitchFamily="34" charset="0"/>
              <a:buChar char="•"/>
            </a:pPr>
            <a:r>
              <a:rPr lang="en-GB" sz="1400" b="1" noProof="0">
                <a:solidFill>
                  <a:schemeClr val="tx1">
                    <a:lumMod val="50000"/>
                  </a:schemeClr>
                </a:solidFill>
              </a:rPr>
              <a:t>Fine-tuning</a:t>
            </a:r>
          </a:p>
          <a:p>
            <a:pPr marL="285750" indent="-285750">
              <a:spcAft>
                <a:spcPts val="300"/>
              </a:spcAft>
              <a:buFont typeface="Arial" panose="020B0604020202020204" pitchFamily="34" charset="0"/>
              <a:buChar char="•"/>
            </a:pPr>
            <a:r>
              <a:rPr lang="en-GB" sz="1400" b="1" noProof="0">
                <a:solidFill>
                  <a:schemeClr val="tx1">
                    <a:lumMod val="50000"/>
                  </a:schemeClr>
                </a:solidFill>
              </a:rPr>
              <a:t>Evaluation</a:t>
            </a:r>
          </a:p>
          <a:p>
            <a:pPr marL="285750" indent="-285750">
              <a:spcAft>
                <a:spcPts val="300"/>
              </a:spcAft>
              <a:buFont typeface="Arial" panose="020B0604020202020204" pitchFamily="34" charset="0"/>
              <a:buChar char="•"/>
            </a:pPr>
            <a:r>
              <a:rPr lang="en-GB" sz="1400" b="1" noProof="0">
                <a:solidFill>
                  <a:schemeClr val="tx1">
                    <a:lumMod val="50000"/>
                  </a:schemeClr>
                </a:solidFill>
              </a:rPr>
              <a:t>Inference</a:t>
            </a:r>
          </a:p>
          <a:p>
            <a:pPr marL="285750" indent="-285750">
              <a:spcAft>
                <a:spcPts val="300"/>
              </a:spcAft>
              <a:buFont typeface="Arial" panose="020B0604020202020204" pitchFamily="34" charset="0"/>
              <a:buChar char="•"/>
            </a:pPr>
            <a:r>
              <a:rPr lang="en-GB" sz="1400" b="1" noProof="0">
                <a:solidFill>
                  <a:schemeClr val="tx1">
                    <a:lumMod val="50000"/>
                  </a:schemeClr>
                </a:solidFill>
              </a:rPr>
              <a:t>LLM workflows</a:t>
            </a:r>
          </a:p>
          <a:p>
            <a:pPr marL="285750" indent="-285750">
              <a:spcAft>
                <a:spcPts val="300"/>
              </a:spcAft>
              <a:buFont typeface="Arial" panose="020B0604020202020204" pitchFamily="34" charset="0"/>
              <a:buChar char="•"/>
            </a:pPr>
            <a:r>
              <a:rPr lang="en-GB" sz="1400" b="1" noProof="0">
                <a:solidFill>
                  <a:schemeClr val="tx1">
                    <a:lumMod val="50000"/>
                  </a:schemeClr>
                </a:solidFill>
              </a:rPr>
              <a:t>VLM workflows</a:t>
            </a:r>
          </a:p>
          <a:p>
            <a:pPr marL="285750" indent="-285750">
              <a:spcAft>
                <a:spcPts val="300"/>
              </a:spcAft>
              <a:buFont typeface="Arial" panose="020B0604020202020204" pitchFamily="34" charset="0"/>
              <a:buChar char="•"/>
            </a:pPr>
            <a:r>
              <a:rPr lang="en-GB" sz="1400" b="1" noProof="0">
                <a:solidFill>
                  <a:schemeClr val="tx1">
                    <a:lumMod val="50000"/>
                  </a:schemeClr>
                </a:solidFill>
              </a:rPr>
              <a:t>Vision workflows</a:t>
            </a:r>
          </a:p>
          <a:p>
            <a:pPr marL="285750" indent="-285750">
              <a:spcAft>
                <a:spcPts val="300"/>
              </a:spcAft>
              <a:buFont typeface="Arial" panose="020B0604020202020204" pitchFamily="34" charset="0"/>
              <a:buChar char="•"/>
            </a:pPr>
            <a:r>
              <a:rPr lang="en-GB" sz="1400" b="1" noProof="0">
                <a:solidFill>
                  <a:schemeClr val="tx1">
                    <a:lumMod val="50000"/>
                  </a:schemeClr>
                </a:solidFill>
              </a:rPr>
              <a:t>Audio Workflows</a:t>
            </a:r>
          </a:p>
          <a:p>
            <a:pPr marL="285750" indent="-285750">
              <a:spcAft>
                <a:spcPts val="300"/>
              </a:spcAft>
              <a:buFont typeface="Arial" panose="020B0604020202020204" pitchFamily="34" charset="0"/>
              <a:buChar char="•"/>
            </a:pPr>
            <a:r>
              <a:rPr lang="en-GB" sz="1400" b="1" noProof="0">
                <a:solidFill>
                  <a:schemeClr val="tx1">
                    <a:lumMod val="50000"/>
                  </a:schemeClr>
                </a:solidFill>
              </a:rPr>
              <a:t>Classical ML</a:t>
            </a:r>
          </a:p>
        </p:txBody>
      </p:sp>
      <p:sp>
        <p:nvSpPr>
          <p:cNvPr id="23" name="TextBox 22">
            <a:extLst>
              <a:ext uri="{FF2B5EF4-FFF2-40B4-BE49-F238E27FC236}">
                <a16:creationId xmlns:a16="http://schemas.microsoft.com/office/drawing/2014/main" id="{94536CBC-C215-22D4-6CED-4B89D005E9DC}"/>
              </a:ext>
            </a:extLst>
          </p:cNvPr>
          <p:cNvSpPr txBox="1"/>
          <p:nvPr/>
        </p:nvSpPr>
        <p:spPr bwMode="auto">
          <a:xfrm>
            <a:off x="136153" y="4685490"/>
            <a:ext cx="2520000" cy="1440000"/>
          </a:xfrm>
          <a:prstGeom prst="roundRect">
            <a:avLst>
              <a:gd name="adj" fmla="val 22593"/>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Semantic Catalogue Hub</a:t>
            </a:r>
          </a:p>
          <a:p>
            <a:endParaRPr lang="en-GB" sz="800" b="1" noProof="0">
              <a:solidFill>
                <a:schemeClr val="tx1">
                  <a:lumMod val="50000"/>
                </a:schemeClr>
              </a:solidFill>
            </a:endParaRPr>
          </a:p>
          <a:p>
            <a:pPr marL="285750" indent="-285750">
              <a:spcAft>
                <a:spcPts val="300"/>
              </a:spcAft>
              <a:buFont typeface="Arial" panose="020B0604020202020204" pitchFamily="34" charset="0"/>
              <a:buChar char="•"/>
            </a:pPr>
            <a:r>
              <a:rPr lang="en-GB" sz="1400" b="1" noProof="0">
                <a:solidFill>
                  <a:schemeClr val="tx1">
                    <a:lumMod val="50000"/>
                  </a:schemeClr>
                </a:solidFill>
              </a:rPr>
              <a:t>Registry of SLAIF services and artefacts – workflows, models, datasets, tools</a:t>
            </a:r>
          </a:p>
        </p:txBody>
      </p:sp>
      <p:sp>
        <p:nvSpPr>
          <p:cNvPr id="26" name="TextBox 25">
            <a:extLst>
              <a:ext uri="{FF2B5EF4-FFF2-40B4-BE49-F238E27FC236}">
                <a16:creationId xmlns:a16="http://schemas.microsoft.com/office/drawing/2014/main" id="{AF34D956-8688-AB1C-A46B-A22F16A60FBD}"/>
              </a:ext>
            </a:extLst>
          </p:cNvPr>
          <p:cNvSpPr txBox="1"/>
          <p:nvPr/>
        </p:nvSpPr>
        <p:spPr bwMode="auto">
          <a:xfrm>
            <a:off x="2769775" y="1520656"/>
            <a:ext cx="2520000" cy="1840111"/>
          </a:xfrm>
          <a:prstGeom prst="roundRect">
            <a:avLst>
              <a:gd name="adj" fmla="val 15124"/>
            </a:avLst>
          </a:prstGeom>
          <a:solidFill>
            <a:schemeClr val="tx2">
              <a:lumMod val="20000"/>
              <a:lumOff val="80000"/>
            </a:schemeClr>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Data Storage Connectors</a:t>
            </a:r>
          </a:p>
          <a:p>
            <a:endParaRPr lang="en-GB" sz="800" noProof="0"/>
          </a:p>
          <a:p>
            <a:pPr marL="285750" indent="-285750" algn="just">
              <a:spcAft>
                <a:spcPts val="300"/>
              </a:spcAft>
              <a:buFont typeface="Arial" panose="020B0604020202020204" pitchFamily="34" charset="0"/>
              <a:buChar char="•"/>
            </a:pPr>
            <a:r>
              <a:rPr lang="en-GB" sz="1400" b="1" noProof="0">
                <a:solidFill>
                  <a:schemeClr val="bg2">
                    <a:lumMod val="25000"/>
                  </a:schemeClr>
                </a:solidFill>
              </a:rPr>
              <a:t>Workspace</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Data movers</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Dataspace connectors</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Domain pipelines</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Synthetic data</a:t>
            </a:r>
          </a:p>
        </p:txBody>
      </p:sp>
      <p:sp>
        <p:nvSpPr>
          <p:cNvPr id="28" name="TextBox 27">
            <a:extLst>
              <a:ext uri="{FF2B5EF4-FFF2-40B4-BE49-F238E27FC236}">
                <a16:creationId xmlns:a16="http://schemas.microsoft.com/office/drawing/2014/main" id="{3AA8EFCA-0C0D-F21B-07C7-B1FAA157E12B}"/>
              </a:ext>
            </a:extLst>
          </p:cNvPr>
          <p:cNvSpPr txBox="1"/>
          <p:nvPr/>
        </p:nvSpPr>
        <p:spPr bwMode="auto">
          <a:xfrm>
            <a:off x="2769775" y="3458297"/>
            <a:ext cx="2520000" cy="1789926"/>
          </a:xfrm>
          <a:prstGeom prst="roundRect">
            <a:avLst>
              <a:gd name="adj" fmla="val 15124"/>
            </a:avLst>
          </a:prstGeom>
          <a:solidFill>
            <a:schemeClr val="tx2">
              <a:lumMod val="20000"/>
              <a:lumOff val="80000"/>
            </a:schemeClr>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User Interface and User Experience</a:t>
            </a:r>
          </a:p>
          <a:p>
            <a:endParaRPr lang="en-GB" sz="800" noProof="0"/>
          </a:p>
          <a:p>
            <a:pPr marL="285750" indent="-285750">
              <a:spcAft>
                <a:spcPts val="300"/>
              </a:spcAft>
              <a:buFont typeface="Arial" panose="020B0604020202020204" pitchFamily="34" charset="0"/>
              <a:buChar char="•"/>
            </a:pPr>
            <a:r>
              <a:rPr lang="en-GB" sz="1400" b="1" noProof="0">
                <a:solidFill>
                  <a:schemeClr val="bg2">
                    <a:lumMod val="25000"/>
                  </a:schemeClr>
                </a:solidFill>
              </a:rPr>
              <a:t>OpenShift cloud-like environment</a:t>
            </a:r>
          </a:p>
          <a:p>
            <a:pPr marL="285750" indent="-285750">
              <a:spcAft>
                <a:spcPts val="300"/>
              </a:spcAft>
              <a:buFont typeface="Arial" panose="020B0604020202020204" pitchFamily="34" charset="0"/>
              <a:buChar char="•"/>
            </a:pPr>
            <a:r>
              <a:rPr lang="en-GB" sz="1400" b="1" noProof="0">
                <a:solidFill>
                  <a:schemeClr val="bg2">
                    <a:lumMod val="25000"/>
                  </a:schemeClr>
                </a:solidFill>
              </a:rPr>
              <a:t>Horizon dashboard</a:t>
            </a:r>
          </a:p>
          <a:p>
            <a:pPr marL="285750" indent="-285750">
              <a:spcAft>
                <a:spcPts val="300"/>
              </a:spcAft>
              <a:buFont typeface="Arial" panose="020B0604020202020204" pitchFamily="34" charset="0"/>
              <a:buChar char="•"/>
            </a:pPr>
            <a:r>
              <a:rPr lang="en-GB" sz="1400" b="1" noProof="0">
                <a:solidFill>
                  <a:schemeClr val="bg2">
                    <a:lumMod val="25000"/>
                  </a:schemeClr>
                </a:solidFill>
              </a:rPr>
              <a:t>Kubernetes cluster</a:t>
            </a:r>
          </a:p>
        </p:txBody>
      </p:sp>
      <p:sp>
        <p:nvSpPr>
          <p:cNvPr id="30" name="TextBox 29">
            <a:extLst>
              <a:ext uri="{FF2B5EF4-FFF2-40B4-BE49-F238E27FC236}">
                <a16:creationId xmlns:a16="http://schemas.microsoft.com/office/drawing/2014/main" id="{C60748D1-A9EB-F068-DEE5-BE00E204627B}"/>
              </a:ext>
            </a:extLst>
          </p:cNvPr>
          <p:cNvSpPr txBox="1"/>
          <p:nvPr/>
        </p:nvSpPr>
        <p:spPr bwMode="auto">
          <a:xfrm>
            <a:off x="5403397" y="1520656"/>
            <a:ext cx="4105714" cy="1288078"/>
          </a:xfrm>
          <a:prstGeom prst="roundRect">
            <a:avLst>
              <a:gd name="adj" fmla="val 15124"/>
            </a:avLst>
          </a:prstGeom>
          <a:solidFill>
            <a:schemeClr val="tx1">
              <a:lumMod val="20000"/>
              <a:lumOff val="80000"/>
            </a:schemeClr>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for Green Transition</a:t>
            </a:r>
          </a:p>
          <a:p>
            <a:endParaRPr lang="en-GB" sz="800" b="1" noProof="0"/>
          </a:p>
          <a:p>
            <a:pPr marL="285750" indent="-285750" algn="just">
              <a:spcAft>
                <a:spcPts val="300"/>
              </a:spcAft>
              <a:buFont typeface="Arial" panose="020B0604020202020204" pitchFamily="34" charset="0"/>
              <a:buChar char="•"/>
            </a:pPr>
            <a:r>
              <a:rPr lang="en-GB" sz="1400" b="1" noProof="0">
                <a:solidFill>
                  <a:schemeClr val="bg2">
                    <a:lumMod val="25000"/>
                  </a:schemeClr>
                </a:solidFill>
              </a:rPr>
              <a:t>Industrial visual inspection and defect detection</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Energy grid optimisation</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Weather forecasting</a:t>
            </a:r>
          </a:p>
        </p:txBody>
      </p:sp>
      <p:sp>
        <p:nvSpPr>
          <p:cNvPr id="32" name="TextBox 31">
            <a:extLst>
              <a:ext uri="{FF2B5EF4-FFF2-40B4-BE49-F238E27FC236}">
                <a16:creationId xmlns:a16="http://schemas.microsoft.com/office/drawing/2014/main" id="{A986410D-85A6-57A4-0B6D-F84FCDA4DE67}"/>
              </a:ext>
            </a:extLst>
          </p:cNvPr>
          <p:cNvSpPr txBox="1"/>
          <p:nvPr/>
        </p:nvSpPr>
        <p:spPr bwMode="auto">
          <a:xfrm>
            <a:off x="5394312" y="2863811"/>
            <a:ext cx="4105714" cy="1012061"/>
          </a:xfrm>
          <a:prstGeom prst="roundRect">
            <a:avLst>
              <a:gd name="adj" fmla="val 15124"/>
            </a:avLst>
          </a:prstGeom>
          <a:solidFill>
            <a:schemeClr val="tx1">
              <a:lumMod val="20000"/>
              <a:lumOff val="80000"/>
            </a:schemeClr>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for Health and Biotechnology</a:t>
            </a:r>
          </a:p>
          <a:p>
            <a:endParaRPr lang="en-GB" sz="800" b="1" noProof="0">
              <a:solidFill>
                <a:schemeClr val="accent5">
                  <a:lumMod val="50000"/>
                </a:schemeClr>
              </a:solidFill>
            </a:endParaRPr>
          </a:p>
          <a:p>
            <a:pPr marL="285750" indent="-285750">
              <a:spcAft>
                <a:spcPts val="300"/>
              </a:spcAft>
              <a:buFont typeface="Arial" panose="020B0604020202020204" pitchFamily="34" charset="0"/>
              <a:buChar char="•"/>
            </a:pPr>
            <a:r>
              <a:rPr lang="en-GB" sz="1400" b="1" noProof="0" err="1">
                <a:solidFill>
                  <a:schemeClr val="bg2">
                    <a:lumMod val="25000"/>
                  </a:schemeClr>
                </a:solidFill>
              </a:rPr>
              <a:t>Biosignal</a:t>
            </a:r>
            <a:r>
              <a:rPr lang="en-GB" sz="1400" b="1" noProof="0">
                <a:solidFill>
                  <a:schemeClr val="bg2">
                    <a:lumMod val="25000"/>
                  </a:schemeClr>
                </a:solidFill>
              </a:rPr>
              <a:t> and imaging diagnostics</a:t>
            </a:r>
          </a:p>
          <a:p>
            <a:pPr marL="285750" indent="-285750">
              <a:spcAft>
                <a:spcPts val="300"/>
              </a:spcAft>
              <a:buFont typeface="Arial" panose="020B0604020202020204" pitchFamily="34" charset="0"/>
              <a:buChar char="•"/>
            </a:pPr>
            <a:r>
              <a:rPr lang="en-GB" sz="1400" b="1" noProof="0">
                <a:solidFill>
                  <a:schemeClr val="bg2">
                    <a:lumMod val="25000"/>
                  </a:schemeClr>
                </a:solidFill>
              </a:rPr>
              <a:t>Lab-test interpretation</a:t>
            </a:r>
          </a:p>
        </p:txBody>
      </p:sp>
      <p:sp>
        <p:nvSpPr>
          <p:cNvPr id="33" name="TextBox 32">
            <a:extLst>
              <a:ext uri="{FF2B5EF4-FFF2-40B4-BE49-F238E27FC236}">
                <a16:creationId xmlns:a16="http://schemas.microsoft.com/office/drawing/2014/main" id="{A234BE61-3B51-B3E4-95BE-A423E1CF9131}"/>
              </a:ext>
            </a:extLst>
          </p:cNvPr>
          <p:cNvSpPr txBox="1"/>
          <p:nvPr/>
        </p:nvSpPr>
        <p:spPr bwMode="auto">
          <a:xfrm>
            <a:off x="5394312" y="3930949"/>
            <a:ext cx="4105714" cy="1246257"/>
          </a:xfrm>
          <a:prstGeom prst="roundRect">
            <a:avLst>
              <a:gd name="adj" fmla="val 15124"/>
            </a:avLst>
          </a:prstGeom>
          <a:solidFill>
            <a:schemeClr val="tx1">
              <a:lumMod val="20000"/>
              <a:lumOff val="80000"/>
            </a:schemeClr>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for Digital Society</a:t>
            </a:r>
          </a:p>
          <a:p>
            <a:endParaRPr lang="en-GB" sz="800" b="1" noProof="0">
              <a:solidFill>
                <a:schemeClr val="accent5">
                  <a:lumMod val="50000"/>
                </a:schemeClr>
              </a:solidFill>
            </a:endParaRPr>
          </a:p>
          <a:p>
            <a:pPr marL="285750" indent="-285750">
              <a:spcAft>
                <a:spcPts val="300"/>
              </a:spcAft>
              <a:buFont typeface="Arial" panose="020B0604020202020204" pitchFamily="34" charset="0"/>
              <a:buChar char="•"/>
            </a:pPr>
            <a:r>
              <a:rPr lang="en-GB" sz="1400" b="1" noProof="0">
                <a:solidFill>
                  <a:schemeClr val="bg2">
                    <a:lumMod val="25000"/>
                  </a:schemeClr>
                </a:solidFill>
              </a:rPr>
              <a:t>Foundation models (reasoning engine) with agentic RAG</a:t>
            </a:r>
          </a:p>
          <a:p>
            <a:pPr marL="285750" indent="-285750">
              <a:spcAft>
                <a:spcPts val="300"/>
              </a:spcAft>
              <a:buFont typeface="Arial" panose="020B0604020202020204" pitchFamily="34" charset="0"/>
              <a:buChar char="•"/>
            </a:pPr>
            <a:r>
              <a:rPr lang="en-GB" sz="1400" b="1" noProof="0">
                <a:solidFill>
                  <a:schemeClr val="bg2">
                    <a:lumMod val="25000"/>
                  </a:schemeClr>
                </a:solidFill>
              </a:rPr>
              <a:t>Anonymisation for regulated domains</a:t>
            </a:r>
          </a:p>
        </p:txBody>
      </p:sp>
      <p:sp>
        <p:nvSpPr>
          <p:cNvPr id="34" name="TextBox 33">
            <a:extLst>
              <a:ext uri="{FF2B5EF4-FFF2-40B4-BE49-F238E27FC236}">
                <a16:creationId xmlns:a16="http://schemas.microsoft.com/office/drawing/2014/main" id="{5EF9D5B4-E59F-438C-F85D-577EFE7DA7BA}"/>
              </a:ext>
            </a:extLst>
          </p:cNvPr>
          <p:cNvSpPr txBox="1"/>
          <p:nvPr/>
        </p:nvSpPr>
        <p:spPr bwMode="auto">
          <a:xfrm>
            <a:off x="5394312" y="5232283"/>
            <a:ext cx="4105714" cy="1012061"/>
          </a:xfrm>
          <a:prstGeom prst="roundRect">
            <a:avLst>
              <a:gd name="adj" fmla="val 15124"/>
            </a:avLst>
          </a:prstGeom>
          <a:solidFill>
            <a:schemeClr val="tx1">
              <a:lumMod val="20000"/>
              <a:lumOff val="80000"/>
            </a:schemeClr>
          </a:solidFill>
          <a:ln w="28575">
            <a:solidFill>
              <a:schemeClr val="tx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for Science</a:t>
            </a:r>
          </a:p>
          <a:p>
            <a:endParaRPr lang="en-GB" sz="800" b="1" noProof="0">
              <a:solidFill>
                <a:schemeClr val="accent5">
                  <a:lumMod val="50000"/>
                </a:schemeClr>
              </a:solidFill>
            </a:endParaRPr>
          </a:p>
          <a:p>
            <a:pPr marL="285750" indent="-285750">
              <a:spcAft>
                <a:spcPts val="300"/>
              </a:spcAft>
              <a:buFont typeface="Arial" panose="020B0604020202020204" pitchFamily="34" charset="0"/>
              <a:buChar char="•"/>
            </a:pPr>
            <a:r>
              <a:rPr lang="en-GB" sz="1400" b="1" noProof="0">
                <a:solidFill>
                  <a:schemeClr val="bg2">
                    <a:lumMod val="25000"/>
                  </a:schemeClr>
                </a:solidFill>
              </a:rPr>
              <a:t>Scientific modelling</a:t>
            </a:r>
          </a:p>
          <a:p>
            <a:pPr marL="285750" indent="-285750">
              <a:spcAft>
                <a:spcPts val="300"/>
              </a:spcAft>
              <a:buFont typeface="Arial" panose="020B0604020202020204" pitchFamily="34" charset="0"/>
              <a:buChar char="•"/>
            </a:pPr>
            <a:r>
              <a:rPr lang="en-GB" sz="1400" b="1" noProof="0">
                <a:solidFill>
                  <a:schemeClr val="bg2">
                    <a:lumMod val="25000"/>
                  </a:schemeClr>
                </a:solidFill>
              </a:rPr>
              <a:t>Symbolic regression </a:t>
            </a:r>
          </a:p>
        </p:txBody>
      </p:sp>
      <p:sp>
        <p:nvSpPr>
          <p:cNvPr id="35" name="TextBox 34">
            <a:extLst>
              <a:ext uri="{FF2B5EF4-FFF2-40B4-BE49-F238E27FC236}">
                <a16:creationId xmlns:a16="http://schemas.microsoft.com/office/drawing/2014/main" id="{E3283847-5FD4-DF57-57D2-A43FE3B0990B}"/>
              </a:ext>
            </a:extLst>
          </p:cNvPr>
          <p:cNvSpPr txBox="1"/>
          <p:nvPr/>
        </p:nvSpPr>
        <p:spPr bwMode="auto">
          <a:xfrm>
            <a:off x="9622733" y="1507430"/>
            <a:ext cx="2381041" cy="1522274"/>
          </a:xfrm>
          <a:prstGeom prst="roundRect">
            <a:avLst>
              <a:gd name="adj" fmla="val 15124"/>
            </a:avLst>
          </a:prstGeom>
          <a:solidFill>
            <a:schemeClr val="accent5">
              <a:lumMod val="20000"/>
              <a:lumOff val="80000"/>
            </a:schemeClr>
          </a:solidFill>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AI Talen Development</a:t>
            </a:r>
          </a:p>
          <a:p>
            <a:endParaRPr lang="en-GB" sz="800" noProof="0"/>
          </a:p>
          <a:p>
            <a:pPr marL="285750" indent="-285750" algn="just">
              <a:spcAft>
                <a:spcPts val="300"/>
              </a:spcAft>
              <a:buFont typeface="Arial" panose="020B0604020202020204" pitchFamily="34" charset="0"/>
              <a:buChar char="•"/>
            </a:pPr>
            <a:r>
              <a:rPr lang="en-GB" sz="1400" b="1" noProof="0">
                <a:solidFill>
                  <a:schemeClr val="bg2">
                    <a:lumMod val="25000"/>
                  </a:schemeClr>
                </a:solidFill>
              </a:rPr>
              <a:t>Curricula</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Micro-credentials</a:t>
            </a:r>
          </a:p>
          <a:p>
            <a:pPr marL="285750" indent="-285750" algn="just">
              <a:spcAft>
                <a:spcPts val="300"/>
              </a:spcAft>
              <a:buFont typeface="Arial" panose="020B0604020202020204" pitchFamily="34" charset="0"/>
              <a:buChar char="•"/>
            </a:pPr>
            <a:r>
              <a:rPr lang="en-GB" sz="1400" b="1" noProof="0">
                <a:solidFill>
                  <a:schemeClr val="bg2">
                    <a:lumMod val="25000"/>
                  </a:schemeClr>
                </a:solidFill>
              </a:rPr>
              <a:t>Massive open online courses</a:t>
            </a:r>
          </a:p>
        </p:txBody>
      </p:sp>
      <p:sp>
        <p:nvSpPr>
          <p:cNvPr id="36" name="TextBox 35">
            <a:extLst>
              <a:ext uri="{FF2B5EF4-FFF2-40B4-BE49-F238E27FC236}">
                <a16:creationId xmlns:a16="http://schemas.microsoft.com/office/drawing/2014/main" id="{B1937B3F-F79A-FA23-B20A-2658D557D088}"/>
              </a:ext>
            </a:extLst>
          </p:cNvPr>
          <p:cNvSpPr txBox="1"/>
          <p:nvPr/>
        </p:nvSpPr>
        <p:spPr bwMode="auto">
          <a:xfrm>
            <a:off x="9622733" y="3091925"/>
            <a:ext cx="2381041" cy="1831747"/>
          </a:xfrm>
          <a:prstGeom prst="roundRect">
            <a:avLst>
              <a:gd name="adj" fmla="val 15124"/>
            </a:avLst>
          </a:prstGeom>
          <a:solidFill>
            <a:schemeClr val="accent5">
              <a:lumMod val="20000"/>
              <a:lumOff val="80000"/>
            </a:schemeClr>
          </a:solidFill>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noProof="0">
                <a:solidFill>
                  <a:schemeClr val="accent5">
                    <a:lumMod val="50000"/>
                  </a:schemeClr>
                </a:solidFill>
              </a:rPr>
              <a:t>SME and Industry Engagement</a:t>
            </a:r>
          </a:p>
          <a:p>
            <a:endParaRPr lang="en-GB" sz="800" b="1" noProof="0"/>
          </a:p>
          <a:p>
            <a:pPr marL="285750" indent="-285750">
              <a:spcAft>
                <a:spcPts val="300"/>
              </a:spcAft>
              <a:buFont typeface="Arial" panose="020B0604020202020204" pitchFamily="34" charset="0"/>
              <a:buChar char="•"/>
            </a:pPr>
            <a:r>
              <a:rPr lang="en-GB" sz="1400" b="1" noProof="0">
                <a:solidFill>
                  <a:schemeClr val="bg2">
                    <a:lumMod val="25000"/>
                  </a:schemeClr>
                </a:solidFill>
              </a:rPr>
              <a:t>AI Industry Days</a:t>
            </a:r>
          </a:p>
          <a:p>
            <a:pPr marL="285750" indent="-285750">
              <a:spcAft>
                <a:spcPts val="300"/>
              </a:spcAft>
              <a:buFont typeface="Arial" panose="020B0604020202020204" pitchFamily="34" charset="0"/>
              <a:buChar char="•"/>
            </a:pPr>
            <a:r>
              <a:rPr lang="en-GB" sz="1400" b="1" noProof="0">
                <a:solidFill>
                  <a:schemeClr val="bg2">
                    <a:lumMod val="25000"/>
                  </a:schemeClr>
                </a:solidFill>
              </a:rPr>
              <a:t>Matchmaking events</a:t>
            </a:r>
          </a:p>
          <a:p>
            <a:pPr marL="285750" indent="-285750">
              <a:spcAft>
                <a:spcPts val="300"/>
              </a:spcAft>
              <a:buFont typeface="Arial" panose="020B0604020202020204" pitchFamily="34" charset="0"/>
              <a:buChar char="•"/>
            </a:pPr>
            <a:r>
              <a:rPr lang="en-GB" sz="1400" b="1" noProof="0">
                <a:solidFill>
                  <a:schemeClr val="bg2">
                    <a:lumMod val="25000"/>
                  </a:schemeClr>
                </a:solidFill>
              </a:rPr>
              <a:t>Polls and feedback</a:t>
            </a:r>
          </a:p>
          <a:p>
            <a:pPr marL="285750" indent="-285750">
              <a:spcAft>
                <a:spcPts val="300"/>
              </a:spcAft>
              <a:buFont typeface="Arial" panose="020B0604020202020204" pitchFamily="34" charset="0"/>
              <a:buChar char="•"/>
            </a:pPr>
            <a:r>
              <a:rPr lang="en-GB" sz="1400" b="1" noProof="0">
                <a:solidFill>
                  <a:schemeClr val="bg2">
                    <a:lumMod val="25000"/>
                  </a:schemeClr>
                </a:solidFill>
              </a:rPr>
              <a:t>SME-tailored training</a:t>
            </a:r>
          </a:p>
        </p:txBody>
      </p:sp>
      <p:sp>
        <p:nvSpPr>
          <p:cNvPr id="37" name="TextBox 36">
            <a:extLst>
              <a:ext uri="{FF2B5EF4-FFF2-40B4-BE49-F238E27FC236}">
                <a16:creationId xmlns:a16="http://schemas.microsoft.com/office/drawing/2014/main" id="{2EFA2749-BA83-846D-2284-A8EB73021563}"/>
              </a:ext>
            </a:extLst>
          </p:cNvPr>
          <p:cNvSpPr txBox="1"/>
          <p:nvPr/>
        </p:nvSpPr>
        <p:spPr bwMode="auto">
          <a:xfrm>
            <a:off x="9622733" y="4985893"/>
            <a:ext cx="2381041" cy="1246257"/>
          </a:xfrm>
          <a:prstGeom prst="roundRect">
            <a:avLst>
              <a:gd name="adj" fmla="val 15124"/>
            </a:avLst>
          </a:prstGeom>
          <a:solidFill>
            <a:schemeClr val="accent5">
              <a:lumMod val="20000"/>
              <a:lumOff val="80000"/>
            </a:schemeClr>
          </a:solidFill>
          <a:ln w="28575">
            <a:solidFill>
              <a:schemeClr val="accent5">
                <a:lumMod val="50000"/>
              </a:schemeClr>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sz="1600" b="1">
                <a:solidFill>
                  <a:schemeClr val="accent5">
                    <a:lumMod val="50000"/>
                  </a:schemeClr>
                </a:solidFill>
              </a:rPr>
              <a:t>Customising Training</a:t>
            </a:r>
            <a:endParaRPr lang="sl-SI" sz="1600" b="1">
              <a:solidFill>
                <a:schemeClr val="accent5">
                  <a:lumMod val="50000"/>
                </a:schemeClr>
              </a:solidFill>
            </a:endParaRPr>
          </a:p>
          <a:p>
            <a:endParaRPr lang="en-GB" sz="800" b="1" noProof="0"/>
          </a:p>
          <a:p>
            <a:pPr marL="285750" indent="-285750">
              <a:spcAft>
                <a:spcPts val="300"/>
              </a:spcAft>
              <a:buFont typeface="Arial" panose="020B0604020202020204" pitchFamily="34" charset="0"/>
              <a:buChar char="•"/>
            </a:pPr>
            <a:r>
              <a:rPr lang="sl-SI" sz="1400" b="1">
                <a:solidFill>
                  <a:schemeClr val="bg2">
                    <a:lumMod val="25000"/>
                  </a:schemeClr>
                </a:solidFill>
              </a:rPr>
              <a:t>B</a:t>
            </a:r>
            <a:r>
              <a:rPr lang="en-GB" sz="1400" b="1" err="1">
                <a:solidFill>
                  <a:schemeClr val="bg2">
                    <a:lumMod val="25000"/>
                  </a:schemeClr>
                </a:solidFill>
              </a:rPr>
              <a:t>eginner</a:t>
            </a:r>
            <a:r>
              <a:rPr lang="sl-SI" sz="1400" b="1">
                <a:solidFill>
                  <a:schemeClr val="bg2">
                    <a:lumMod val="25000"/>
                  </a:schemeClr>
                </a:solidFill>
              </a:rPr>
              <a:t>s</a:t>
            </a:r>
            <a:r>
              <a:rPr lang="en-GB" sz="1400" b="1">
                <a:solidFill>
                  <a:schemeClr val="bg2">
                    <a:lumMod val="25000"/>
                  </a:schemeClr>
                </a:solidFill>
              </a:rPr>
              <a:t>, intermediate, advanced</a:t>
            </a:r>
            <a:endParaRPr lang="sl-SI" sz="1400" b="1">
              <a:solidFill>
                <a:schemeClr val="bg2">
                  <a:lumMod val="25000"/>
                </a:schemeClr>
              </a:solidFill>
            </a:endParaRPr>
          </a:p>
          <a:p>
            <a:pPr marL="285750" indent="-285750">
              <a:spcAft>
                <a:spcPts val="300"/>
              </a:spcAft>
              <a:buFont typeface="Arial" panose="020B0604020202020204" pitchFamily="34" charset="0"/>
              <a:buChar char="•"/>
            </a:pPr>
            <a:r>
              <a:rPr lang="en-GB" sz="1400" b="1">
                <a:solidFill>
                  <a:schemeClr val="bg2">
                    <a:lumMod val="25000"/>
                  </a:schemeClr>
                </a:solidFill>
              </a:rPr>
              <a:t>Sector-specific modules</a:t>
            </a:r>
          </a:p>
        </p:txBody>
      </p:sp>
      <p:sp>
        <p:nvSpPr>
          <p:cNvPr id="2" name="Footer Placeholder 4">
            <a:extLst>
              <a:ext uri="{FF2B5EF4-FFF2-40B4-BE49-F238E27FC236}">
                <a16:creationId xmlns:a16="http://schemas.microsoft.com/office/drawing/2014/main" id="{D9D98AD9-5070-7205-0E2F-2E638924D968}"/>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2160842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animEffect transition="in" filter="fade">
                                      <p:cBhvr>
                                        <p:cTn id="57" dur="500"/>
                                        <p:tgtEl>
                                          <p:spTgt spid="3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fade">
                                      <p:cBhvr>
                                        <p:cTn id="72" dur="500"/>
                                        <p:tgtEl>
                                          <p:spTgt spid="36"/>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9" grpId="0" animBg="1"/>
      <p:bldP spid="21" grpId="0" animBg="1"/>
      <p:bldP spid="23" grpId="0" animBg="1"/>
      <p:bldP spid="26" grpId="0" animBg="1"/>
      <p:bldP spid="28" grpId="0" animBg="1"/>
      <p:bldP spid="30" grpId="0" animBg="1"/>
      <p:bldP spid="32" grpId="0" animBg="1"/>
      <p:bldP spid="33" grpId="0" animBg="1"/>
      <p:bldP spid="34" grpId="0" animBg="1"/>
      <p:bldP spid="35" grpId="0" animBg="1"/>
      <p:bldP spid="36" grpId="0" animBg="1"/>
      <p:bldP spid="3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1BB031C-51A9-B0CB-59B3-0CFF15B808A4}"/>
            </a:ext>
          </a:extLst>
        </p:cNvPr>
        <p:cNvGrpSpPr/>
        <p:nvPr/>
      </p:nvGrpSpPr>
      <p:grpSpPr bwMode="auto">
        <a:xfrm>
          <a:off x="0" y="0"/>
          <a:ext cx="0" cy="0"/>
          <a:chOff x="0" y="0"/>
          <a:chExt cx="0" cy="0"/>
        </a:xfrm>
      </p:grpSpPr>
      <p:pic>
        <p:nvPicPr>
          <p:cNvPr id="4" name="Picture 5">
            <a:extLst>
              <a:ext uri="{FF2B5EF4-FFF2-40B4-BE49-F238E27FC236}">
                <a16:creationId xmlns:a16="http://schemas.microsoft.com/office/drawing/2014/main" id="{BA33A494-BD59-B26C-5EE3-8F28497A9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305" y="1064724"/>
            <a:ext cx="2789094" cy="3960000"/>
          </a:xfrm>
          <a:prstGeom prst="rect">
            <a:avLst/>
          </a:prstGeom>
          <a:noFill/>
          <a:extLst>
            <a:ext uri="{909E8E84-426E-40DD-AFC4-6F175D3DCCD1}">
              <a14:hiddenFill xmlns:a14="http://schemas.microsoft.com/office/drawing/2010/main">
                <a:solidFill>
                  <a:srgbClr val="FFFFFF"/>
                </a:solidFill>
              </a14:hiddenFill>
            </a:ext>
          </a:extLst>
        </p:spPr>
      </p:pic>
      <p:sp>
        <p:nvSpPr>
          <p:cNvPr id="485236388" name="Date Placeholder 3">
            <a:extLst>
              <a:ext uri="{FF2B5EF4-FFF2-40B4-BE49-F238E27FC236}">
                <a16:creationId xmlns:a16="http://schemas.microsoft.com/office/drawing/2014/main" id="{F5095E4B-4B3E-7621-061F-4B55D08A3870}"/>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A86BFCFA-D376-DFC5-FCE1-607121EA84F5}"/>
              </a:ext>
            </a:extLst>
          </p:cNvPr>
          <p:cNvSpPr>
            <a:spLocks noGrp="1"/>
          </p:cNvSpPr>
          <p:nvPr>
            <p:ph type="sldNum" sz="quarter" idx="12"/>
          </p:nvPr>
        </p:nvSpPr>
        <p:spPr bwMode="auto"/>
        <p:txBody>
          <a:bodyPr/>
          <a:lstStyle/>
          <a:p>
            <a:pPr>
              <a:defRPr/>
            </a:pPr>
            <a:fld id="{0CE68F04-8C45-4A80-901C-428EAFDC5CAA}" type="slidenum">
              <a:rPr lang="en-GB" noProof="0" smtClean="0"/>
              <a:t>6</a:t>
            </a:fld>
            <a:endParaRPr lang="en-GB" noProof="0"/>
          </a:p>
        </p:txBody>
      </p:sp>
      <p:sp>
        <p:nvSpPr>
          <p:cNvPr id="1660044346" name="Title 3">
            <a:extLst>
              <a:ext uri="{FF2B5EF4-FFF2-40B4-BE49-F238E27FC236}">
                <a16:creationId xmlns:a16="http://schemas.microsoft.com/office/drawing/2014/main" id="{4846AC36-4808-C51B-BB03-A71240DC78F2}"/>
              </a:ext>
            </a:extLst>
          </p:cNvPr>
          <p:cNvSpPr>
            <a:spLocks noGrp="1"/>
          </p:cNvSpPr>
          <p:nvPr>
            <p:ph type="title"/>
          </p:nvPr>
        </p:nvSpPr>
        <p:spPr bwMode="auto">
          <a:xfrm>
            <a:off x="838200" y="252000"/>
            <a:ext cx="10515600" cy="756000"/>
          </a:xfrm>
        </p:spPr>
        <p:txBody>
          <a:bodyPr>
            <a:normAutofit/>
          </a:bodyPr>
          <a:lstStyle/>
          <a:p>
            <a:pPr>
              <a:defRPr/>
            </a:pPr>
            <a:r>
              <a:rPr lang="en-GB" noProof="0"/>
              <a:t>SLAIF Service</a:t>
            </a:r>
            <a:r>
              <a:rPr lang="sl-SI" noProof="0"/>
              <a:t> </a:t>
            </a:r>
            <a:r>
              <a:rPr lang="sl-SI" noProof="0" err="1"/>
              <a:t>Catalogue</a:t>
            </a:r>
            <a:endParaRPr lang="en-GB" noProof="0"/>
          </a:p>
        </p:txBody>
      </p:sp>
      <p:sp>
        <p:nvSpPr>
          <p:cNvPr id="14" name="TextBox 13">
            <a:extLst>
              <a:ext uri="{FF2B5EF4-FFF2-40B4-BE49-F238E27FC236}">
                <a16:creationId xmlns:a16="http://schemas.microsoft.com/office/drawing/2014/main" id="{B145827D-C269-7CB9-47B3-E720E10D1E3B}"/>
              </a:ext>
            </a:extLst>
          </p:cNvPr>
          <p:cNvSpPr txBox="1"/>
          <p:nvPr/>
        </p:nvSpPr>
        <p:spPr bwMode="auto">
          <a:xfrm>
            <a:off x="9708843" y="1410448"/>
            <a:ext cx="2440201" cy="923330"/>
          </a:xfrm>
          <a:prstGeom prst="rect">
            <a:avLst/>
          </a:prstGeom>
          <a:noFill/>
        </p:spPr>
        <p:txBody>
          <a:bodyPr wrap="square">
            <a:spAutoFit/>
          </a:bodyPr>
          <a:lstStyle/>
          <a:p>
            <a:pPr>
              <a:defRPr/>
            </a:pPr>
            <a:r>
              <a:rPr lang="sl-SI" sz="1800" noProof="0" err="1">
                <a:solidFill>
                  <a:schemeClr val="tx1">
                    <a:lumMod val="75000"/>
                  </a:schemeClr>
                </a:solidFill>
              </a:rPr>
              <a:t>Available</a:t>
            </a:r>
            <a:r>
              <a:rPr lang="sl-SI" sz="1800" noProof="0">
                <a:solidFill>
                  <a:schemeClr val="tx1">
                    <a:lumMod val="75000"/>
                  </a:schemeClr>
                </a:solidFill>
              </a:rPr>
              <a:t> </a:t>
            </a:r>
            <a:r>
              <a:rPr lang="en-GB" sz="1800" noProof="0">
                <a:solidFill>
                  <a:schemeClr val="tx1">
                    <a:lumMod val="75000"/>
                  </a:schemeClr>
                </a:solidFill>
              </a:rPr>
              <a:t>on the SLAIF website:</a:t>
            </a:r>
          </a:p>
          <a:p>
            <a:pPr>
              <a:defRPr/>
            </a:pPr>
            <a:r>
              <a:rPr lang="en-GB" u="sng" noProof="0">
                <a:solidFill>
                  <a:schemeClr val="tx2">
                    <a:lumMod val="60000"/>
                    <a:lumOff val="40000"/>
                  </a:schemeClr>
                </a:solidFill>
              </a:rPr>
              <a:t>https://www.slaif.si/</a:t>
            </a:r>
            <a:endParaRPr lang="en-GB" sz="1800" u="sng" noProof="0">
              <a:solidFill>
                <a:schemeClr val="tx2">
                  <a:lumMod val="60000"/>
                  <a:lumOff val="40000"/>
                </a:schemeClr>
              </a:solidFill>
            </a:endParaRPr>
          </a:p>
        </p:txBody>
      </p:sp>
      <p:pic>
        <p:nvPicPr>
          <p:cNvPr id="20" name="Picture 19">
            <a:extLst>
              <a:ext uri="{FF2B5EF4-FFF2-40B4-BE49-F238E27FC236}">
                <a16:creationId xmlns:a16="http://schemas.microsoft.com/office/drawing/2014/main" id="{BA289C9C-C17A-7616-7545-C35B59625D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2481" y="1599750"/>
            <a:ext cx="2818982" cy="3960000"/>
          </a:xfrm>
          <a:prstGeom prst="rect">
            <a:avLst/>
          </a:prstGeom>
        </p:spPr>
      </p:pic>
      <p:pic>
        <p:nvPicPr>
          <p:cNvPr id="24" name="Picture 23">
            <a:extLst>
              <a:ext uri="{FF2B5EF4-FFF2-40B4-BE49-F238E27FC236}">
                <a16:creationId xmlns:a16="http://schemas.microsoft.com/office/drawing/2014/main" id="{D2905C09-EFC8-50D9-E20B-D72A34578F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73427" y="2093491"/>
            <a:ext cx="2843944" cy="3960000"/>
          </a:xfrm>
          <a:prstGeom prst="rect">
            <a:avLst/>
          </a:prstGeom>
        </p:spPr>
      </p:pic>
      <p:pic>
        <p:nvPicPr>
          <p:cNvPr id="27" name="Picture 26">
            <a:extLst>
              <a:ext uri="{FF2B5EF4-FFF2-40B4-BE49-F238E27FC236}">
                <a16:creationId xmlns:a16="http://schemas.microsoft.com/office/drawing/2014/main" id="{BBC32622-1A01-84DE-0225-EC576C28B8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15538" y="1070571"/>
            <a:ext cx="2826386" cy="3960000"/>
          </a:xfrm>
          <a:prstGeom prst="rect">
            <a:avLst/>
          </a:prstGeom>
        </p:spPr>
      </p:pic>
      <p:pic>
        <p:nvPicPr>
          <p:cNvPr id="31" name="Picture 30">
            <a:extLst>
              <a:ext uri="{FF2B5EF4-FFF2-40B4-BE49-F238E27FC236}">
                <a16:creationId xmlns:a16="http://schemas.microsoft.com/office/drawing/2014/main" id="{01294FEB-3081-A833-AD1D-CD184F00402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28303" y="1599750"/>
            <a:ext cx="2836465" cy="3960000"/>
          </a:xfrm>
          <a:prstGeom prst="rect">
            <a:avLst/>
          </a:prstGeom>
        </p:spPr>
      </p:pic>
      <p:pic>
        <p:nvPicPr>
          <p:cNvPr id="39" name="Picture 38">
            <a:extLst>
              <a:ext uri="{FF2B5EF4-FFF2-40B4-BE49-F238E27FC236}">
                <a16:creationId xmlns:a16="http://schemas.microsoft.com/office/drawing/2014/main" id="{615FF4DC-4BFC-7395-052E-E0E7376FDDC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16067" y="2145023"/>
            <a:ext cx="2818103" cy="3960000"/>
          </a:xfrm>
          <a:prstGeom prst="rect">
            <a:avLst/>
          </a:prstGeom>
        </p:spPr>
      </p:pic>
      <p:sp>
        <p:nvSpPr>
          <p:cNvPr id="3" name="Footer Placeholder 4">
            <a:extLst>
              <a:ext uri="{FF2B5EF4-FFF2-40B4-BE49-F238E27FC236}">
                <a16:creationId xmlns:a16="http://schemas.microsoft.com/office/drawing/2014/main" id="{54F815AC-D0B5-8BB5-6C20-E1800413026D}"/>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1226069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EFB51A2-122D-30D7-DBAD-4ED2B187CAE2}"/>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2786B18A-EC9E-B90E-95CD-9821481BEA03}"/>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18BD719D-5E2D-19B2-B95A-FA543DA2A45D}"/>
              </a:ext>
            </a:extLst>
          </p:cNvPr>
          <p:cNvSpPr>
            <a:spLocks noGrp="1"/>
          </p:cNvSpPr>
          <p:nvPr>
            <p:ph type="sldNum" sz="quarter" idx="12"/>
          </p:nvPr>
        </p:nvSpPr>
        <p:spPr bwMode="auto"/>
        <p:txBody>
          <a:bodyPr/>
          <a:lstStyle/>
          <a:p>
            <a:pPr>
              <a:defRPr/>
            </a:pPr>
            <a:fld id="{0CE68F04-8C45-4A80-901C-428EAFDC5CAA}" type="slidenum">
              <a:rPr lang="en-GB" noProof="0" smtClean="0"/>
              <a:t>7</a:t>
            </a:fld>
            <a:endParaRPr lang="en-GB" noProof="0"/>
          </a:p>
        </p:txBody>
      </p:sp>
      <p:sp>
        <p:nvSpPr>
          <p:cNvPr id="1660044346" name="Title 3">
            <a:extLst>
              <a:ext uri="{FF2B5EF4-FFF2-40B4-BE49-F238E27FC236}">
                <a16:creationId xmlns:a16="http://schemas.microsoft.com/office/drawing/2014/main" id="{5C7947C2-87D9-7C55-5B62-0F31EBBDFEA4}"/>
              </a:ext>
            </a:extLst>
          </p:cNvPr>
          <p:cNvSpPr>
            <a:spLocks noGrp="1"/>
          </p:cNvSpPr>
          <p:nvPr>
            <p:ph type="title"/>
          </p:nvPr>
        </p:nvSpPr>
        <p:spPr bwMode="auto">
          <a:xfrm>
            <a:off x="838200" y="252000"/>
            <a:ext cx="10515600" cy="756000"/>
          </a:xfrm>
        </p:spPr>
        <p:txBody>
          <a:bodyPr>
            <a:normAutofit/>
          </a:bodyPr>
          <a:lstStyle/>
          <a:p>
            <a:pPr>
              <a:defRPr/>
            </a:pPr>
            <a:r>
              <a:rPr lang="en-GB" noProof="0"/>
              <a:t>SLAIF Service</a:t>
            </a:r>
            <a:r>
              <a:rPr lang="sl-SI" noProof="0"/>
              <a:t> </a:t>
            </a:r>
            <a:r>
              <a:rPr lang="sl-SI" noProof="0" err="1"/>
              <a:t>Catalogue</a:t>
            </a:r>
            <a:endParaRPr lang="en-GB" noProof="0"/>
          </a:p>
        </p:txBody>
      </p:sp>
      <p:pic>
        <p:nvPicPr>
          <p:cNvPr id="13" name="Picture 2">
            <a:extLst>
              <a:ext uri="{FF2B5EF4-FFF2-40B4-BE49-F238E27FC236}">
                <a16:creationId xmlns:a16="http://schemas.microsoft.com/office/drawing/2014/main" id="{B4544B20-60E0-7C07-2252-989B0BA905B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0924" y="1230543"/>
            <a:ext cx="2459813" cy="367200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a:extLst>
              <a:ext uri="{FF2B5EF4-FFF2-40B4-BE49-F238E27FC236}">
                <a16:creationId xmlns:a16="http://schemas.microsoft.com/office/drawing/2014/main" id="{BFB6E625-6F9F-C8C9-39CB-AFADDF01227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5798" y="1872113"/>
            <a:ext cx="2448000" cy="36720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B49BC73E-E8A7-B573-6F4D-8007167AECE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71396" y="1390650"/>
            <a:ext cx="4057650" cy="20383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a:extLst>
              <a:ext uri="{FF2B5EF4-FFF2-40B4-BE49-F238E27FC236}">
                <a16:creationId xmlns:a16="http://schemas.microsoft.com/office/drawing/2014/main" id="{8B7DAEE8-289A-2D84-D07D-BDEB556A097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719109" y="1403350"/>
            <a:ext cx="4038600" cy="18669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a:extLst>
              <a:ext uri="{FF2B5EF4-FFF2-40B4-BE49-F238E27FC236}">
                <a16:creationId xmlns:a16="http://schemas.microsoft.com/office/drawing/2014/main" id="{B7271573-B203-CE0B-9DC8-6063C6CF1146}"/>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719109" y="3360489"/>
            <a:ext cx="399097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5">
            <a:extLst>
              <a:ext uri="{FF2B5EF4-FFF2-40B4-BE49-F238E27FC236}">
                <a16:creationId xmlns:a16="http://schemas.microsoft.com/office/drawing/2014/main" id="{0C8196AF-7278-6732-0CFE-7A37A2E8F65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583704" y="3663950"/>
            <a:ext cx="3990975" cy="2181225"/>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a:extLst>
              <a:ext uri="{FF2B5EF4-FFF2-40B4-BE49-F238E27FC236}">
                <a16:creationId xmlns:a16="http://schemas.microsoft.com/office/drawing/2014/main" id="{784395CA-D789-476D-FABB-C490DF960598}"/>
              </a:ext>
            </a:extLst>
          </p:cNvPr>
          <p:cNvSpPr txBox="1"/>
          <p:nvPr/>
        </p:nvSpPr>
        <p:spPr bwMode="auto">
          <a:xfrm>
            <a:off x="7719109" y="5303589"/>
            <a:ext cx="3897736" cy="646331"/>
          </a:xfrm>
          <a:prstGeom prst="rect">
            <a:avLst/>
          </a:prstGeom>
          <a:noFill/>
        </p:spPr>
        <p:txBody>
          <a:bodyPr wrap="square">
            <a:spAutoFit/>
          </a:bodyPr>
          <a:lstStyle/>
          <a:p>
            <a:pPr>
              <a:defRPr/>
            </a:pPr>
            <a:r>
              <a:rPr lang="sl-SI" sz="1800" noProof="0"/>
              <a:t>A</a:t>
            </a:r>
            <a:r>
              <a:rPr lang="en-GB" sz="1800" noProof="0" err="1"/>
              <a:t>vailable</a:t>
            </a:r>
            <a:r>
              <a:rPr lang="en-GB" sz="1800" noProof="0"/>
              <a:t> on the SLAIF website:</a:t>
            </a:r>
          </a:p>
          <a:p>
            <a:pPr>
              <a:defRPr/>
            </a:pPr>
            <a:r>
              <a:rPr lang="en-GB" u="sng" noProof="0">
                <a:solidFill>
                  <a:schemeClr val="tx2">
                    <a:lumMod val="60000"/>
                    <a:lumOff val="40000"/>
                  </a:schemeClr>
                </a:solidFill>
              </a:rPr>
              <a:t>https://www.slaif.si/</a:t>
            </a:r>
            <a:endParaRPr lang="en-GB" sz="1800" u="sng" noProof="0">
              <a:solidFill>
                <a:schemeClr val="tx2">
                  <a:lumMod val="60000"/>
                  <a:lumOff val="40000"/>
                </a:schemeClr>
              </a:solidFill>
            </a:endParaRPr>
          </a:p>
        </p:txBody>
      </p:sp>
      <p:sp>
        <p:nvSpPr>
          <p:cNvPr id="2" name="Footer Placeholder 4">
            <a:extLst>
              <a:ext uri="{FF2B5EF4-FFF2-40B4-BE49-F238E27FC236}">
                <a16:creationId xmlns:a16="http://schemas.microsoft.com/office/drawing/2014/main" id="{522E7774-B0CE-544F-CEA8-FD579B41A932}"/>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9012780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par>
                                <p:cTn id="18" presetID="10"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par>
                                <p:cTn id="21" presetID="10"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500"/>
                                        <p:tgtEl>
                                          <p:spTgt spid="23"/>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D170767-56A5-B05E-36F8-5535EDEBAC6F}"/>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52CD1F11-B948-080D-5A11-2B4C2CD0EBE6}"/>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9D9A79B2-D9AC-3661-4D12-549923BC8069}"/>
              </a:ext>
            </a:extLst>
          </p:cNvPr>
          <p:cNvSpPr>
            <a:spLocks noGrp="1"/>
          </p:cNvSpPr>
          <p:nvPr>
            <p:ph type="sldNum" sz="quarter" idx="12"/>
          </p:nvPr>
        </p:nvSpPr>
        <p:spPr bwMode="auto"/>
        <p:txBody>
          <a:bodyPr/>
          <a:lstStyle/>
          <a:p>
            <a:pPr>
              <a:defRPr/>
            </a:pPr>
            <a:fld id="{0CE68F04-8C45-4A80-901C-428EAFDC5CAA}" type="slidenum">
              <a:rPr lang="en-GB" noProof="0" smtClean="0"/>
              <a:t>8</a:t>
            </a:fld>
            <a:endParaRPr lang="en-GB" noProof="0"/>
          </a:p>
        </p:txBody>
      </p:sp>
      <p:sp>
        <p:nvSpPr>
          <p:cNvPr id="1660044346" name="Title 3">
            <a:extLst>
              <a:ext uri="{FF2B5EF4-FFF2-40B4-BE49-F238E27FC236}">
                <a16:creationId xmlns:a16="http://schemas.microsoft.com/office/drawing/2014/main" id="{2CE38063-783C-D339-6C4C-856C76DDA8A1}"/>
              </a:ext>
            </a:extLst>
          </p:cNvPr>
          <p:cNvSpPr>
            <a:spLocks noGrp="1"/>
          </p:cNvSpPr>
          <p:nvPr>
            <p:ph type="title"/>
          </p:nvPr>
        </p:nvSpPr>
        <p:spPr bwMode="auto">
          <a:xfrm>
            <a:off x="838200" y="252000"/>
            <a:ext cx="10515600" cy="756000"/>
          </a:xfrm>
        </p:spPr>
        <p:txBody>
          <a:bodyPr>
            <a:normAutofit/>
          </a:bodyPr>
          <a:lstStyle/>
          <a:p>
            <a:pPr>
              <a:defRPr/>
            </a:pPr>
            <a:r>
              <a:rPr lang="en-GB" noProof="0"/>
              <a:t>High-Performance Computer Vega (HPC Vega)</a:t>
            </a:r>
          </a:p>
        </p:txBody>
      </p:sp>
      <p:sp>
        <p:nvSpPr>
          <p:cNvPr id="9" name="TextBox 8">
            <a:extLst>
              <a:ext uri="{FF2B5EF4-FFF2-40B4-BE49-F238E27FC236}">
                <a16:creationId xmlns:a16="http://schemas.microsoft.com/office/drawing/2014/main" id="{13A606F9-8483-6B5D-71CC-23968B3386CF}"/>
              </a:ext>
            </a:extLst>
          </p:cNvPr>
          <p:cNvSpPr txBox="1"/>
          <p:nvPr/>
        </p:nvSpPr>
        <p:spPr>
          <a:xfrm>
            <a:off x="318052" y="1381537"/>
            <a:ext cx="5565913" cy="3600986"/>
          </a:xfrm>
          <a:prstGeom prst="rect">
            <a:avLst/>
          </a:prstGeom>
          <a:noFill/>
        </p:spPr>
        <p:txBody>
          <a:bodyPr wrap="square" rtlCol="0">
            <a:spAutoFit/>
          </a:bodyPr>
          <a:lstStyle/>
          <a:p>
            <a:pPr marL="285750" indent="-285750">
              <a:lnSpc>
                <a:spcPct val="100000"/>
              </a:lnSpc>
              <a:buFont typeface="Arial" panose="020B0604020202020204" pitchFamily="34" charset="0"/>
              <a:buChar char="•"/>
              <a:defRPr/>
            </a:pPr>
            <a:r>
              <a:rPr lang="en-GB" noProof="0">
                <a:solidFill>
                  <a:schemeClr val="tx1">
                    <a:lumMod val="75000"/>
                  </a:schemeClr>
                </a:solidFill>
              </a:rPr>
              <a:t>Named after Baron Jurij Vega – mathematician, physicist, and artillery officer.</a:t>
            </a:r>
          </a:p>
          <a:p>
            <a:pPr marL="285750" indent="-285750">
              <a:lnSpc>
                <a:spcPct val="100000"/>
              </a:lnSpc>
              <a:buFont typeface="Arial" panose="020B0604020202020204" pitchFamily="34" charset="0"/>
              <a:buChar char="•"/>
              <a:defRPr/>
            </a:pPr>
            <a:endParaRPr lang="en-GB" noProof="0">
              <a:solidFill>
                <a:schemeClr val="tx1">
                  <a:lumMod val="75000"/>
                </a:schemeClr>
              </a:solidFill>
            </a:endParaRPr>
          </a:p>
          <a:p>
            <a:pPr marL="285750" indent="-285750">
              <a:lnSpc>
                <a:spcPct val="100000"/>
              </a:lnSpc>
              <a:buFont typeface="Arial" panose="020B0604020202020204" pitchFamily="34" charset="0"/>
              <a:buChar char="•"/>
              <a:defRPr/>
            </a:pPr>
            <a:r>
              <a:rPr lang="en-GB" noProof="0">
                <a:solidFill>
                  <a:schemeClr val="tx1">
                    <a:lumMod val="75000"/>
                  </a:schemeClr>
                </a:solidFill>
              </a:rPr>
              <a:t>Commissioned as the primary supercomputer system of the Slovenian national research infrastructure upgrade project HPC RIVR.</a:t>
            </a:r>
          </a:p>
          <a:p>
            <a:pPr marL="285750" indent="-285750">
              <a:lnSpc>
                <a:spcPct val="100000"/>
              </a:lnSpc>
              <a:spcBef>
                <a:spcPts val="1800"/>
              </a:spcBef>
              <a:buFont typeface="Arial" panose="020B0604020202020204" pitchFamily="34" charset="0"/>
              <a:buChar char="•"/>
              <a:defRPr/>
            </a:pPr>
            <a:r>
              <a:rPr lang="en-GB" noProof="0">
                <a:solidFill>
                  <a:schemeClr val="tx1">
                    <a:lumMod val="75000"/>
                  </a:schemeClr>
                </a:solidFill>
              </a:rPr>
              <a:t>First operational HPC system of the </a:t>
            </a:r>
            <a:r>
              <a:rPr lang="en-GB" noProof="0" err="1">
                <a:solidFill>
                  <a:schemeClr val="tx1">
                    <a:lumMod val="75000"/>
                  </a:schemeClr>
                </a:solidFill>
              </a:rPr>
              <a:t>EuroHPC</a:t>
            </a:r>
            <a:r>
              <a:rPr lang="en-GB" noProof="0">
                <a:solidFill>
                  <a:schemeClr val="tx1">
                    <a:lumMod val="75000"/>
                  </a:schemeClr>
                </a:solidFill>
              </a:rPr>
              <a:t> JU family.</a:t>
            </a:r>
          </a:p>
          <a:p>
            <a:pPr marL="285750" indent="-285750" algn="just">
              <a:lnSpc>
                <a:spcPct val="100000"/>
              </a:lnSpc>
              <a:spcBef>
                <a:spcPts val="1800"/>
              </a:spcBef>
              <a:buFont typeface="Arial" panose="020B0604020202020204" pitchFamily="34" charset="0"/>
              <a:buChar char="•"/>
              <a:defRPr/>
            </a:pPr>
            <a:r>
              <a:rPr lang="en-GB" noProof="0">
                <a:solidFill>
                  <a:schemeClr val="tx1">
                    <a:lumMod val="75000"/>
                  </a:schemeClr>
                </a:solidFill>
              </a:rPr>
              <a:t>Operational since April 2021.</a:t>
            </a:r>
          </a:p>
          <a:p>
            <a:pPr marL="285750" indent="-285750">
              <a:buFont typeface="Arial" panose="020B0604020202020204" pitchFamily="34" charset="0"/>
              <a:buChar char="•"/>
              <a:defRPr/>
            </a:pPr>
            <a:endParaRPr lang="en-GB" noProof="0">
              <a:solidFill>
                <a:schemeClr val="tx1">
                  <a:lumMod val="75000"/>
                </a:schemeClr>
              </a:solidFill>
            </a:endParaRPr>
          </a:p>
          <a:p>
            <a:pPr marL="742950" lvl="1"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pPr>
            <a:endParaRPr lang="en-GB" noProof="0"/>
          </a:p>
        </p:txBody>
      </p:sp>
      <p:pic>
        <p:nvPicPr>
          <p:cNvPr id="2" name="Picture 12" descr="A picture containing text, indoor&#10;&#10;Description automatically generated">
            <a:extLst>
              <a:ext uri="{FF2B5EF4-FFF2-40B4-BE49-F238E27FC236}">
                <a16:creationId xmlns:a16="http://schemas.microsoft.com/office/drawing/2014/main" id="{3BD33369-D0C4-B4A7-9FE6-5630F6035431}"/>
              </a:ext>
            </a:extLst>
          </p:cNvPr>
          <p:cNvPicPr>
            <a:picLocks noChangeAspect="1"/>
          </p:cNvPicPr>
          <p:nvPr/>
        </p:nvPicPr>
        <p:blipFill>
          <a:blip r:embed="rId3"/>
          <a:stretch/>
        </p:blipFill>
        <p:spPr bwMode="auto">
          <a:xfrm>
            <a:off x="5787611" y="1403350"/>
            <a:ext cx="6394450" cy="3592493"/>
          </a:xfrm>
          <a:prstGeom prst="rect">
            <a:avLst/>
          </a:prstGeom>
          <a:ln>
            <a:noFill/>
          </a:ln>
          <a:effectLst>
            <a:softEdge rad="112500"/>
          </a:effectLst>
        </p:spPr>
      </p:pic>
      <p:sp>
        <p:nvSpPr>
          <p:cNvPr id="3" name="Footer Placeholder 4">
            <a:extLst>
              <a:ext uri="{FF2B5EF4-FFF2-40B4-BE49-F238E27FC236}">
                <a16:creationId xmlns:a16="http://schemas.microsoft.com/office/drawing/2014/main" id="{6694E2D3-FB25-3021-28D9-1B88D2273FF5}"/>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388759982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5928544C-6A75-B7A2-9943-6591791A34A6}"/>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12D45A92-8AED-90C6-5ADD-E6CDE9BBE879}"/>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D639424E-C3E7-08FC-8D11-D367AA55A8C2}"/>
              </a:ext>
            </a:extLst>
          </p:cNvPr>
          <p:cNvSpPr>
            <a:spLocks noGrp="1"/>
          </p:cNvSpPr>
          <p:nvPr>
            <p:ph type="sldNum" sz="quarter" idx="12"/>
          </p:nvPr>
        </p:nvSpPr>
        <p:spPr bwMode="auto"/>
        <p:txBody>
          <a:bodyPr/>
          <a:lstStyle/>
          <a:p>
            <a:pPr>
              <a:defRPr/>
            </a:pPr>
            <a:fld id="{0CE68F04-8C45-4A80-901C-428EAFDC5CAA}" type="slidenum">
              <a:rPr lang="en-GB" noProof="0" smtClean="0"/>
              <a:t>9</a:t>
            </a:fld>
            <a:endParaRPr lang="en-GB" noProof="0"/>
          </a:p>
        </p:txBody>
      </p:sp>
      <p:sp>
        <p:nvSpPr>
          <p:cNvPr id="1660044346" name="Title 3">
            <a:extLst>
              <a:ext uri="{FF2B5EF4-FFF2-40B4-BE49-F238E27FC236}">
                <a16:creationId xmlns:a16="http://schemas.microsoft.com/office/drawing/2014/main" id="{FD413B34-0D79-CA24-1B28-BEFA731AAB6D}"/>
              </a:ext>
            </a:extLst>
          </p:cNvPr>
          <p:cNvSpPr>
            <a:spLocks noGrp="1"/>
          </p:cNvSpPr>
          <p:nvPr>
            <p:ph type="title"/>
          </p:nvPr>
        </p:nvSpPr>
        <p:spPr bwMode="auto">
          <a:xfrm>
            <a:off x="838200" y="252000"/>
            <a:ext cx="10515600" cy="756000"/>
          </a:xfrm>
        </p:spPr>
        <p:txBody>
          <a:bodyPr>
            <a:normAutofit/>
          </a:bodyPr>
          <a:lstStyle/>
          <a:p>
            <a:pPr>
              <a:defRPr/>
            </a:pPr>
            <a:r>
              <a:rPr lang="en-GB" noProof="0"/>
              <a:t>High-Performance Computer Vega (HPC Vega)</a:t>
            </a:r>
          </a:p>
        </p:txBody>
      </p:sp>
      <p:sp>
        <p:nvSpPr>
          <p:cNvPr id="9" name="TextBox 8">
            <a:extLst>
              <a:ext uri="{FF2B5EF4-FFF2-40B4-BE49-F238E27FC236}">
                <a16:creationId xmlns:a16="http://schemas.microsoft.com/office/drawing/2014/main" id="{2D835869-D2C9-0DB7-A582-D9078937F765}"/>
              </a:ext>
            </a:extLst>
          </p:cNvPr>
          <p:cNvSpPr txBox="1"/>
          <p:nvPr/>
        </p:nvSpPr>
        <p:spPr>
          <a:xfrm>
            <a:off x="318052" y="1381537"/>
            <a:ext cx="5565913" cy="5309146"/>
          </a:xfrm>
          <a:prstGeom prst="rect">
            <a:avLst/>
          </a:prstGeom>
          <a:noFill/>
        </p:spPr>
        <p:txBody>
          <a:bodyPr wrap="square" rtlCol="0">
            <a:spAutoFit/>
          </a:bodyPr>
          <a:lstStyle/>
          <a:p>
            <a:pPr marL="285750" indent="-285750">
              <a:lnSpc>
                <a:spcPct val="100000"/>
              </a:lnSpc>
              <a:spcBef>
                <a:spcPts val="1800"/>
              </a:spcBef>
              <a:buFont typeface="Arial" panose="020B0604020202020204" pitchFamily="34" charset="0"/>
              <a:buChar char="•"/>
              <a:defRPr/>
            </a:pPr>
            <a:r>
              <a:rPr lang="en-GB" b="1" noProof="0">
                <a:solidFill>
                  <a:schemeClr val="tx1">
                    <a:lumMod val="75000"/>
                  </a:schemeClr>
                </a:solidFill>
              </a:rPr>
              <a:t>960</a:t>
            </a:r>
            <a:r>
              <a:rPr lang="en-GB" noProof="0">
                <a:solidFill>
                  <a:schemeClr val="tx1">
                    <a:lumMod val="75000"/>
                  </a:schemeClr>
                </a:solidFill>
              </a:rPr>
              <a:t> CPU nodes (</a:t>
            </a:r>
            <a:r>
              <a:rPr lang="en-GB" b="1" noProof="0">
                <a:solidFill>
                  <a:schemeClr val="tx1">
                    <a:lumMod val="75000"/>
                  </a:schemeClr>
                </a:solidFill>
              </a:rPr>
              <a:t>1920</a:t>
            </a:r>
            <a:r>
              <a:rPr lang="en-GB" noProof="0">
                <a:solidFill>
                  <a:schemeClr val="tx1">
                    <a:lumMod val="75000"/>
                  </a:schemeClr>
                </a:solidFill>
              </a:rPr>
              <a:t> AMD </a:t>
            </a:r>
            <a:r>
              <a:rPr lang="en-GB" noProof="0" err="1">
                <a:solidFill>
                  <a:schemeClr val="tx1">
                    <a:lumMod val="75000"/>
                  </a:schemeClr>
                </a:solidFill>
              </a:rPr>
              <a:t>Epyc</a:t>
            </a:r>
            <a:r>
              <a:rPr lang="en-GB" noProof="0">
                <a:solidFill>
                  <a:schemeClr val="tx1">
                    <a:lumMod val="75000"/>
                  </a:schemeClr>
                </a:solidFill>
              </a:rPr>
              <a:t> 7H12 CPUs – </a:t>
            </a:r>
            <a:r>
              <a:rPr lang="en-GB" b="1" noProof="0">
                <a:solidFill>
                  <a:schemeClr val="tx1">
                    <a:lumMod val="75000"/>
                  </a:schemeClr>
                </a:solidFill>
              </a:rPr>
              <a:t>122000 cores</a:t>
            </a:r>
            <a:r>
              <a:rPr lang="en-GB" noProof="0">
                <a:solidFill>
                  <a:schemeClr val="tx1">
                    <a:lumMod val="75000"/>
                  </a:schemeClr>
                </a:solidFill>
              </a:rPr>
              <a:t>):</a:t>
            </a:r>
          </a:p>
          <a:p>
            <a:pPr marL="742950" lvl="1" indent="-285750">
              <a:spcBef>
                <a:spcPts val="1800"/>
              </a:spcBef>
              <a:buFont typeface="Arial" panose="020B0604020202020204" pitchFamily="34" charset="0"/>
              <a:buChar char="•"/>
              <a:defRPr/>
            </a:pPr>
            <a:r>
              <a:rPr lang="en-GB" b="1" noProof="0">
                <a:solidFill>
                  <a:schemeClr val="tx1">
                    <a:lumMod val="75000"/>
                  </a:schemeClr>
                </a:solidFill>
              </a:rPr>
              <a:t>768</a:t>
            </a:r>
            <a:r>
              <a:rPr lang="en-GB" noProof="0">
                <a:solidFill>
                  <a:schemeClr val="tx1">
                    <a:lumMod val="75000"/>
                  </a:schemeClr>
                </a:solidFill>
              </a:rPr>
              <a:t> standard compute nodes (256GB of RAM);</a:t>
            </a:r>
          </a:p>
          <a:p>
            <a:pPr marL="742950" lvl="1" indent="-285750">
              <a:spcBef>
                <a:spcPts val="1800"/>
              </a:spcBef>
              <a:buFont typeface="Arial" panose="020B0604020202020204" pitchFamily="34" charset="0"/>
              <a:buChar char="•"/>
              <a:defRPr/>
            </a:pPr>
            <a:r>
              <a:rPr lang="en-GB" b="1" noProof="0">
                <a:solidFill>
                  <a:schemeClr val="tx1">
                    <a:lumMod val="75000"/>
                  </a:schemeClr>
                </a:solidFill>
              </a:rPr>
              <a:t>192</a:t>
            </a:r>
            <a:r>
              <a:rPr lang="en-GB" noProof="0">
                <a:solidFill>
                  <a:schemeClr val="tx1">
                    <a:lumMod val="75000"/>
                  </a:schemeClr>
                </a:solidFill>
              </a:rPr>
              <a:t> large memory compute nodes (1TB of RAM).</a:t>
            </a:r>
          </a:p>
          <a:p>
            <a:pPr marL="285750" indent="-285750">
              <a:lnSpc>
                <a:spcPct val="100000"/>
              </a:lnSpc>
              <a:spcBef>
                <a:spcPts val="1800"/>
              </a:spcBef>
              <a:buFont typeface="Arial" panose="020B0604020202020204" pitchFamily="34" charset="0"/>
              <a:buChar char="•"/>
              <a:defRPr/>
            </a:pPr>
            <a:r>
              <a:rPr lang="en-GB" b="1" noProof="0">
                <a:solidFill>
                  <a:schemeClr val="tx1">
                    <a:lumMod val="75000"/>
                  </a:schemeClr>
                </a:solidFill>
              </a:rPr>
              <a:t>60</a:t>
            </a:r>
            <a:r>
              <a:rPr lang="en-GB" noProof="0">
                <a:solidFill>
                  <a:schemeClr val="tx1">
                    <a:lumMod val="75000"/>
                  </a:schemeClr>
                </a:solidFill>
              </a:rPr>
              <a:t> GPU nodes (</a:t>
            </a:r>
            <a:r>
              <a:rPr lang="en-GB" b="1" noProof="0">
                <a:solidFill>
                  <a:schemeClr val="tx1">
                    <a:lumMod val="75000"/>
                  </a:schemeClr>
                </a:solidFill>
              </a:rPr>
              <a:t>240</a:t>
            </a:r>
            <a:r>
              <a:rPr lang="en-GB" noProof="0">
                <a:solidFill>
                  <a:schemeClr val="tx1">
                    <a:lumMod val="75000"/>
                  </a:schemeClr>
                </a:solidFill>
              </a:rPr>
              <a:t> NVIDIA A100 GPUs).</a:t>
            </a:r>
          </a:p>
          <a:p>
            <a:pPr marL="285750" indent="-285750">
              <a:lnSpc>
                <a:spcPct val="100000"/>
              </a:lnSpc>
              <a:spcBef>
                <a:spcPts val="1800"/>
              </a:spcBef>
              <a:buFont typeface="Arial" panose="020B0604020202020204" pitchFamily="34" charset="0"/>
              <a:buChar char="•"/>
              <a:defRPr/>
            </a:pPr>
            <a:r>
              <a:rPr lang="en-GB" b="1" noProof="0">
                <a:solidFill>
                  <a:schemeClr val="tx1">
                    <a:lumMod val="75000"/>
                  </a:schemeClr>
                </a:solidFill>
              </a:rPr>
              <a:t>18PB</a:t>
            </a:r>
            <a:r>
              <a:rPr lang="en-GB" noProof="0">
                <a:solidFill>
                  <a:schemeClr val="tx1">
                    <a:lumMod val="75000"/>
                  </a:schemeClr>
                </a:solidFill>
              </a:rPr>
              <a:t> large capacity storage system Ceph (&gt;</a:t>
            </a:r>
            <a:r>
              <a:rPr lang="en-GB" b="1" noProof="0">
                <a:solidFill>
                  <a:schemeClr val="tx1">
                    <a:lumMod val="75000"/>
                  </a:schemeClr>
                </a:solidFill>
              </a:rPr>
              <a:t>200GB/s</a:t>
            </a:r>
            <a:r>
              <a:rPr lang="en-GB" noProof="0">
                <a:solidFill>
                  <a:schemeClr val="tx1">
                    <a:lumMod val="75000"/>
                  </a:schemeClr>
                </a:solidFill>
              </a:rPr>
              <a:t>).</a:t>
            </a:r>
          </a:p>
          <a:p>
            <a:pPr marL="285750" indent="-285750">
              <a:lnSpc>
                <a:spcPct val="100000"/>
              </a:lnSpc>
              <a:spcBef>
                <a:spcPts val="1800"/>
              </a:spcBef>
              <a:buFont typeface="Arial" panose="020B0604020202020204" pitchFamily="34" charset="0"/>
              <a:buChar char="•"/>
              <a:defRPr/>
            </a:pPr>
            <a:r>
              <a:rPr lang="en-GB" b="1" noProof="0">
                <a:solidFill>
                  <a:schemeClr val="tx1">
                    <a:lumMod val="75000"/>
                  </a:schemeClr>
                </a:solidFill>
              </a:rPr>
              <a:t>1PB</a:t>
            </a:r>
            <a:r>
              <a:rPr lang="en-GB" noProof="0">
                <a:solidFill>
                  <a:schemeClr val="tx1">
                    <a:lumMod val="75000"/>
                  </a:schemeClr>
                </a:solidFill>
              </a:rPr>
              <a:t> high-performance storage system Lustre (&gt;</a:t>
            </a:r>
            <a:r>
              <a:rPr lang="en-GB" b="1" noProof="0">
                <a:solidFill>
                  <a:schemeClr val="tx1">
                    <a:lumMod val="75000"/>
                  </a:schemeClr>
                </a:solidFill>
              </a:rPr>
              <a:t>400GB/s</a:t>
            </a:r>
            <a:r>
              <a:rPr lang="en-GB" noProof="0">
                <a:solidFill>
                  <a:schemeClr val="tx1">
                    <a:lumMod val="75000"/>
                  </a:schemeClr>
                </a:solidFill>
              </a:rPr>
              <a:t>).</a:t>
            </a:r>
          </a:p>
          <a:p>
            <a:pPr marL="285750" indent="-285750">
              <a:spcBef>
                <a:spcPts val="1800"/>
              </a:spcBef>
              <a:buFont typeface="Arial" panose="020B0604020202020204" pitchFamily="34" charset="0"/>
              <a:buChar char="•"/>
              <a:defRPr/>
            </a:pPr>
            <a:r>
              <a:rPr lang="en-GB" noProof="0">
                <a:solidFill>
                  <a:schemeClr val="tx1">
                    <a:lumMod val="75000"/>
                  </a:schemeClr>
                </a:solidFill>
              </a:rPr>
              <a:t>More details at: </a:t>
            </a:r>
            <a:r>
              <a:rPr lang="en-GB" u="sng" noProof="0">
                <a:solidFill>
                  <a:schemeClr val="accent5">
                    <a:lumMod val="75000"/>
                  </a:schemeClr>
                </a:solidFill>
              </a:rPr>
              <a:t>https://izum.si/en/vega-en/</a:t>
            </a:r>
          </a:p>
          <a:p>
            <a:pPr marL="285750" indent="-285750">
              <a:lnSpc>
                <a:spcPct val="100000"/>
              </a:lnSpc>
              <a:spcBef>
                <a:spcPts val="1800"/>
              </a:spcBef>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defRPr/>
            </a:pPr>
            <a:endParaRPr lang="en-GB" noProof="0">
              <a:solidFill>
                <a:schemeClr val="tx1">
                  <a:lumMod val="75000"/>
                </a:schemeClr>
              </a:solidFill>
            </a:endParaRPr>
          </a:p>
          <a:p>
            <a:pPr marL="742950" lvl="1" indent="-285750">
              <a:buFont typeface="Arial" panose="020B0604020202020204" pitchFamily="34" charset="0"/>
              <a:buChar char="•"/>
              <a:defRPr/>
            </a:pPr>
            <a:endParaRPr lang="en-GB" noProof="0">
              <a:solidFill>
                <a:schemeClr val="tx1">
                  <a:lumMod val="75000"/>
                </a:schemeClr>
              </a:solidFill>
            </a:endParaRPr>
          </a:p>
          <a:p>
            <a:pPr marL="285750" indent="-285750">
              <a:buFont typeface="Arial" panose="020B0604020202020204" pitchFamily="34" charset="0"/>
              <a:buChar char="•"/>
            </a:pPr>
            <a:endParaRPr lang="en-GB" noProof="0"/>
          </a:p>
        </p:txBody>
      </p:sp>
      <p:pic>
        <p:nvPicPr>
          <p:cNvPr id="3" name="Picture 2" descr="A board game on a table&#10;&#10;Description automatically generated with low confidence">
            <a:extLst>
              <a:ext uri="{FF2B5EF4-FFF2-40B4-BE49-F238E27FC236}">
                <a16:creationId xmlns:a16="http://schemas.microsoft.com/office/drawing/2014/main" id="{E7B9FF0F-7164-D02F-1DF9-90846A326DE4}"/>
              </a:ext>
            </a:extLst>
          </p:cNvPr>
          <p:cNvPicPr>
            <a:picLocks noChangeAspect="1"/>
          </p:cNvPicPr>
          <p:nvPr/>
        </p:nvPicPr>
        <p:blipFill>
          <a:blip r:embed="rId3"/>
          <a:stretch>
            <a:fillRect/>
          </a:stretch>
        </p:blipFill>
        <p:spPr bwMode="auto">
          <a:xfrm>
            <a:off x="5893602" y="1497261"/>
            <a:ext cx="2882098" cy="4325113"/>
          </a:xfrm>
          <a:prstGeom prst="rect">
            <a:avLst/>
          </a:prstGeom>
        </p:spPr>
      </p:pic>
      <p:pic>
        <p:nvPicPr>
          <p:cNvPr id="4" name="Picture 3" descr="Engineering drawing&#10;&#10;Description automatically generated with medium confidence">
            <a:extLst>
              <a:ext uri="{FF2B5EF4-FFF2-40B4-BE49-F238E27FC236}">
                <a16:creationId xmlns:a16="http://schemas.microsoft.com/office/drawing/2014/main" id="{97F20725-8363-15B4-EF60-C4C226C65881}"/>
              </a:ext>
            </a:extLst>
          </p:cNvPr>
          <p:cNvPicPr>
            <a:picLocks noChangeAspect="1"/>
          </p:cNvPicPr>
          <p:nvPr/>
        </p:nvPicPr>
        <p:blipFill>
          <a:blip r:embed="rId4"/>
          <a:stretch>
            <a:fillRect/>
          </a:stretch>
        </p:blipFill>
        <p:spPr bwMode="auto">
          <a:xfrm>
            <a:off x="8835784" y="1497261"/>
            <a:ext cx="3241940" cy="4325113"/>
          </a:xfrm>
          <a:prstGeom prst="rect">
            <a:avLst/>
          </a:prstGeom>
        </p:spPr>
      </p:pic>
      <p:sp>
        <p:nvSpPr>
          <p:cNvPr id="2" name="Footer Placeholder 4">
            <a:extLst>
              <a:ext uri="{FF2B5EF4-FFF2-40B4-BE49-F238E27FC236}">
                <a16:creationId xmlns:a16="http://schemas.microsoft.com/office/drawing/2014/main" id="{F2E6D1B3-483F-7F8A-EA3F-842056EC366B}"/>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3075094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BEB7C82A-00E6-30B1-7CE9-34B418A3B440}"/>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D4429481-9DC4-EEDC-FA7A-1F19D7DAEBBD}"/>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4C8E2580-364F-7B18-6BAA-B8953CE071E6}"/>
              </a:ext>
            </a:extLst>
          </p:cNvPr>
          <p:cNvSpPr>
            <a:spLocks noGrp="1"/>
          </p:cNvSpPr>
          <p:nvPr>
            <p:ph type="sldNum" sz="quarter" idx="12"/>
          </p:nvPr>
        </p:nvSpPr>
        <p:spPr bwMode="auto"/>
        <p:txBody>
          <a:bodyPr/>
          <a:lstStyle/>
          <a:p>
            <a:pPr>
              <a:defRPr/>
            </a:pPr>
            <a:fld id="{0CE68F04-8C45-4A80-901C-428EAFDC5CAA}" type="slidenum">
              <a:rPr lang="en-GB" noProof="0" smtClean="0"/>
              <a:t>10</a:t>
            </a:fld>
            <a:endParaRPr lang="en-GB" noProof="0"/>
          </a:p>
        </p:txBody>
      </p:sp>
      <p:sp>
        <p:nvSpPr>
          <p:cNvPr id="1660044346" name="Title 3">
            <a:extLst>
              <a:ext uri="{FF2B5EF4-FFF2-40B4-BE49-F238E27FC236}">
                <a16:creationId xmlns:a16="http://schemas.microsoft.com/office/drawing/2014/main" id="{5D913127-0F88-1789-3BDA-FAD91729B8A6}"/>
              </a:ext>
            </a:extLst>
          </p:cNvPr>
          <p:cNvSpPr>
            <a:spLocks noGrp="1"/>
          </p:cNvSpPr>
          <p:nvPr>
            <p:ph type="title"/>
          </p:nvPr>
        </p:nvSpPr>
        <p:spPr bwMode="auto">
          <a:xfrm>
            <a:off x="838200" y="252000"/>
            <a:ext cx="10515600" cy="756000"/>
          </a:xfrm>
        </p:spPr>
        <p:txBody>
          <a:bodyPr>
            <a:normAutofit/>
          </a:bodyPr>
          <a:lstStyle/>
          <a:p>
            <a:pPr>
              <a:defRPr/>
            </a:pPr>
            <a:r>
              <a:rPr lang="en-GB" noProof="0"/>
              <a:t>High-Performance Computer Vega</a:t>
            </a:r>
            <a:r>
              <a:rPr lang="sl-SI" noProof="0"/>
              <a:t>2?</a:t>
            </a:r>
            <a:endParaRPr lang="en-GB" noProof="0"/>
          </a:p>
        </p:txBody>
      </p:sp>
      <p:sp>
        <p:nvSpPr>
          <p:cNvPr id="2" name="Content Placeholder 2">
            <a:extLst>
              <a:ext uri="{FF2B5EF4-FFF2-40B4-BE49-F238E27FC236}">
                <a16:creationId xmlns:a16="http://schemas.microsoft.com/office/drawing/2014/main" id="{848EF7F2-7CB8-D8D0-7EDF-B810D664CA12}"/>
              </a:ext>
            </a:extLst>
          </p:cNvPr>
          <p:cNvSpPr txBox="1">
            <a:spLocks/>
          </p:cNvSpPr>
          <p:nvPr/>
        </p:nvSpPr>
        <p:spPr bwMode="auto">
          <a:xfrm>
            <a:off x="317500" y="1403350"/>
            <a:ext cx="6384461" cy="471804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spcAft>
                <a:spcPts val="1200"/>
              </a:spcAft>
              <a:buNone/>
              <a:defRPr/>
            </a:pPr>
            <a:r>
              <a:rPr lang="en-GB" sz="1800" b="1" noProof="0">
                <a:solidFill>
                  <a:schemeClr val="tx1">
                    <a:lumMod val="75000"/>
                  </a:schemeClr>
                </a:solidFill>
              </a:rPr>
              <a:t>Phased implementation strategy:</a:t>
            </a:r>
          </a:p>
          <a:p>
            <a:pPr marL="0" indent="0">
              <a:buNone/>
              <a:defRPr/>
            </a:pPr>
            <a:r>
              <a:rPr lang="en-GB" sz="1800" b="1" noProof="0">
                <a:solidFill>
                  <a:schemeClr val="tx1">
                    <a:lumMod val="75000"/>
                  </a:schemeClr>
                </a:solidFill>
              </a:rPr>
              <a:t>Stage 1 – Initial Deployment and Foundational Integration (Pre-Expansion)</a:t>
            </a:r>
          </a:p>
          <a:p>
            <a:pPr marL="0" indent="0">
              <a:spcAft>
                <a:spcPts val="1200"/>
              </a:spcAft>
              <a:buNone/>
              <a:defRPr/>
            </a:pPr>
            <a:r>
              <a:rPr lang="en-GB" sz="1800" noProof="0">
                <a:solidFill>
                  <a:schemeClr val="tx1">
                    <a:lumMod val="75000"/>
                  </a:schemeClr>
                </a:solidFill>
              </a:rPr>
              <a:t>Establish immediate operational capabilities using a hybrid integration model (connecting local cloud to HPC resources).</a:t>
            </a:r>
          </a:p>
          <a:p>
            <a:pPr marL="0" indent="0">
              <a:buNone/>
              <a:defRPr/>
            </a:pPr>
            <a:r>
              <a:rPr lang="en-GB" sz="1800" b="1" noProof="0">
                <a:solidFill>
                  <a:schemeClr val="tx1">
                    <a:lumMod val="75000"/>
                  </a:schemeClr>
                </a:solidFill>
              </a:rPr>
              <a:t>Stage 2 – Infrastructure Expansion (Post-Procurement)</a:t>
            </a:r>
          </a:p>
          <a:p>
            <a:pPr marL="0" indent="0">
              <a:spcAft>
                <a:spcPts val="1200"/>
              </a:spcAft>
              <a:buNone/>
              <a:defRPr/>
            </a:pPr>
            <a:r>
              <a:rPr lang="en-GB" sz="1800" noProof="0">
                <a:solidFill>
                  <a:schemeClr val="tx1">
                    <a:lumMod val="75000"/>
                  </a:schemeClr>
                </a:solidFill>
              </a:rPr>
              <a:t>Significant expansion of local resources through planned procurement.</a:t>
            </a:r>
          </a:p>
          <a:p>
            <a:pPr marL="0" indent="0">
              <a:buNone/>
              <a:defRPr/>
            </a:pPr>
            <a:r>
              <a:rPr lang="en-GB" sz="1800" b="1" noProof="0">
                <a:solidFill>
                  <a:schemeClr val="tx1">
                    <a:lumMod val="75000"/>
                  </a:schemeClr>
                </a:solidFill>
              </a:rPr>
              <a:t>Stage 3 – AI-HPC Phase II Expansion (2028 Deployment)</a:t>
            </a:r>
          </a:p>
          <a:p>
            <a:pPr marL="0" indent="0">
              <a:buNone/>
              <a:defRPr/>
            </a:pPr>
            <a:r>
              <a:rPr lang="en-GB" sz="1800" noProof="0">
                <a:solidFill>
                  <a:schemeClr val="tx1">
                    <a:lumMod val="75000"/>
                  </a:schemeClr>
                </a:solidFill>
              </a:rPr>
              <a:t>Balance immediate research needs with a scalable pathway for long-term infrastructure growth.</a:t>
            </a:r>
          </a:p>
          <a:p>
            <a:pPr marL="0" indent="0">
              <a:buNone/>
              <a:defRPr/>
            </a:pPr>
            <a:endParaRPr lang="en-GB" noProof="0"/>
          </a:p>
          <a:p>
            <a:pPr>
              <a:defRPr/>
            </a:pPr>
            <a:endParaRPr lang="en-GB" noProof="0"/>
          </a:p>
        </p:txBody>
      </p:sp>
      <p:grpSp>
        <p:nvGrpSpPr>
          <p:cNvPr id="5" name="Group 4">
            <a:extLst>
              <a:ext uri="{FF2B5EF4-FFF2-40B4-BE49-F238E27FC236}">
                <a16:creationId xmlns:a16="http://schemas.microsoft.com/office/drawing/2014/main" id="{952B6507-42C5-2C36-0D2B-71D64C5A85FF}"/>
              </a:ext>
            </a:extLst>
          </p:cNvPr>
          <p:cNvGrpSpPr/>
          <p:nvPr/>
        </p:nvGrpSpPr>
        <p:grpSpPr>
          <a:xfrm>
            <a:off x="6701961" y="1476375"/>
            <a:ext cx="5172539" cy="2905125"/>
            <a:chOff x="6701961" y="1476375"/>
            <a:chExt cx="5172539" cy="2905125"/>
          </a:xfrm>
        </p:grpSpPr>
        <p:pic>
          <p:nvPicPr>
            <p:cNvPr id="6" name="Picture 2">
              <a:extLst>
                <a:ext uri="{FF2B5EF4-FFF2-40B4-BE49-F238E27FC236}">
                  <a16:creationId xmlns:a16="http://schemas.microsoft.com/office/drawing/2014/main" id="{62489053-FFD0-9ED5-95A9-44F06FD68D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1961" y="1476375"/>
              <a:ext cx="5172539" cy="290512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ED3D2F4-38FA-370A-F9A3-03B31D4A2857}"/>
                </a:ext>
              </a:extLst>
            </p:cNvPr>
            <p:cNvSpPr txBox="1"/>
            <p:nvPr/>
          </p:nvSpPr>
          <p:spPr>
            <a:xfrm>
              <a:off x="6701961" y="2057400"/>
              <a:ext cx="5172539" cy="307777"/>
            </a:xfrm>
            <a:prstGeom prst="rect">
              <a:avLst/>
            </a:prstGeom>
            <a:solidFill>
              <a:srgbClr val="E47F51"/>
            </a:solidFill>
          </p:spPr>
          <p:txBody>
            <a:bodyPr wrap="square" rtlCol="0">
              <a:spAutoFit/>
            </a:bodyPr>
            <a:lstStyle/>
            <a:p>
              <a:pPr algn="ctr"/>
              <a:r>
                <a:rPr lang="en-GB" sz="1400" noProof="0">
                  <a:solidFill>
                    <a:schemeClr val="bg1"/>
                  </a:solidFill>
                </a:rPr>
                <a:t>Arnes data centre Maribor</a:t>
              </a:r>
            </a:p>
          </p:txBody>
        </p:sp>
      </p:grpSp>
      <p:sp>
        <p:nvSpPr>
          <p:cNvPr id="3" name="Footer Placeholder 4">
            <a:extLst>
              <a:ext uri="{FF2B5EF4-FFF2-40B4-BE49-F238E27FC236}">
                <a16:creationId xmlns:a16="http://schemas.microsoft.com/office/drawing/2014/main" id="{C59D50A6-78A8-EEBE-EA52-D58D9DF4C343}"/>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69129843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4C24CA0-90AF-7301-9D95-0C0DD44A4836}"/>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60D4955E-C9B8-0231-9588-C669A1F01F8E}"/>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B55F67BA-CB9F-A997-3123-AFD6D501161A}"/>
              </a:ext>
            </a:extLst>
          </p:cNvPr>
          <p:cNvSpPr>
            <a:spLocks noGrp="1"/>
          </p:cNvSpPr>
          <p:nvPr>
            <p:ph type="sldNum" sz="quarter" idx="12"/>
          </p:nvPr>
        </p:nvSpPr>
        <p:spPr bwMode="auto"/>
        <p:txBody>
          <a:bodyPr/>
          <a:lstStyle/>
          <a:p>
            <a:pPr>
              <a:defRPr/>
            </a:pPr>
            <a:fld id="{0CE68F04-8C45-4A80-901C-428EAFDC5CAA}" type="slidenum">
              <a:rPr lang="en-GB" noProof="0" smtClean="0"/>
              <a:t>11</a:t>
            </a:fld>
            <a:endParaRPr lang="en-GB" noProof="0"/>
          </a:p>
        </p:txBody>
      </p:sp>
      <p:sp>
        <p:nvSpPr>
          <p:cNvPr id="1660044346" name="Title 3">
            <a:extLst>
              <a:ext uri="{FF2B5EF4-FFF2-40B4-BE49-F238E27FC236}">
                <a16:creationId xmlns:a16="http://schemas.microsoft.com/office/drawing/2014/main" id="{3835CEC4-A9A4-77B4-A088-2F1A713FF831}"/>
              </a:ext>
            </a:extLst>
          </p:cNvPr>
          <p:cNvSpPr>
            <a:spLocks noGrp="1"/>
          </p:cNvSpPr>
          <p:nvPr>
            <p:ph type="title"/>
          </p:nvPr>
        </p:nvSpPr>
        <p:spPr bwMode="auto">
          <a:xfrm>
            <a:off x="838200" y="252000"/>
            <a:ext cx="10515600" cy="756000"/>
          </a:xfrm>
        </p:spPr>
        <p:txBody>
          <a:bodyPr>
            <a:normAutofit/>
          </a:bodyPr>
          <a:lstStyle/>
          <a:p>
            <a:pPr>
              <a:defRPr/>
            </a:pPr>
            <a:r>
              <a:rPr lang="sl-SI" noProof="0"/>
              <a:t>How to </a:t>
            </a:r>
            <a:r>
              <a:rPr lang="sl-SI" noProof="0" err="1"/>
              <a:t>get</a:t>
            </a:r>
            <a:r>
              <a:rPr lang="sl-SI" noProof="0"/>
              <a:t> Access?</a:t>
            </a:r>
            <a:endParaRPr lang="en-GB" noProof="0"/>
          </a:p>
        </p:txBody>
      </p:sp>
      <p:sp>
        <p:nvSpPr>
          <p:cNvPr id="2" name="Content Placeholder 2">
            <a:extLst>
              <a:ext uri="{FF2B5EF4-FFF2-40B4-BE49-F238E27FC236}">
                <a16:creationId xmlns:a16="http://schemas.microsoft.com/office/drawing/2014/main" id="{DA562760-6B24-7ECE-5B4C-36528358B81C}"/>
              </a:ext>
            </a:extLst>
          </p:cNvPr>
          <p:cNvSpPr txBox="1">
            <a:spLocks/>
          </p:cNvSpPr>
          <p:nvPr/>
        </p:nvSpPr>
        <p:spPr bwMode="auto">
          <a:xfrm>
            <a:off x="317500" y="1008000"/>
            <a:ext cx="11547398" cy="511339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endParaRPr lang="en-GB" noProof="0"/>
          </a:p>
          <a:p>
            <a:pPr>
              <a:defRPr/>
            </a:pPr>
            <a:endParaRPr lang="en-GB" noProof="0"/>
          </a:p>
        </p:txBody>
      </p:sp>
      <p:sp>
        <p:nvSpPr>
          <p:cNvPr id="3" name="Footer Placeholder 4">
            <a:extLst>
              <a:ext uri="{FF2B5EF4-FFF2-40B4-BE49-F238E27FC236}">
                <a16:creationId xmlns:a16="http://schemas.microsoft.com/office/drawing/2014/main" id="{25381416-B659-1870-4D9A-2EB6D6A8B8CE}"/>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9" name="TextBox 8">
            <a:extLst>
              <a:ext uri="{FF2B5EF4-FFF2-40B4-BE49-F238E27FC236}">
                <a16:creationId xmlns:a16="http://schemas.microsoft.com/office/drawing/2014/main" id="{862DFC9F-21D8-A4CF-BACB-9174F822D61E}"/>
              </a:ext>
            </a:extLst>
          </p:cNvPr>
          <p:cNvSpPr txBox="1"/>
          <p:nvPr/>
        </p:nvSpPr>
        <p:spPr bwMode="auto">
          <a:xfrm>
            <a:off x="469900" y="1049885"/>
            <a:ext cx="5295899"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a:solidFill>
                  <a:schemeClr val="accent5">
                    <a:lumMod val="50000"/>
                  </a:schemeClr>
                </a:solidFill>
              </a:rPr>
              <a:t>Non-</a:t>
            </a:r>
            <a:r>
              <a:rPr lang="sl-SI" sz="1600" b="1" noProof="0" err="1">
                <a:solidFill>
                  <a:schemeClr val="accent5">
                    <a:lumMod val="50000"/>
                  </a:schemeClr>
                </a:solidFill>
              </a:rPr>
              <a:t>commerical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1" name="TextBox 10">
            <a:extLst>
              <a:ext uri="{FF2B5EF4-FFF2-40B4-BE49-F238E27FC236}">
                <a16:creationId xmlns:a16="http://schemas.microsoft.com/office/drawing/2014/main" id="{B989E01A-E3EC-CC24-643B-CE5FE55BF64E}"/>
              </a:ext>
            </a:extLst>
          </p:cNvPr>
          <p:cNvSpPr txBox="1"/>
          <p:nvPr/>
        </p:nvSpPr>
        <p:spPr bwMode="auto">
          <a:xfrm>
            <a:off x="469901" y="1523207"/>
            <a:ext cx="5295898" cy="1121241"/>
          </a:xfrm>
          <a:prstGeom prst="roundRect">
            <a:avLst>
              <a:gd name="adj" fmla="val 9035"/>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spcAft>
                <a:spcPts val="300"/>
              </a:spcAft>
              <a:buFont typeface="Arial" panose="020B0604020202020204" pitchFamily="34" charset="0"/>
              <a:buChar char="•"/>
            </a:pPr>
            <a:r>
              <a:rPr lang="sl-SI" sz="1400" b="1" noProof="0" err="1">
                <a:solidFill>
                  <a:schemeClr val="tx1">
                    <a:lumMod val="50000"/>
                  </a:schemeClr>
                </a:solidFill>
              </a:rPr>
              <a:t>Free</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charge</a:t>
            </a:r>
            <a:r>
              <a:rPr lang="sl-SI" sz="1400" b="1" noProof="0">
                <a:solidFill>
                  <a:schemeClr val="tx1">
                    <a:lumMod val="50000"/>
                  </a:schemeClr>
                </a:solidFill>
              </a:rPr>
              <a:t>, </a:t>
            </a:r>
            <a:r>
              <a:rPr lang="sl-SI" sz="1400" b="1">
                <a:solidFill>
                  <a:schemeClr val="tx1">
                    <a:lumMod val="50000"/>
                  </a:schemeClr>
                </a:solidFill>
              </a:rPr>
              <a:t>l</a:t>
            </a:r>
            <a:r>
              <a:rPr lang="sl-SI" sz="1400" b="1" noProof="0" err="1">
                <a:solidFill>
                  <a:schemeClr val="tx1">
                    <a:lumMod val="50000"/>
                  </a:schemeClr>
                </a:solidFill>
              </a:rPr>
              <a:t>imited</a:t>
            </a:r>
            <a:r>
              <a:rPr lang="sl-SI" sz="1400" b="1" noProof="0">
                <a:solidFill>
                  <a:schemeClr val="tx1">
                    <a:lumMod val="50000"/>
                  </a:schemeClr>
                </a:solidFill>
              </a:rPr>
              <a:t> </a:t>
            </a:r>
            <a:r>
              <a:rPr lang="sl-SI" sz="1400" b="1" noProof="0" err="1">
                <a:solidFill>
                  <a:schemeClr val="tx1">
                    <a:lumMod val="50000"/>
                  </a:schemeClr>
                </a:solidFill>
              </a:rPr>
              <a:t>amount</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resources</a:t>
            </a:r>
            <a:endParaRPr lang="sl-SI" sz="1400" b="1" noProof="0">
              <a:solidFill>
                <a:schemeClr val="tx1">
                  <a:lumMod val="50000"/>
                </a:schemeClr>
              </a:solidFill>
            </a:endParaRPr>
          </a:p>
          <a:p>
            <a:pPr marL="285750"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Slovenia</a:t>
            </a:r>
            <a:r>
              <a:rPr lang="sl-SI" sz="1400" b="1" noProof="0">
                <a:solidFill>
                  <a:schemeClr val="tx1">
                    <a:lumMod val="50000"/>
                  </a:schemeClr>
                </a:solidFill>
              </a:rPr>
              <a:t> </a:t>
            </a:r>
            <a:r>
              <a:rPr lang="sl-SI" sz="1400" b="1" noProof="0" err="1">
                <a:solidFill>
                  <a:schemeClr val="tx1">
                    <a:lumMod val="50000"/>
                  </a:schemeClr>
                </a:solidFill>
              </a:rPr>
              <a:t>National</a:t>
            </a:r>
            <a:r>
              <a:rPr lang="sl-SI" sz="1400" b="1" noProof="0">
                <a:solidFill>
                  <a:schemeClr val="tx1">
                    <a:lumMod val="50000"/>
                  </a:schemeClr>
                </a:solidFill>
              </a:rPr>
              <a:t> </a:t>
            </a:r>
            <a:r>
              <a:rPr lang="sl-SI" sz="1400" b="1" noProof="0" err="1">
                <a:solidFill>
                  <a:schemeClr val="tx1">
                    <a:lumMod val="50000"/>
                  </a:schemeClr>
                </a:solidFill>
              </a:rPr>
              <a:t>Supercomputing</a:t>
            </a:r>
            <a:r>
              <a:rPr lang="sl-SI" sz="1400" b="1" noProof="0">
                <a:solidFill>
                  <a:schemeClr val="tx1">
                    <a:lumMod val="50000"/>
                  </a:schemeClr>
                </a:solidFill>
              </a:rPr>
              <a:t> </a:t>
            </a:r>
            <a:r>
              <a:rPr lang="sl-SI" sz="1400" b="1" noProof="0" err="1">
                <a:solidFill>
                  <a:schemeClr val="tx1">
                    <a:lumMod val="50000"/>
                  </a:schemeClr>
                </a:solidFill>
              </a:rPr>
              <a:t>Network</a:t>
            </a:r>
            <a:r>
              <a:rPr lang="sl-SI" sz="1400" b="1" noProof="0">
                <a:solidFill>
                  <a:schemeClr val="tx1">
                    <a:lumMod val="50000"/>
                  </a:schemeClr>
                </a:solidFill>
              </a:rPr>
              <a:t> (SLING)</a:t>
            </a:r>
            <a:endParaRPr lang="sl-SI" sz="1400" b="1">
              <a:solidFill>
                <a:schemeClr val="tx1">
                  <a:lumMod val="50000"/>
                </a:schemeClr>
              </a:solidFill>
            </a:endParaRPr>
          </a:p>
          <a:p>
            <a:pPr marL="742950" lvl="1" indent="-285750">
              <a:spcAft>
                <a:spcPts val="300"/>
              </a:spcAft>
              <a:buFont typeface="Arial" panose="020B0604020202020204" pitchFamily="34" charset="0"/>
              <a:buChar char="•"/>
            </a:pPr>
            <a:r>
              <a:rPr lang="sl-SI" sz="1400" b="1" noProof="0">
                <a:solidFill>
                  <a:schemeClr val="tx1">
                    <a:lumMod val="50000"/>
                  </a:schemeClr>
                </a:solidFill>
              </a:rPr>
              <a:t>Test </a:t>
            </a:r>
            <a:r>
              <a:rPr lang="sl-SI" sz="1400" b="1">
                <a:solidFill>
                  <a:schemeClr val="tx1">
                    <a:lumMod val="50000"/>
                  </a:schemeClr>
                </a:solidFill>
              </a:rPr>
              <a:t>A</a:t>
            </a:r>
            <a:r>
              <a:rPr lang="sl-SI" sz="1400" b="1" noProof="0" err="1">
                <a:solidFill>
                  <a:schemeClr val="tx1">
                    <a:lumMod val="50000"/>
                  </a:schemeClr>
                </a:solidFill>
              </a:rPr>
              <a:t>ccess</a:t>
            </a:r>
            <a:r>
              <a:rPr lang="sl-SI" sz="1400" b="1" noProof="0">
                <a:solidFill>
                  <a:schemeClr val="tx1">
                    <a:lumMod val="50000"/>
                  </a:schemeClr>
                </a:solidFill>
              </a:rPr>
              <a:t> (</a:t>
            </a:r>
            <a:r>
              <a:rPr lang="sl-SI" sz="1400" b="1" noProof="0" err="1">
                <a:solidFill>
                  <a:schemeClr val="tx1">
                    <a:lumMod val="50000"/>
                  </a:schemeClr>
                </a:solidFill>
              </a:rPr>
              <a:t>permanently</a:t>
            </a:r>
            <a:r>
              <a:rPr lang="sl-SI" sz="1400" b="1" noProof="0">
                <a:solidFill>
                  <a:schemeClr val="tx1">
                    <a:lumMod val="50000"/>
                  </a:schemeClr>
                </a:solidFill>
              </a:rPr>
              <a:t> open)</a:t>
            </a:r>
          </a:p>
        </p:txBody>
      </p:sp>
      <p:pic>
        <p:nvPicPr>
          <p:cNvPr id="14" name="Picture 13">
            <a:extLst>
              <a:ext uri="{FF2B5EF4-FFF2-40B4-BE49-F238E27FC236}">
                <a16:creationId xmlns:a16="http://schemas.microsoft.com/office/drawing/2014/main" id="{090A93CC-BE21-5129-94BF-B5692596DE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102" y="963551"/>
            <a:ext cx="7878418" cy="5157848"/>
          </a:xfrm>
          <a:prstGeom prst="rect">
            <a:avLst/>
          </a:prstGeom>
        </p:spPr>
      </p:pic>
      <p:pic>
        <p:nvPicPr>
          <p:cNvPr id="16" name="Picture 15">
            <a:extLst>
              <a:ext uri="{FF2B5EF4-FFF2-40B4-BE49-F238E27FC236}">
                <a16:creationId xmlns:a16="http://schemas.microsoft.com/office/drawing/2014/main" id="{76030485-C6DE-D8EF-C43F-4433869A32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389" y="963550"/>
            <a:ext cx="7684346" cy="5157849"/>
          </a:xfrm>
          <a:prstGeom prst="rect">
            <a:avLst/>
          </a:prstGeom>
        </p:spPr>
      </p:pic>
    </p:spTree>
    <p:extLst>
      <p:ext uri="{BB962C8B-B14F-4D97-AF65-F5344CB8AC3E}">
        <p14:creationId xmlns:p14="http://schemas.microsoft.com/office/powerpoint/2010/main" val="5647632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bg/>
                                          </p:spTgt>
                                        </p:tgtEl>
                                        <p:attrNameLst>
                                          <p:attrName>style.visibility</p:attrName>
                                        </p:attrNameLst>
                                      </p:cBhvr>
                                      <p:to>
                                        <p:strVal val="visible"/>
                                      </p:to>
                                    </p:set>
                                    <p:animEffect transition="in" filter="fade">
                                      <p:cBhvr>
                                        <p:cTn id="12" dur="500"/>
                                        <p:tgtEl>
                                          <p:spTgt spid="11">
                                            <p:bg/>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Effect transition="in" filter="fade">
                                      <p:cBhvr>
                                        <p:cTn id="15" dur="500"/>
                                        <p:tgtEl>
                                          <p:spTgt spid="11">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2" end="2"/>
                                            </p:txEl>
                                          </p:spTgt>
                                        </p:tgtEl>
                                        <p:attrNameLst>
                                          <p:attrName>style.visibility</p:attrName>
                                        </p:attrNameLst>
                                      </p:cBhvr>
                                      <p:to>
                                        <p:strVal val="visible"/>
                                      </p:to>
                                    </p:set>
                                    <p:animEffect transition="in" filter="fade">
                                      <p:cBhvr>
                                        <p:cTn id="20" dur="500"/>
                                        <p:tgtEl>
                                          <p:spTgt spid="11">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1">
                                            <p:txEl>
                                              <p:pRg st="3" end="3"/>
                                            </p:txEl>
                                          </p:spTgt>
                                        </p:tgtEl>
                                        <p:attrNameLst>
                                          <p:attrName>style.visibility</p:attrName>
                                        </p:attrNameLst>
                                      </p:cBhvr>
                                      <p:to>
                                        <p:strVal val="visible"/>
                                      </p:to>
                                    </p:set>
                                    <p:animEffect transition="in" filter="fade">
                                      <p:cBhvr>
                                        <p:cTn id="23" dur="500"/>
                                        <p:tgtEl>
                                          <p:spTgt spid="11">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4"/>
                                        </p:tgtEl>
                                      </p:cBhvr>
                                    </p:animEffect>
                                    <p:set>
                                      <p:cBhvr>
                                        <p:cTn id="33" dur="1" fill="hold">
                                          <p:stCondLst>
                                            <p:cond delay="499"/>
                                          </p:stCondLst>
                                        </p:cTn>
                                        <p:tgtEl>
                                          <p:spTgt spid="14"/>
                                        </p:tgtEl>
                                        <p:attrNameLst>
                                          <p:attrName>style.visibility</p:attrName>
                                        </p:attrNameLst>
                                      </p:cBhvr>
                                      <p:to>
                                        <p:strVal val="hidden"/>
                                      </p:to>
                                    </p:se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9F6AD80-A8E9-FA80-5653-B62DDAC2A766}"/>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936B6615-6731-24D2-D4BC-8813F434644D}"/>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B2942B8E-A72D-8A07-ECDB-C46D2C6F1D99}"/>
              </a:ext>
            </a:extLst>
          </p:cNvPr>
          <p:cNvSpPr>
            <a:spLocks noGrp="1"/>
          </p:cNvSpPr>
          <p:nvPr>
            <p:ph type="sldNum" sz="quarter" idx="12"/>
          </p:nvPr>
        </p:nvSpPr>
        <p:spPr bwMode="auto"/>
        <p:txBody>
          <a:bodyPr/>
          <a:lstStyle/>
          <a:p>
            <a:pPr>
              <a:defRPr/>
            </a:pPr>
            <a:fld id="{0CE68F04-8C45-4A80-901C-428EAFDC5CAA}" type="slidenum">
              <a:rPr lang="en-GB" noProof="0" smtClean="0"/>
              <a:t>12</a:t>
            </a:fld>
            <a:endParaRPr lang="en-GB" noProof="0"/>
          </a:p>
        </p:txBody>
      </p:sp>
      <p:sp>
        <p:nvSpPr>
          <p:cNvPr id="1660044346" name="Title 3">
            <a:extLst>
              <a:ext uri="{FF2B5EF4-FFF2-40B4-BE49-F238E27FC236}">
                <a16:creationId xmlns:a16="http://schemas.microsoft.com/office/drawing/2014/main" id="{FD835FE8-0078-5CE5-F897-2EB34B992858}"/>
              </a:ext>
            </a:extLst>
          </p:cNvPr>
          <p:cNvSpPr>
            <a:spLocks noGrp="1"/>
          </p:cNvSpPr>
          <p:nvPr>
            <p:ph type="title"/>
          </p:nvPr>
        </p:nvSpPr>
        <p:spPr bwMode="auto">
          <a:xfrm>
            <a:off x="838200" y="252000"/>
            <a:ext cx="10515600" cy="756000"/>
          </a:xfrm>
        </p:spPr>
        <p:txBody>
          <a:bodyPr>
            <a:normAutofit/>
          </a:bodyPr>
          <a:lstStyle/>
          <a:p>
            <a:pPr>
              <a:defRPr/>
            </a:pPr>
            <a:r>
              <a:rPr lang="sl-SI" noProof="0"/>
              <a:t>How to </a:t>
            </a:r>
            <a:r>
              <a:rPr lang="sl-SI" noProof="0" err="1"/>
              <a:t>get</a:t>
            </a:r>
            <a:r>
              <a:rPr lang="sl-SI" noProof="0"/>
              <a:t> Access?</a:t>
            </a:r>
            <a:endParaRPr lang="en-GB" noProof="0"/>
          </a:p>
        </p:txBody>
      </p:sp>
      <p:sp>
        <p:nvSpPr>
          <p:cNvPr id="2" name="Content Placeholder 2">
            <a:extLst>
              <a:ext uri="{FF2B5EF4-FFF2-40B4-BE49-F238E27FC236}">
                <a16:creationId xmlns:a16="http://schemas.microsoft.com/office/drawing/2014/main" id="{E934086F-8952-29AC-AD40-2950767CCDD5}"/>
              </a:ext>
            </a:extLst>
          </p:cNvPr>
          <p:cNvSpPr txBox="1">
            <a:spLocks/>
          </p:cNvSpPr>
          <p:nvPr/>
        </p:nvSpPr>
        <p:spPr bwMode="auto">
          <a:xfrm>
            <a:off x="317500" y="1008000"/>
            <a:ext cx="11547398" cy="511339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endParaRPr lang="en-GB" noProof="0"/>
          </a:p>
          <a:p>
            <a:pPr>
              <a:defRPr/>
            </a:pPr>
            <a:endParaRPr lang="en-GB" noProof="0"/>
          </a:p>
        </p:txBody>
      </p:sp>
      <p:sp>
        <p:nvSpPr>
          <p:cNvPr id="3" name="Footer Placeholder 4">
            <a:extLst>
              <a:ext uri="{FF2B5EF4-FFF2-40B4-BE49-F238E27FC236}">
                <a16:creationId xmlns:a16="http://schemas.microsoft.com/office/drawing/2014/main" id="{975D7772-1D0F-52FE-F738-DCCD2424973A}"/>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9" name="TextBox 8">
            <a:extLst>
              <a:ext uri="{FF2B5EF4-FFF2-40B4-BE49-F238E27FC236}">
                <a16:creationId xmlns:a16="http://schemas.microsoft.com/office/drawing/2014/main" id="{7AE97414-588D-9494-81D3-3F4D0469D005}"/>
              </a:ext>
            </a:extLst>
          </p:cNvPr>
          <p:cNvSpPr txBox="1"/>
          <p:nvPr/>
        </p:nvSpPr>
        <p:spPr bwMode="auto">
          <a:xfrm>
            <a:off x="469900" y="1049885"/>
            <a:ext cx="5295899"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a:solidFill>
                  <a:schemeClr val="accent5">
                    <a:lumMod val="50000"/>
                  </a:schemeClr>
                </a:solidFill>
              </a:rPr>
              <a:t>Non-</a:t>
            </a:r>
            <a:r>
              <a:rPr lang="sl-SI" sz="1600" b="1" noProof="0" err="1">
                <a:solidFill>
                  <a:schemeClr val="accent5">
                    <a:lumMod val="50000"/>
                  </a:schemeClr>
                </a:solidFill>
              </a:rPr>
              <a:t>commerical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1" name="TextBox 10">
            <a:extLst>
              <a:ext uri="{FF2B5EF4-FFF2-40B4-BE49-F238E27FC236}">
                <a16:creationId xmlns:a16="http://schemas.microsoft.com/office/drawing/2014/main" id="{86A9A200-B525-6B14-C195-3D75121B8D0E}"/>
              </a:ext>
            </a:extLst>
          </p:cNvPr>
          <p:cNvSpPr txBox="1"/>
          <p:nvPr/>
        </p:nvSpPr>
        <p:spPr bwMode="auto">
          <a:xfrm>
            <a:off x="469901" y="1523207"/>
            <a:ext cx="5295898" cy="2186017"/>
          </a:xfrm>
          <a:prstGeom prst="roundRect">
            <a:avLst>
              <a:gd name="adj" fmla="val 9035"/>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spcAft>
                <a:spcPts val="300"/>
              </a:spcAft>
              <a:buFont typeface="Arial" panose="020B0604020202020204" pitchFamily="34" charset="0"/>
              <a:buChar char="•"/>
            </a:pPr>
            <a:r>
              <a:rPr lang="sl-SI" sz="1400" b="1" noProof="0" err="1">
                <a:solidFill>
                  <a:schemeClr val="tx1">
                    <a:lumMod val="50000"/>
                  </a:schemeClr>
                </a:solidFill>
              </a:rPr>
              <a:t>Limited</a:t>
            </a:r>
            <a:r>
              <a:rPr lang="sl-SI" sz="1400" b="1" noProof="0">
                <a:solidFill>
                  <a:schemeClr val="tx1">
                    <a:lumMod val="50000"/>
                  </a:schemeClr>
                </a:solidFill>
              </a:rPr>
              <a:t> </a:t>
            </a:r>
            <a:r>
              <a:rPr lang="sl-SI" sz="1400" b="1" noProof="0" err="1">
                <a:solidFill>
                  <a:schemeClr val="tx1">
                    <a:lumMod val="50000"/>
                  </a:schemeClr>
                </a:solidFill>
              </a:rPr>
              <a:t>amount</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resources</a:t>
            </a:r>
            <a:endParaRPr lang="sl-SI" sz="1400" b="1" noProof="0">
              <a:solidFill>
                <a:schemeClr val="tx1">
                  <a:lumMod val="50000"/>
                </a:schemeClr>
              </a:solidFill>
            </a:endParaRPr>
          </a:p>
          <a:p>
            <a:pPr marL="285750"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Slovenia</a:t>
            </a:r>
            <a:r>
              <a:rPr lang="sl-SI" sz="1400" b="1" noProof="0">
                <a:solidFill>
                  <a:schemeClr val="tx1">
                    <a:lumMod val="50000"/>
                  </a:schemeClr>
                </a:solidFill>
              </a:rPr>
              <a:t> </a:t>
            </a:r>
            <a:r>
              <a:rPr lang="sl-SI" sz="1400" b="1" noProof="0" err="1">
                <a:solidFill>
                  <a:schemeClr val="tx1">
                    <a:lumMod val="50000"/>
                  </a:schemeClr>
                </a:solidFill>
              </a:rPr>
              <a:t>National</a:t>
            </a:r>
            <a:r>
              <a:rPr lang="sl-SI" sz="1400" b="1" noProof="0">
                <a:solidFill>
                  <a:schemeClr val="tx1">
                    <a:lumMod val="50000"/>
                  </a:schemeClr>
                </a:solidFill>
              </a:rPr>
              <a:t> </a:t>
            </a:r>
            <a:r>
              <a:rPr lang="sl-SI" sz="1400" b="1" noProof="0" err="1">
                <a:solidFill>
                  <a:schemeClr val="tx1">
                    <a:lumMod val="50000"/>
                  </a:schemeClr>
                </a:solidFill>
              </a:rPr>
              <a:t>Supercomputing</a:t>
            </a:r>
            <a:r>
              <a:rPr lang="sl-SI" sz="1400" b="1" noProof="0">
                <a:solidFill>
                  <a:schemeClr val="tx1">
                    <a:lumMod val="50000"/>
                  </a:schemeClr>
                </a:solidFill>
              </a:rPr>
              <a:t> </a:t>
            </a:r>
            <a:r>
              <a:rPr lang="sl-SI" sz="1400" b="1" noProof="0" err="1">
                <a:solidFill>
                  <a:schemeClr val="tx1">
                    <a:lumMod val="50000"/>
                  </a:schemeClr>
                </a:solidFill>
              </a:rPr>
              <a:t>Network</a:t>
            </a:r>
            <a:r>
              <a:rPr lang="sl-SI" sz="1400" b="1" noProof="0">
                <a:solidFill>
                  <a:schemeClr val="tx1">
                    <a:lumMod val="50000"/>
                  </a:schemeClr>
                </a:solidFill>
              </a:rPr>
              <a:t> (SLING)</a:t>
            </a:r>
            <a:endParaRPr lang="sl-SI" sz="1400" b="1">
              <a:solidFill>
                <a:schemeClr val="tx1">
                  <a:lumMod val="50000"/>
                </a:schemeClr>
              </a:solidFill>
            </a:endParaRPr>
          </a:p>
          <a:p>
            <a:pPr marL="742950" lvl="1" indent="-285750">
              <a:spcAft>
                <a:spcPts val="300"/>
              </a:spcAft>
              <a:buFont typeface="Arial" panose="020B0604020202020204" pitchFamily="34" charset="0"/>
              <a:buChar char="•"/>
            </a:pPr>
            <a:r>
              <a:rPr lang="sl-SI" sz="1400" b="1" noProof="0">
                <a:solidFill>
                  <a:schemeClr val="tx1">
                    <a:lumMod val="50000"/>
                  </a:schemeClr>
                </a:solidFill>
              </a:rPr>
              <a:t>Test </a:t>
            </a:r>
            <a:r>
              <a:rPr lang="sl-SI" sz="1400" b="1">
                <a:solidFill>
                  <a:schemeClr val="tx1">
                    <a:lumMod val="50000"/>
                  </a:schemeClr>
                </a:solidFill>
              </a:rPr>
              <a:t>A</a:t>
            </a:r>
            <a:r>
              <a:rPr lang="sl-SI" sz="1400" b="1" noProof="0" err="1">
                <a:solidFill>
                  <a:schemeClr val="tx1">
                    <a:lumMod val="50000"/>
                  </a:schemeClr>
                </a:solidFill>
              </a:rPr>
              <a:t>ccess</a:t>
            </a:r>
            <a:r>
              <a:rPr lang="sl-SI" sz="1400" b="1" noProof="0">
                <a:solidFill>
                  <a:schemeClr val="tx1">
                    <a:lumMod val="50000"/>
                  </a:schemeClr>
                </a:solidFill>
              </a:rPr>
              <a:t> (</a:t>
            </a:r>
            <a:r>
              <a:rPr lang="sl-SI" sz="1400" b="1" noProof="0" err="1">
                <a:solidFill>
                  <a:schemeClr val="tx1">
                    <a:lumMod val="50000"/>
                  </a:schemeClr>
                </a:solidFill>
              </a:rPr>
              <a:t>permanently</a:t>
            </a:r>
            <a:r>
              <a:rPr lang="sl-SI" sz="1400" b="1" noProof="0">
                <a:solidFill>
                  <a:schemeClr val="tx1">
                    <a:lumMod val="50000"/>
                  </a:schemeClr>
                </a:solidFill>
              </a:rPr>
              <a:t> open)</a:t>
            </a:r>
          </a:p>
          <a:p>
            <a:pPr marL="742950" lvl="1"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European</a:t>
            </a:r>
            <a:r>
              <a:rPr lang="sl-SI" sz="1400" b="1" noProof="0">
                <a:solidFill>
                  <a:schemeClr val="tx1">
                    <a:lumMod val="50000"/>
                  </a:schemeClr>
                </a:solidFill>
              </a:rPr>
              <a:t> HPC </a:t>
            </a:r>
            <a:r>
              <a:rPr lang="sl-SI" sz="1400" b="1" noProof="0" err="1">
                <a:solidFill>
                  <a:schemeClr val="tx1">
                    <a:lumMod val="50000"/>
                  </a:schemeClr>
                </a:solidFill>
              </a:rPr>
              <a:t>Joint</a:t>
            </a:r>
            <a:r>
              <a:rPr lang="sl-SI" sz="1400" b="1" noProof="0">
                <a:solidFill>
                  <a:schemeClr val="tx1">
                    <a:lumMod val="50000"/>
                  </a:schemeClr>
                </a:solidFill>
              </a:rPr>
              <a:t> </a:t>
            </a:r>
            <a:r>
              <a:rPr lang="sl-SI" sz="1400" b="1" noProof="0" err="1">
                <a:solidFill>
                  <a:schemeClr val="tx1">
                    <a:lumMod val="50000"/>
                  </a:schemeClr>
                </a:solidFill>
              </a:rPr>
              <a:t>Undertaking</a:t>
            </a:r>
            <a:r>
              <a:rPr lang="sl-SI" sz="1400" b="1" noProof="0">
                <a:solidFill>
                  <a:schemeClr val="tx1">
                    <a:lumMod val="50000"/>
                  </a:schemeClr>
                </a:solidFill>
              </a:rPr>
              <a:t> (</a:t>
            </a:r>
            <a:r>
              <a:rPr lang="sl-SI" sz="1400" b="1" noProof="0" err="1">
                <a:solidFill>
                  <a:schemeClr val="tx1">
                    <a:lumMod val="50000"/>
                  </a:schemeClr>
                </a:solidFill>
              </a:rPr>
              <a:t>EuroHPC</a:t>
            </a:r>
            <a:r>
              <a:rPr lang="sl-SI" sz="1400" b="1" noProof="0">
                <a:solidFill>
                  <a:schemeClr val="tx1">
                    <a:lumMod val="50000"/>
                  </a:schemeClr>
                </a:solidFill>
              </a:rPr>
              <a:t> JU)</a:t>
            </a:r>
          </a:p>
          <a:p>
            <a:pPr marL="742950" lvl="1" indent="-285750">
              <a:spcAft>
                <a:spcPts val="300"/>
              </a:spcAft>
              <a:buFont typeface="Arial" panose="020B0604020202020204" pitchFamily="34" charset="0"/>
              <a:buChar char="•"/>
            </a:pPr>
            <a:r>
              <a:rPr lang="sl-SI" sz="1400" b="1" noProof="0">
                <a:solidFill>
                  <a:schemeClr val="tx1">
                    <a:lumMod val="50000"/>
                  </a:schemeClr>
                </a:solidFill>
              </a:rPr>
              <a:t>AI </a:t>
            </a:r>
            <a:r>
              <a:rPr lang="sl-SI" sz="1400" b="1" noProof="0" err="1">
                <a:solidFill>
                  <a:schemeClr val="tx1">
                    <a:lumMod val="50000"/>
                  </a:schemeClr>
                </a:solidFill>
              </a:rPr>
              <a:t>Factories</a:t>
            </a:r>
            <a:endParaRPr lang="sl-SI" sz="1400" b="1" noProof="0">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Playground</a:t>
            </a:r>
            <a:r>
              <a:rPr lang="sl-SI" sz="1400" b="1">
                <a:solidFill>
                  <a:schemeClr val="tx1">
                    <a:lumMod val="50000"/>
                  </a:schemeClr>
                </a:solidFill>
              </a:rPr>
              <a:t> Access (</a:t>
            </a:r>
            <a:r>
              <a:rPr lang="sl-SI" sz="1400" b="1" err="1">
                <a:solidFill>
                  <a:schemeClr val="tx1">
                    <a:lumMod val="50000"/>
                  </a:schemeClr>
                </a:solidFill>
              </a:rPr>
              <a:t>permanently</a:t>
            </a:r>
            <a:r>
              <a:rPr lang="sl-SI" sz="1400" b="1">
                <a:solidFill>
                  <a:schemeClr val="tx1">
                    <a:lumMod val="50000"/>
                  </a:schemeClr>
                </a:solidFill>
              </a:rPr>
              <a:t> open)</a:t>
            </a:r>
          </a:p>
        </p:txBody>
      </p:sp>
      <p:pic>
        <p:nvPicPr>
          <p:cNvPr id="7" name="Picture 6">
            <a:extLst>
              <a:ext uri="{FF2B5EF4-FFF2-40B4-BE49-F238E27FC236}">
                <a16:creationId xmlns:a16="http://schemas.microsoft.com/office/drawing/2014/main" id="{ABAB525B-E780-62F5-5427-B0AE3773C5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427" y="420137"/>
            <a:ext cx="7709940" cy="5833024"/>
          </a:xfrm>
          <a:prstGeom prst="rect">
            <a:avLst/>
          </a:prstGeom>
        </p:spPr>
      </p:pic>
      <p:pic>
        <p:nvPicPr>
          <p:cNvPr id="13" name="Picture 12">
            <a:extLst>
              <a:ext uri="{FF2B5EF4-FFF2-40B4-BE49-F238E27FC236}">
                <a16:creationId xmlns:a16="http://schemas.microsoft.com/office/drawing/2014/main" id="{5783B618-20DC-919D-AAE9-EFC7992121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2799" y="405679"/>
            <a:ext cx="6917910" cy="5833024"/>
          </a:xfrm>
          <a:prstGeom prst="rect">
            <a:avLst/>
          </a:prstGeom>
        </p:spPr>
      </p:pic>
      <p:pic>
        <p:nvPicPr>
          <p:cNvPr id="5" name="Picture 4">
            <a:extLst>
              <a:ext uri="{FF2B5EF4-FFF2-40B4-BE49-F238E27FC236}">
                <a16:creationId xmlns:a16="http://schemas.microsoft.com/office/drawing/2014/main" id="{1FC9804E-A486-55C9-C6DF-69C596A961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3248" y="405679"/>
            <a:ext cx="6156300" cy="5833024"/>
          </a:xfrm>
          <a:prstGeom prst="rect">
            <a:avLst/>
          </a:prstGeom>
        </p:spPr>
      </p:pic>
    </p:spTree>
    <p:extLst>
      <p:ext uri="{BB962C8B-B14F-4D97-AF65-F5344CB8AC3E}">
        <p14:creationId xmlns:p14="http://schemas.microsoft.com/office/powerpoint/2010/main" val="18157047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5" end="5"/>
                                            </p:txEl>
                                          </p:spTgt>
                                        </p:tgtEl>
                                        <p:attrNameLst>
                                          <p:attrName>style.visibility</p:attrName>
                                        </p:attrNameLst>
                                      </p:cBhvr>
                                      <p:to>
                                        <p:strVal val="visible"/>
                                      </p:to>
                                    </p:set>
                                    <p:animEffect transition="in" filter="fade">
                                      <p:cBhvr>
                                        <p:cTn id="7" dur="500"/>
                                        <p:tgtEl>
                                          <p:spTgt spid="11">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6" end="6"/>
                                            </p:txEl>
                                          </p:spTgt>
                                        </p:tgtEl>
                                        <p:attrNameLst>
                                          <p:attrName>style.visibility</p:attrName>
                                        </p:attrNameLst>
                                      </p:cBhvr>
                                      <p:to>
                                        <p:strVal val="visible"/>
                                      </p:to>
                                    </p:set>
                                    <p:animEffect transition="in" filter="fade">
                                      <p:cBhvr>
                                        <p:cTn id="12" dur="500"/>
                                        <p:tgtEl>
                                          <p:spTgt spid="11">
                                            <p:txEl>
                                              <p:pRg st="6" end="6"/>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7" end="7"/>
                                            </p:txEl>
                                          </p:spTgt>
                                        </p:tgtEl>
                                        <p:attrNameLst>
                                          <p:attrName>style.visibility</p:attrName>
                                        </p:attrNameLst>
                                      </p:cBhvr>
                                      <p:to>
                                        <p:strVal val="visible"/>
                                      </p:to>
                                    </p:set>
                                    <p:animEffect transition="in" filter="fade">
                                      <p:cBhvr>
                                        <p:cTn id="17" dur="500"/>
                                        <p:tgtEl>
                                          <p:spTgt spid="11">
                                            <p:txEl>
                                              <p:pRg st="7" end="7"/>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nodeType="clickEffect">
                                  <p:stCondLst>
                                    <p:cond delay="0"/>
                                  </p:stCondLst>
                                  <p:childTnLst>
                                    <p:animEffect transition="out" filter="fade">
                                      <p:cBhvr>
                                        <p:cTn id="34" dur="500"/>
                                        <p:tgtEl>
                                          <p:spTgt spid="13"/>
                                        </p:tgtEl>
                                      </p:cBhvr>
                                    </p:animEffect>
                                    <p:set>
                                      <p:cBhvr>
                                        <p:cTn id="35" dur="1" fill="hold">
                                          <p:stCondLst>
                                            <p:cond delay="499"/>
                                          </p:stCondLst>
                                        </p:cTn>
                                        <p:tgtEl>
                                          <p:spTgt spid="13"/>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E52EDCC-2A1B-31A7-654E-CF3904415E15}"/>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95B6812C-003A-B71D-BE47-353EB1EFCF9E}"/>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CCD5070C-3BBC-F7C4-19F5-5623C8938011}"/>
              </a:ext>
            </a:extLst>
          </p:cNvPr>
          <p:cNvSpPr>
            <a:spLocks noGrp="1"/>
          </p:cNvSpPr>
          <p:nvPr>
            <p:ph type="sldNum" sz="quarter" idx="12"/>
          </p:nvPr>
        </p:nvSpPr>
        <p:spPr bwMode="auto"/>
        <p:txBody>
          <a:bodyPr/>
          <a:lstStyle/>
          <a:p>
            <a:pPr>
              <a:defRPr/>
            </a:pPr>
            <a:fld id="{0CE68F04-8C45-4A80-901C-428EAFDC5CAA}" type="slidenum">
              <a:rPr lang="en-GB" noProof="0" smtClean="0"/>
              <a:t>13</a:t>
            </a:fld>
            <a:endParaRPr lang="en-GB" noProof="0"/>
          </a:p>
        </p:txBody>
      </p:sp>
      <p:sp>
        <p:nvSpPr>
          <p:cNvPr id="1660044346" name="Title 3">
            <a:extLst>
              <a:ext uri="{FF2B5EF4-FFF2-40B4-BE49-F238E27FC236}">
                <a16:creationId xmlns:a16="http://schemas.microsoft.com/office/drawing/2014/main" id="{158F6023-2E1A-626C-7018-8DC4CD20912D}"/>
              </a:ext>
            </a:extLst>
          </p:cNvPr>
          <p:cNvSpPr>
            <a:spLocks noGrp="1"/>
          </p:cNvSpPr>
          <p:nvPr>
            <p:ph type="title"/>
          </p:nvPr>
        </p:nvSpPr>
        <p:spPr bwMode="auto">
          <a:xfrm>
            <a:off x="838200" y="252000"/>
            <a:ext cx="10515600" cy="756000"/>
          </a:xfrm>
        </p:spPr>
        <p:txBody>
          <a:bodyPr>
            <a:normAutofit/>
          </a:bodyPr>
          <a:lstStyle/>
          <a:p>
            <a:pPr>
              <a:defRPr/>
            </a:pPr>
            <a:r>
              <a:rPr lang="sl-SI" noProof="0"/>
              <a:t>How to </a:t>
            </a:r>
            <a:r>
              <a:rPr lang="sl-SI" noProof="0" err="1"/>
              <a:t>get</a:t>
            </a:r>
            <a:r>
              <a:rPr lang="sl-SI" noProof="0"/>
              <a:t> Access?</a:t>
            </a:r>
            <a:endParaRPr lang="en-GB" noProof="0"/>
          </a:p>
        </p:txBody>
      </p:sp>
      <p:sp>
        <p:nvSpPr>
          <p:cNvPr id="2" name="Content Placeholder 2">
            <a:extLst>
              <a:ext uri="{FF2B5EF4-FFF2-40B4-BE49-F238E27FC236}">
                <a16:creationId xmlns:a16="http://schemas.microsoft.com/office/drawing/2014/main" id="{20BFC144-C5FA-56D2-A781-8FEBA9E85D5F}"/>
              </a:ext>
            </a:extLst>
          </p:cNvPr>
          <p:cNvSpPr txBox="1">
            <a:spLocks/>
          </p:cNvSpPr>
          <p:nvPr/>
        </p:nvSpPr>
        <p:spPr bwMode="auto">
          <a:xfrm>
            <a:off x="317500" y="1008000"/>
            <a:ext cx="11547398" cy="511339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endParaRPr lang="en-GB" noProof="0"/>
          </a:p>
          <a:p>
            <a:pPr>
              <a:defRPr/>
            </a:pPr>
            <a:endParaRPr lang="en-GB" noProof="0"/>
          </a:p>
        </p:txBody>
      </p:sp>
      <p:sp>
        <p:nvSpPr>
          <p:cNvPr id="3" name="Footer Placeholder 4">
            <a:extLst>
              <a:ext uri="{FF2B5EF4-FFF2-40B4-BE49-F238E27FC236}">
                <a16:creationId xmlns:a16="http://schemas.microsoft.com/office/drawing/2014/main" id="{D73E1D89-CEF8-F9DA-0C7C-AA89E609D43B}"/>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9" name="TextBox 8">
            <a:extLst>
              <a:ext uri="{FF2B5EF4-FFF2-40B4-BE49-F238E27FC236}">
                <a16:creationId xmlns:a16="http://schemas.microsoft.com/office/drawing/2014/main" id="{8745158E-F659-740C-8FA8-84518183C29F}"/>
              </a:ext>
            </a:extLst>
          </p:cNvPr>
          <p:cNvSpPr txBox="1"/>
          <p:nvPr/>
        </p:nvSpPr>
        <p:spPr bwMode="auto">
          <a:xfrm>
            <a:off x="469900" y="1049885"/>
            <a:ext cx="5295899"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a:solidFill>
                  <a:schemeClr val="accent5">
                    <a:lumMod val="50000"/>
                  </a:schemeClr>
                </a:solidFill>
              </a:rPr>
              <a:t>Non-</a:t>
            </a:r>
            <a:r>
              <a:rPr lang="sl-SI" sz="1600" b="1" noProof="0" err="1">
                <a:solidFill>
                  <a:schemeClr val="accent5">
                    <a:lumMod val="50000"/>
                  </a:schemeClr>
                </a:solidFill>
              </a:rPr>
              <a:t>commerical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1" name="TextBox 10">
            <a:extLst>
              <a:ext uri="{FF2B5EF4-FFF2-40B4-BE49-F238E27FC236}">
                <a16:creationId xmlns:a16="http://schemas.microsoft.com/office/drawing/2014/main" id="{1F1EA6E2-634B-0E37-FA70-87835DD393EB}"/>
              </a:ext>
            </a:extLst>
          </p:cNvPr>
          <p:cNvSpPr txBox="1"/>
          <p:nvPr/>
        </p:nvSpPr>
        <p:spPr bwMode="auto">
          <a:xfrm>
            <a:off x="469901" y="1523207"/>
            <a:ext cx="5295898" cy="2984599"/>
          </a:xfrm>
          <a:prstGeom prst="roundRect">
            <a:avLst>
              <a:gd name="adj" fmla="val 9035"/>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spcAft>
                <a:spcPts val="300"/>
              </a:spcAft>
              <a:buFont typeface="Arial" panose="020B0604020202020204" pitchFamily="34" charset="0"/>
              <a:buChar char="•"/>
            </a:pPr>
            <a:r>
              <a:rPr lang="sl-SI" sz="1400" b="1" noProof="0" err="1">
                <a:solidFill>
                  <a:schemeClr val="tx1">
                    <a:lumMod val="50000"/>
                  </a:schemeClr>
                </a:solidFill>
              </a:rPr>
              <a:t>Limited</a:t>
            </a:r>
            <a:r>
              <a:rPr lang="sl-SI" sz="1400" b="1" noProof="0">
                <a:solidFill>
                  <a:schemeClr val="tx1">
                    <a:lumMod val="50000"/>
                  </a:schemeClr>
                </a:solidFill>
              </a:rPr>
              <a:t> </a:t>
            </a:r>
            <a:r>
              <a:rPr lang="sl-SI" sz="1400" b="1" noProof="0" err="1">
                <a:solidFill>
                  <a:schemeClr val="tx1">
                    <a:lumMod val="50000"/>
                  </a:schemeClr>
                </a:solidFill>
              </a:rPr>
              <a:t>amount</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resources</a:t>
            </a:r>
            <a:endParaRPr lang="sl-SI" sz="1400" b="1" noProof="0">
              <a:solidFill>
                <a:schemeClr val="tx1">
                  <a:lumMod val="50000"/>
                </a:schemeClr>
              </a:solidFill>
            </a:endParaRPr>
          </a:p>
          <a:p>
            <a:pPr marL="285750"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Slovenia</a:t>
            </a:r>
            <a:r>
              <a:rPr lang="sl-SI" sz="1400" b="1" noProof="0">
                <a:solidFill>
                  <a:schemeClr val="tx1">
                    <a:lumMod val="50000"/>
                  </a:schemeClr>
                </a:solidFill>
              </a:rPr>
              <a:t> </a:t>
            </a:r>
            <a:r>
              <a:rPr lang="sl-SI" sz="1400" b="1" noProof="0" err="1">
                <a:solidFill>
                  <a:schemeClr val="tx1">
                    <a:lumMod val="50000"/>
                  </a:schemeClr>
                </a:solidFill>
              </a:rPr>
              <a:t>National</a:t>
            </a:r>
            <a:r>
              <a:rPr lang="sl-SI" sz="1400" b="1" noProof="0">
                <a:solidFill>
                  <a:schemeClr val="tx1">
                    <a:lumMod val="50000"/>
                  </a:schemeClr>
                </a:solidFill>
              </a:rPr>
              <a:t> </a:t>
            </a:r>
            <a:r>
              <a:rPr lang="sl-SI" sz="1400" b="1" noProof="0" err="1">
                <a:solidFill>
                  <a:schemeClr val="tx1">
                    <a:lumMod val="50000"/>
                  </a:schemeClr>
                </a:solidFill>
              </a:rPr>
              <a:t>Supercomputing</a:t>
            </a:r>
            <a:r>
              <a:rPr lang="sl-SI" sz="1400" b="1" noProof="0">
                <a:solidFill>
                  <a:schemeClr val="tx1">
                    <a:lumMod val="50000"/>
                  </a:schemeClr>
                </a:solidFill>
              </a:rPr>
              <a:t> </a:t>
            </a:r>
            <a:r>
              <a:rPr lang="sl-SI" sz="1400" b="1" noProof="0" err="1">
                <a:solidFill>
                  <a:schemeClr val="tx1">
                    <a:lumMod val="50000"/>
                  </a:schemeClr>
                </a:solidFill>
              </a:rPr>
              <a:t>Network</a:t>
            </a:r>
            <a:r>
              <a:rPr lang="sl-SI" sz="1400" b="1" noProof="0">
                <a:solidFill>
                  <a:schemeClr val="tx1">
                    <a:lumMod val="50000"/>
                  </a:schemeClr>
                </a:solidFill>
              </a:rPr>
              <a:t> (SLING)</a:t>
            </a:r>
            <a:endParaRPr lang="sl-SI" sz="1400" b="1">
              <a:solidFill>
                <a:schemeClr val="tx1">
                  <a:lumMod val="50000"/>
                </a:schemeClr>
              </a:solidFill>
            </a:endParaRPr>
          </a:p>
          <a:p>
            <a:pPr marL="742950" lvl="1" indent="-285750">
              <a:spcAft>
                <a:spcPts val="300"/>
              </a:spcAft>
              <a:buFont typeface="Arial" panose="020B0604020202020204" pitchFamily="34" charset="0"/>
              <a:buChar char="•"/>
            </a:pPr>
            <a:r>
              <a:rPr lang="sl-SI" sz="1400" b="1" noProof="0">
                <a:solidFill>
                  <a:schemeClr val="tx1">
                    <a:lumMod val="50000"/>
                  </a:schemeClr>
                </a:solidFill>
              </a:rPr>
              <a:t>Test </a:t>
            </a:r>
            <a:r>
              <a:rPr lang="sl-SI" sz="1400" b="1">
                <a:solidFill>
                  <a:schemeClr val="tx1">
                    <a:lumMod val="50000"/>
                  </a:schemeClr>
                </a:solidFill>
              </a:rPr>
              <a:t>A</a:t>
            </a:r>
            <a:r>
              <a:rPr lang="sl-SI" sz="1400" b="1" noProof="0" err="1">
                <a:solidFill>
                  <a:schemeClr val="tx1">
                    <a:lumMod val="50000"/>
                  </a:schemeClr>
                </a:solidFill>
              </a:rPr>
              <a:t>ccess</a:t>
            </a:r>
            <a:r>
              <a:rPr lang="sl-SI" sz="1400" b="1" noProof="0">
                <a:solidFill>
                  <a:schemeClr val="tx1">
                    <a:lumMod val="50000"/>
                  </a:schemeClr>
                </a:solidFill>
              </a:rPr>
              <a:t> (</a:t>
            </a:r>
            <a:r>
              <a:rPr lang="sl-SI" sz="1400" b="1" noProof="0" err="1">
                <a:solidFill>
                  <a:schemeClr val="tx1">
                    <a:lumMod val="50000"/>
                  </a:schemeClr>
                </a:solidFill>
              </a:rPr>
              <a:t>permanently</a:t>
            </a:r>
            <a:r>
              <a:rPr lang="sl-SI" sz="1400" b="1" noProof="0">
                <a:solidFill>
                  <a:schemeClr val="tx1">
                    <a:lumMod val="50000"/>
                  </a:schemeClr>
                </a:solidFill>
              </a:rPr>
              <a:t> open)</a:t>
            </a:r>
          </a:p>
          <a:p>
            <a:pPr marL="742950" lvl="1"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European</a:t>
            </a:r>
            <a:r>
              <a:rPr lang="sl-SI" sz="1400" b="1" noProof="0">
                <a:solidFill>
                  <a:schemeClr val="tx1">
                    <a:lumMod val="50000"/>
                  </a:schemeClr>
                </a:solidFill>
              </a:rPr>
              <a:t> HPC </a:t>
            </a:r>
            <a:r>
              <a:rPr lang="sl-SI" sz="1400" b="1" noProof="0" err="1">
                <a:solidFill>
                  <a:schemeClr val="tx1">
                    <a:lumMod val="50000"/>
                  </a:schemeClr>
                </a:solidFill>
              </a:rPr>
              <a:t>Joint</a:t>
            </a:r>
            <a:r>
              <a:rPr lang="sl-SI" sz="1400" b="1" noProof="0">
                <a:solidFill>
                  <a:schemeClr val="tx1">
                    <a:lumMod val="50000"/>
                  </a:schemeClr>
                </a:solidFill>
              </a:rPr>
              <a:t> </a:t>
            </a:r>
            <a:r>
              <a:rPr lang="sl-SI" sz="1400" b="1" noProof="0" err="1">
                <a:solidFill>
                  <a:schemeClr val="tx1">
                    <a:lumMod val="50000"/>
                  </a:schemeClr>
                </a:solidFill>
              </a:rPr>
              <a:t>Undertaking</a:t>
            </a:r>
            <a:r>
              <a:rPr lang="sl-SI" sz="1400" b="1" noProof="0">
                <a:solidFill>
                  <a:schemeClr val="tx1">
                    <a:lumMod val="50000"/>
                  </a:schemeClr>
                </a:solidFill>
              </a:rPr>
              <a:t> (</a:t>
            </a:r>
            <a:r>
              <a:rPr lang="sl-SI" sz="1400" b="1" noProof="0" err="1">
                <a:solidFill>
                  <a:schemeClr val="tx1">
                    <a:lumMod val="50000"/>
                  </a:schemeClr>
                </a:solidFill>
              </a:rPr>
              <a:t>EuroHPC</a:t>
            </a:r>
            <a:r>
              <a:rPr lang="sl-SI" sz="1400" b="1" noProof="0">
                <a:solidFill>
                  <a:schemeClr val="tx1">
                    <a:lumMod val="50000"/>
                  </a:schemeClr>
                </a:solidFill>
              </a:rPr>
              <a:t> JU)</a:t>
            </a:r>
          </a:p>
          <a:p>
            <a:pPr marL="742950" lvl="1" indent="-285750">
              <a:spcAft>
                <a:spcPts val="300"/>
              </a:spcAft>
              <a:buFont typeface="Arial" panose="020B0604020202020204" pitchFamily="34" charset="0"/>
              <a:buChar char="•"/>
            </a:pPr>
            <a:r>
              <a:rPr lang="sl-SI" sz="1400" b="1" noProof="0">
                <a:solidFill>
                  <a:schemeClr val="tx1">
                    <a:lumMod val="50000"/>
                  </a:schemeClr>
                </a:solidFill>
              </a:rPr>
              <a:t>AI </a:t>
            </a:r>
            <a:r>
              <a:rPr lang="sl-SI" sz="1400" b="1" noProof="0" err="1">
                <a:solidFill>
                  <a:schemeClr val="tx1">
                    <a:lumMod val="50000"/>
                  </a:schemeClr>
                </a:solidFill>
              </a:rPr>
              <a:t>Factories</a:t>
            </a:r>
            <a:endParaRPr lang="sl-SI" sz="1400" b="1" noProof="0">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Playground</a:t>
            </a:r>
            <a:r>
              <a:rPr lang="sl-SI" sz="1400" b="1">
                <a:solidFill>
                  <a:schemeClr val="tx1">
                    <a:lumMod val="50000"/>
                  </a:schemeClr>
                </a:solidFill>
              </a:rPr>
              <a:t> Access (</a:t>
            </a:r>
            <a:r>
              <a:rPr lang="sl-SI" sz="1400" b="1" err="1">
                <a:solidFill>
                  <a:schemeClr val="tx1">
                    <a:lumMod val="50000"/>
                  </a:schemeClr>
                </a:solidFill>
              </a:rPr>
              <a:t>permanently</a:t>
            </a:r>
            <a:r>
              <a:rPr lang="sl-SI" sz="1400" b="1">
                <a:solidFill>
                  <a:schemeClr val="tx1">
                    <a:lumMod val="50000"/>
                  </a:schemeClr>
                </a:solidFill>
              </a:rPr>
              <a:t> open)</a:t>
            </a:r>
          </a:p>
          <a:p>
            <a:pPr marL="742950" lvl="1" indent="-285750">
              <a:spcAft>
                <a:spcPts val="300"/>
              </a:spcAft>
              <a:buFont typeface="Arial" panose="020B0604020202020204" pitchFamily="34" charset="0"/>
              <a:buChar char="•"/>
            </a:pPr>
            <a:r>
              <a:rPr lang="sl-SI" sz="1400" b="1" err="1">
                <a:solidFill>
                  <a:schemeClr val="tx1">
                    <a:lumMod val="50000"/>
                  </a:schemeClr>
                </a:solidFill>
              </a:rPr>
              <a:t>Supercomputers</a:t>
            </a:r>
            <a:endParaRPr lang="sl-SI" sz="1400" b="1">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Benchmark</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a:p>
            <a:pPr marL="1200150" lvl="2" indent="-285750">
              <a:spcAft>
                <a:spcPts val="300"/>
              </a:spcAft>
              <a:buFont typeface="Arial" panose="020B0604020202020204" pitchFamily="34" charset="0"/>
              <a:buChar char="•"/>
            </a:pPr>
            <a:r>
              <a:rPr lang="sl-SI" sz="1400" b="1" err="1">
                <a:solidFill>
                  <a:schemeClr val="tx1">
                    <a:lumMod val="50000"/>
                  </a:schemeClr>
                </a:solidFill>
              </a:rPr>
              <a:t>Development</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p:txBody>
      </p:sp>
      <p:pic>
        <p:nvPicPr>
          <p:cNvPr id="14" name="Picture 13">
            <a:extLst>
              <a:ext uri="{FF2B5EF4-FFF2-40B4-BE49-F238E27FC236}">
                <a16:creationId xmlns:a16="http://schemas.microsoft.com/office/drawing/2014/main" id="{94358E3D-1892-4CE8-2B16-8D3CCB034A9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56" y="1494848"/>
            <a:ext cx="6562646" cy="4477703"/>
          </a:xfrm>
          <a:prstGeom prst="rect">
            <a:avLst/>
          </a:prstGeom>
        </p:spPr>
      </p:pic>
      <p:pic>
        <p:nvPicPr>
          <p:cNvPr id="6" name="Picture 5">
            <a:extLst>
              <a:ext uri="{FF2B5EF4-FFF2-40B4-BE49-F238E27FC236}">
                <a16:creationId xmlns:a16="http://schemas.microsoft.com/office/drawing/2014/main" id="{2F6601E8-8C90-BF9A-D4A1-A11C85C24A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4510" y="1520007"/>
            <a:ext cx="6368701" cy="4446526"/>
          </a:xfrm>
          <a:prstGeom prst="rect">
            <a:avLst/>
          </a:prstGeom>
        </p:spPr>
      </p:pic>
    </p:spTree>
    <p:extLst>
      <p:ext uri="{BB962C8B-B14F-4D97-AF65-F5344CB8AC3E}">
        <p14:creationId xmlns:p14="http://schemas.microsoft.com/office/powerpoint/2010/main" val="12816998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8" end="8"/>
                                            </p:txEl>
                                          </p:spTgt>
                                        </p:tgtEl>
                                        <p:attrNameLst>
                                          <p:attrName>style.visibility</p:attrName>
                                        </p:attrNameLst>
                                      </p:cBhvr>
                                      <p:to>
                                        <p:strVal val="visible"/>
                                      </p:to>
                                    </p:set>
                                    <p:animEffect transition="in" filter="fade">
                                      <p:cBhvr>
                                        <p:cTn id="7" dur="500"/>
                                        <p:tgtEl>
                                          <p:spTgt spid="11">
                                            <p:txEl>
                                              <p:pRg st="8" end="8"/>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9" end="9"/>
                                            </p:txEl>
                                          </p:spTgt>
                                        </p:tgtEl>
                                        <p:attrNameLst>
                                          <p:attrName>style.visibility</p:attrName>
                                        </p:attrNameLst>
                                      </p:cBhvr>
                                      <p:to>
                                        <p:strVal val="visible"/>
                                      </p:to>
                                    </p:set>
                                    <p:animEffect transition="in" filter="fade">
                                      <p:cBhvr>
                                        <p:cTn id="12" dur="500"/>
                                        <p:tgtEl>
                                          <p:spTgt spid="11">
                                            <p:txEl>
                                              <p:pRg st="9" end="9"/>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xEl>
                                              <p:pRg st="10" end="10"/>
                                            </p:txEl>
                                          </p:spTgt>
                                        </p:tgtEl>
                                        <p:attrNameLst>
                                          <p:attrName>style.visibility</p:attrName>
                                        </p:attrNameLst>
                                      </p:cBhvr>
                                      <p:to>
                                        <p:strVal val="visible"/>
                                      </p:to>
                                    </p:set>
                                    <p:animEffect transition="in" filter="fade">
                                      <p:cBhvr>
                                        <p:cTn id="15" dur="500"/>
                                        <p:tgtEl>
                                          <p:spTgt spid="11">
                                            <p:txEl>
                                              <p:pRg st="10" end="1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E4CE16D-6BF2-3412-B34C-4A48ED7DB76B}"/>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5F4B1EAE-C487-43F4-1950-8904BAE81115}"/>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8467E5DD-CC8E-9687-F248-A9B1230872D4}"/>
              </a:ext>
            </a:extLst>
          </p:cNvPr>
          <p:cNvSpPr>
            <a:spLocks noGrp="1"/>
          </p:cNvSpPr>
          <p:nvPr>
            <p:ph type="sldNum" sz="quarter" idx="12"/>
          </p:nvPr>
        </p:nvSpPr>
        <p:spPr bwMode="auto"/>
        <p:txBody>
          <a:bodyPr/>
          <a:lstStyle/>
          <a:p>
            <a:pPr>
              <a:defRPr/>
            </a:pPr>
            <a:fld id="{0CE68F04-8C45-4A80-901C-428EAFDC5CAA}" type="slidenum">
              <a:rPr lang="en-GB" noProof="0" smtClean="0"/>
              <a:t>14</a:t>
            </a:fld>
            <a:endParaRPr lang="en-GB" noProof="0"/>
          </a:p>
        </p:txBody>
      </p:sp>
      <p:sp>
        <p:nvSpPr>
          <p:cNvPr id="1660044346" name="Title 3">
            <a:extLst>
              <a:ext uri="{FF2B5EF4-FFF2-40B4-BE49-F238E27FC236}">
                <a16:creationId xmlns:a16="http://schemas.microsoft.com/office/drawing/2014/main" id="{B52A120B-3FF9-BFCC-79F3-8C0A2C04DEA1}"/>
              </a:ext>
            </a:extLst>
          </p:cNvPr>
          <p:cNvSpPr>
            <a:spLocks noGrp="1"/>
          </p:cNvSpPr>
          <p:nvPr>
            <p:ph type="title"/>
          </p:nvPr>
        </p:nvSpPr>
        <p:spPr bwMode="auto">
          <a:xfrm>
            <a:off x="838200" y="252000"/>
            <a:ext cx="10515600" cy="756000"/>
          </a:xfrm>
        </p:spPr>
        <p:txBody>
          <a:bodyPr>
            <a:normAutofit/>
          </a:bodyPr>
          <a:lstStyle/>
          <a:p>
            <a:pPr>
              <a:defRPr/>
            </a:pPr>
            <a:r>
              <a:rPr lang="sl-SI" noProof="0"/>
              <a:t>How to </a:t>
            </a:r>
            <a:r>
              <a:rPr lang="sl-SI" noProof="0" err="1"/>
              <a:t>get</a:t>
            </a:r>
            <a:r>
              <a:rPr lang="sl-SI" noProof="0"/>
              <a:t> Access?</a:t>
            </a:r>
            <a:endParaRPr lang="en-GB" noProof="0"/>
          </a:p>
        </p:txBody>
      </p:sp>
      <p:sp>
        <p:nvSpPr>
          <p:cNvPr id="2" name="Content Placeholder 2">
            <a:extLst>
              <a:ext uri="{FF2B5EF4-FFF2-40B4-BE49-F238E27FC236}">
                <a16:creationId xmlns:a16="http://schemas.microsoft.com/office/drawing/2014/main" id="{BA36EBCD-223C-F538-AE61-1BAC11A486FE}"/>
              </a:ext>
            </a:extLst>
          </p:cNvPr>
          <p:cNvSpPr txBox="1">
            <a:spLocks/>
          </p:cNvSpPr>
          <p:nvPr/>
        </p:nvSpPr>
        <p:spPr bwMode="auto">
          <a:xfrm>
            <a:off x="317500" y="1008000"/>
            <a:ext cx="11547398" cy="511339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endParaRPr lang="en-GB" noProof="0"/>
          </a:p>
          <a:p>
            <a:pPr>
              <a:defRPr/>
            </a:pPr>
            <a:endParaRPr lang="en-GB" noProof="0"/>
          </a:p>
        </p:txBody>
      </p:sp>
      <p:sp>
        <p:nvSpPr>
          <p:cNvPr id="3" name="Footer Placeholder 4">
            <a:extLst>
              <a:ext uri="{FF2B5EF4-FFF2-40B4-BE49-F238E27FC236}">
                <a16:creationId xmlns:a16="http://schemas.microsoft.com/office/drawing/2014/main" id="{46819408-6C19-042F-6395-1E18B8F8281D}"/>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9" name="TextBox 8">
            <a:extLst>
              <a:ext uri="{FF2B5EF4-FFF2-40B4-BE49-F238E27FC236}">
                <a16:creationId xmlns:a16="http://schemas.microsoft.com/office/drawing/2014/main" id="{0625A7A7-8E55-5AAF-76C0-D0419E42A704}"/>
              </a:ext>
            </a:extLst>
          </p:cNvPr>
          <p:cNvSpPr txBox="1"/>
          <p:nvPr/>
        </p:nvSpPr>
        <p:spPr bwMode="auto">
          <a:xfrm>
            <a:off x="469900" y="1049885"/>
            <a:ext cx="5295899"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a:solidFill>
                  <a:schemeClr val="accent5">
                    <a:lumMod val="50000"/>
                  </a:schemeClr>
                </a:solidFill>
              </a:rPr>
              <a:t>Non-</a:t>
            </a:r>
            <a:r>
              <a:rPr lang="sl-SI" sz="1600" b="1" noProof="0" err="1">
                <a:solidFill>
                  <a:schemeClr val="accent5">
                    <a:lumMod val="50000"/>
                  </a:schemeClr>
                </a:solidFill>
              </a:rPr>
              <a:t>commerical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1" name="TextBox 10">
            <a:extLst>
              <a:ext uri="{FF2B5EF4-FFF2-40B4-BE49-F238E27FC236}">
                <a16:creationId xmlns:a16="http://schemas.microsoft.com/office/drawing/2014/main" id="{EC8352CC-47EC-3C1A-D11D-4E2D117FA3F3}"/>
              </a:ext>
            </a:extLst>
          </p:cNvPr>
          <p:cNvSpPr txBox="1"/>
          <p:nvPr/>
        </p:nvSpPr>
        <p:spPr bwMode="auto">
          <a:xfrm>
            <a:off x="469901" y="1523207"/>
            <a:ext cx="5295898" cy="3516987"/>
          </a:xfrm>
          <a:prstGeom prst="roundRect">
            <a:avLst>
              <a:gd name="adj" fmla="val 9035"/>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spcAft>
                <a:spcPts val="300"/>
              </a:spcAft>
              <a:buFont typeface="Arial" panose="020B0604020202020204" pitchFamily="34" charset="0"/>
              <a:buChar char="•"/>
            </a:pPr>
            <a:r>
              <a:rPr lang="sl-SI" sz="1400" b="1" noProof="0" err="1">
                <a:solidFill>
                  <a:schemeClr val="tx1">
                    <a:lumMod val="50000"/>
                  </a:schemeClr>
                </a:solidFill>
              </a:rPr>
              <a:t>Limited</a:t>
            </a:r>
            <a:r>
              <a:rPr lang="sl-SI" sz="1400" b="1" noProof="0">
                <a:solidFill>
                  <a:schemeClr val="tx1">
                    <a:lumMod val="50000"/>
                  </a:schemeClr>
                </a:solidFill>
              </a:rPr>
              <a:t> </a:t>
            </a:r>
            <a:r>
              <a:rPr lang="sl-SI" sz="1400" b="1" noProof="0" err="1">
                <a:solidFill>
                  <a:schemeClr val="tx1">
                    <a:lumMod val="50000"/>
                  </a:schemeClr>
                </a:solidFill>
              </a:rPr>
              <a:t>amount</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resources</a:t>
            </a:r>
            <a:endParaRPr lang="sl-SI" sz="1400" b="1" noProof="0">
              <a:solidFill>
                <a:schemeClr val="tx1">
                  <a:lumMod val="50000"/>
                </a:schemeClr>
              </a:solidFill>
            </a:endParaRPr>
          </a:p>
          <a:p>
            <a:pPr marL="285750"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Slovenia</a:t>
            </a:r>
            <a:r>
              <a:rPr lang="sl-SI" sz="1400" b="1" noProof="0">
                <a:solidFill>
                  <a:schemeClr val="tx1">
                    <a:lumMod val="50000"/>
                  </a:schemeClr>
                </a:solidFill>
              </a:rPr>
              <a:t> </a:t>
            </a:r>
            <a:r>
              <a:rPr lang="sl-SI" sz="1400" b="1" noProof="0" err="1">
                <a:solidFill>
                  <a:schemeClr val="tx1">
                    <a:lumMod val="50000"/>
                  </a:schemeClr>
                </a:solidFill>
              </a:rPr>
              <a:t>National</a:t>
            </a:r>
            <a:r>
              <a:rPr lang="sl-SI" sz="1400" b="1" noProof="0">
                <a:solidFill>
                  <a:schemeClr val="tx1">
                    <a:lumMod val="50000"/>
                  </a:schemeClr>
                </a:solidFill>
              </a:rPr>
              <a:t> </a:t>
            </a:r>
            <a:r>
              <a:rPr lang="sl-SI" sz="1400" b="1" noProof="0" err="1">
                <a:solidFill>
                  <a:schemeClr val="tx1">
                    <a:lumMod val="50000"/>
                  </a:schemeClr>
                </a:solidFill>
              </a:rPr>
              <a:t>Supercomputing</a:t>
            </a:r>
            <a:r>
              <a:rPr lang="sl-SI" sz="1400" b="1" noProof="0">
                <a:solidFill>
                  <a:schemeClr val="tx1">
                    <a:lumMod val="50000"/>
                  </a:schemeClr>
                </a:solidFill>
              </a:rPr>
              <a:t> </a:t>
            </a:r>
            <a:r>
              <a:rPr lang="sl-SI" sz="1400" b="1" noProof="0" err="1">
                <a:solidFill>
                  <a:schemeClr val="tx1">
                    <a:lumMod val="50000"/>
                  </a:schemeClr>
                </a:solidFill>
              </a:rPr>
              <a:t>Network</a:t>
            </a:r>
            <a:r>
              <a:rPr lang="sl-SI" sz="1400" b="1" noProof="0">
                <a:solidFill>
                  <a:schemeClr val="tx1">
                    <a:lumMod val="50000"/>
                  </a:schemeClr>
                </a:solidFill>
              </a:rPr>
              <a:t> (SLING)</a:t>
            </a:r>
            <a:endParaRPr lang="sl-SI" sz="1400" b="1">
              <a:solidFill>
                <a:schemeClr val="tx1">
                  <a:lumMod val="50000"/>
                </a:schemeClr>
              </a:solidFill>
            </a:endParaRPr>
          </a:p>
          <a:p>
            <a:pPr marL="742950" lvl="1" indent="-285750">
              <a:spcAft>
                <a:spcPts val="300"/>
              </a:spcAft>
              <a:buFont typeface="Arial" panose="020B0604020202020204" pitchFamily="34" charset="0"/>
              <a:buChar char="•"/>
            </a:pPr>
            <a:r>
              <a:rPr lang="sl-SI" sz="1400" b="1" noProof="0">
                <a:solidFill>
                  <a:schemeClr val="tx1">
                    <a:lumMod val="50000"/>
                  </a:schemeClr>
                </a:solidFill>
              </a:rPr>
              <a:t>Test </a:t>
            </a:r>
            <a:r>
              <a:rPr lang="sl-SI" sz="1400" b="1">
                <a:solidFill>
                  <a:schemeClr val="tx1">
                    <a:lumMod val="50000"/>
                  </a:schemeClr>
                </a:solidFill>
              </a:rPr>
              <a:t>A</a:t>
            </a:r>
            <a:r>
              <a:rPr lang="sl-SI" sz="1400" b="1" noProof="0" err="1">
                <a:solidFill>
                  <a:schemeClr val="tx1">
                    <a:lumMod val="50000"/>
                  </a:schemeClr>
                </a:solidFill>
              </a:rPr>
              <a:t>ccess</a:t>
            </a:r>
            <a:r>
              <a:rPr lang="sl-SI" sz="1400" b="1" noProof="0">
                <a:solidFill>
                  <a:schemeClr val="tx1">
                    <a:lumMod val="50000"/>
                  </a:schemeClr>
                </a:solidFill>
              </a:rPr>
              <a:t> (</a:t>
            </a:r>
            <a:r>
              <a:rPr lang="sl-SI" sz="1400" b="1" noProof="0" err="1">
                <a:solidFill>
                  <a:schemeClr val="tx1">
                    <a:lumMod val="50000"/>
                  </a:schemeClr>
                </a:solidFill>
              </a:rPr>
              <a:t>permanently</a:t>
            </a:r>
            <a:r>
              <a:rPr lang="sl-SI" sz="1400" b="1" noProof="0">
                <a:solidFill>
                  <a:schemeClr val="tx1">
                    <a:lumMod val="50000"/>
                  </a:schemeClr>
                </a:solidFill>
              </a:rPr>
              <a:t> open)</a:t>
            </a:r>
          </a:p>
          <a:p>
            <a:pPr marL="742950" lvl="1"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European</a:t>
            </a:r>
            <a:r>
              <a:rPr lang="sl-SI" sz="1400" b="1" noProof="0">
                <a:solidFill>
                  <a:schemeClr val="tx1">
                    <a:lumMod val="50000"/>
                  </a:schemeClr>
                </a:solidFill>
              </a:rPr>
              <a:t> HPC </a:t>
            </a:r>
            <a:r>
              <a:rPr lang="sl-SI" sz="1400" b="1" noProof="0" err="1">
                <a:solidFill>
                  <a:schemeClr val="tx1">
                    <a:lumMod val="50000"/>
                  </a:schemeClr>
                </a:solidFill>
              </a:rPr>
              <a:t>Joint</a:t>
            </a:r>
            <a:r>
              <a:rPr lang="sl-SI" sz="1400" b="1" noProof="0">
                <a:solidFill>
                  <a:schemeClr val="tx1">
                    <a:lumMod val="50000"/>
                  </a:schemeClr>
                </a:solidFill>
              </a:rPr>
              <a:t> </a:t>
            </a:r>
            <a:r>
              <a:rPr lang="sl-SI" sz="1400" b="1" noProof="0" err="1">
                <a:solidFill>
                  <a:schemeClr val="tx1">
                    <a:lumMod val="50000"/>
                  </a:schemeClr>
                </a:solidFill>
              </a:rPr>
              <a:t>Undertaking</a:t>
            </a:r>
            <a:r>
              <a:rPr lang="sl-SI" sz="1400" b="1" noProof="0">
                <a:solidFill>
                  <a:schemeClr val="tx1">
                    <a:lumMod val="50000"/>
                  </a:schemeClr>
                </a:solidFill>
              </a:rPr>
              <a:t> (</a:t>
            </a:r>
            <a:r>
              <a:rPr lang="sl-SI" sz="1400" b="1" noProof="0" err="1">
                <a:solidFill>
                  <a:schemeClr val="tx1">
                    <a:lumMod val="50000"/>
                  </a:schemeClr>
                </a:solidFill>
              </a:rPr>
              <a:t>EuroHPC</a:t>
            </a:r>
            <a:r>
              <a:rPr lang="sl-SI" sz="1400" b="1" noProof="0">
                <a:solidFill>
                  <a:schemeClr val="tx1">
                    <a:lumMod val="50000"/>
                  </a:schemeClr>
                </a:solidFill>
              </a:rPr>
              <a:t> JU)</a:t>
            </a:r>
          </a:p>
          <a:p>
            <a:pPr marL="742950" lvl="1" indent="-285750">
              <a:spcAft>
                <a:spcPts val="300"/>
              </a:spcAft>
              <a:buFont typeface="Arial" panose="020B0604020202020204" pitchFamily="34" charset="0"/>
              <a:buChar char="•"/>
            </a:pPr>
            <a:r>
              <a:rPr lang="sl-SI" sz="1400" b="1" noProof="0">
                <a:solidFill>
                  <a:schemeClr val="tx1">
                    <a:lumMod val="50000"/>
                  </a:schemeClr>
                </a:solidFill>
              </a:rPr>
              <a:t>AI </a:t>
            </a:r>
            <a:r>
              <a:rPr lang="sl-SI" sz="1400" b="1" noProof="0" err="1">
                <a:solidFill>
                  <a:schemeClr val="tx1">
                    <a:lumMod val="50000"/>
                  </a:schemeClr>
                </a:solidFill>
              </a:rPr>
              <a:t>Factories</a:t>
            </a:r>
            <a:endParaRPr lang="sl-SI" sz="1400" b="1" noProof="0">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Playground</a:t>
            </a:r>
            <a:r>
              <a:rPr lang="sl-SI" sz="1400" b="1">
                <a:solidFill>
                  <a:schemeClr val="tx1">
                    <a:lumMod val="50000"/>
                  </a:schemeClr>
                </a:solidFill>
              </a:rPr>
              <a:t> Access (</a:t>
            </a:r>
            <a:r>
              <a:rPr lang="sl-SI" sz="1400" b="1" err="1">
                <a:solidFill>
                  <a:schemeClr val="tx1">
                    <a:lumMod val="50000"/>
                  </a:schemeClr>
                </a:solidFill>
              </a:rPr>
              <a:t>permanently</a:t>
            </a:r>
            <a:r>
              <a:rPr lang="sl-SI" sz="1400" b="1">
                <a:solidFill>
                  <a:schemeClr val="tx1">
                    <a:lumMod val="50000"/>
                  </a:schemeClr>
                </a:solidFill>
              </a:rPr>
              <a:t> open)</a:t>
            </a:r>
          </a:p>
          <a:p>
            <a:pPr marL="742950" lvl="1" indent="-285750">
              <a:spcAft>
                <a:spcPts val="300"/>
              </a:spcAft>
              <a:buFont typeface="Arial" panose="020B0604020202020204" pitchFamily="34" charset="0"/>
              <a:buChar char="•"/>
            </a:pPr>
            <a:r>
              <a:rPr lang="sl-SI" sz="1400" b="1" err="1">
                <a:solidFill>
                  <a:schemeClr val="tx1">
                    <a:lumMod val="50000"/>
                  </a:schemeClr>
                </a:solidFill>
              </a:rPr>
              <a:t>Supercomputers</a:t>
            </a:r>
            <a:endParaRPr lang="sl-SI" sz="1400" b="1">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Benchmark</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a:p>
            <a:pPr marL="1200150" lvl="2" indent="-285750">
              <a:spcAft>
                <a:spcPts val="300"/>
              </a:spcAft>
              <a:buFont typeface="Arial" panose="020B0604020202020204" pitchFamily="34" charset="0"/>
              <a:buChar char="•"/>
            </a:pPr>
            <a:r>
              <a:rPr lang="sl-SI" sz="1400" b="1" err="1">
                <a:solidFill>
                  <a:schemeClr val="tx1">
                    <a:lumMod val="50000"/>
                  </a:schemeClr>
                </a:solidFill>
              </a:rPr>
              <a:t>Development</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a:p>
            <a:pPr marL="742950" lvl="1" indent="-285750">
              <a:spcAft>
                <a:spcPts val="300"/>
              </a:spcAft>
              <a:buFont typeface="Arial" panose="020B0604020202020204" pitchFamily="34" charset="0"/>
              <a:buChar char="•"/>
            </a:pPr>
            <a:endParaRPr lang="sl-SI" sz="1400" b="1" noProof="0">
              <a:solidFill>
                <a:schemeClr val="tx1">
                  <a:lumMod val="50000"/>
                </a:schemeClr>
              </a:solidFill>
            </a:endParaRPr>
          </a:p>
          <a:p>
            <a:pPr marL="285750" indent="-285750">
              <a:spcAft>
                <a:spcPts val="300"/>
              </a:spcAft>
              <a:buFont typeface="Arial" panose="020B0604020202020204" pitchFamily="34" charset="0"/>
              <a:buChar char="•"/>
            </a:pPr>
            <a:r>
              <a:rPr lang="sl-SI" sz="1400" b="1" err="1">
                <a:solidFill>
                  <a:schemeClr val="tx1">
                    <a:lumMod val="50000"/>
                  </a:schemeClr>
                </a:solidFill>
              </a:rPr>
              <a:t>Slovenia</a:t>
            </a:r>
            <a:r>
              <a:rPr lang="sl-SI" sz="1400" b="1">
                <a:solidFill>
                  <a:schemeClr val="tx1">
                    <a:lumMod val="50000"/>
                  </a:schemeClr>
                </a:solidFill>
              </a:rPr>
              <a:t> AI </a:t>
            </a:r>
            <a:r>
              <a:rPr lang="sl-SI" sz="1400" b="1" err="1">
                <a:solidFill>
                  <a:schemeClr val="tx1">
                    <a:lumMod val="50000"/>
                  </a:schemeClr>
                </a:solidFill>
              </a:rPr>
              <a:t>Factory</a:t>
            </a:r>
            <a:r>
              <a:rPr lang="sl-SI" sz="1400" b="1">
                <a:solidFill>
                  <a:schemeClr val="tx1">
                    <a:lumMod val="50000"/>
                  </a:schemeClr>
                </a:solidFill>
              </a:rPr>
              <a:t> (SLAIF)</a:t>
            </a:r>
          </a:p>
        </p:txBody>
      </p:sp>
      <p:pic>
        <p:nvPicPr>
          <p:cNvPr id="5" name="Picture 4">
            <a:extLst>
              <a:ext uri="{FF2B5EF4-FFF2-40B4-BE49-F238E27FC236}">
                <a16:creationId xmlns:a16="http://schemas.microsoft.com/office/drawing/2014/main" id="{04F6AD21-3BDB-9804-ED5A-EA31805D57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9456" y="406400"/>
            <a:ext cx="8649148" cy="5568950"/>
          </a:xfrm>
          <a:prstGeom prst="rect">
            <a:avLst/>
          </a:prstGeom>
        </p:spPr>
      </p:pic>
      <p:pic>
        <p:nvPicPr>
          <p:cNvPr id="8" name="Picture 7">
            <a:extLst>
              <a:ext uri="{FF2B5EF4-FFF2-40B4-BE49-F238E27FC236}">
                <a16:creationId xmlns:a16="http://schemas.microsoft.com/office/drawing/2014/main" id="{32C72B97-88D2-491E-A038-6A9CDD9847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1925" y="406400"/>
            <a:ext cx="5835132" cy="5568950"/>
          </a:xfrm>
          <a:prstGeom prst="rect">
            <a:avLst/>
          </a:prstGeom>
        </p:spPr>
      </p:pic>
    </p:spTree>
    <p:extLst>
      <p:ext uri="{BB962C8B-B14F-4D97-AF65-F5344CB8AC3E}">
        <p14:creationId xmlns:p14="http://schemas.microsoft.com/office/powerpoint/2010/main" val="1761119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12" end="12"/>
                                            </p:txEl>
                                          </p:spTgt>
                                        </p:tgtEl>
                                        <p:attrNameLst>
                                          <p:attrName>style.visibility</p:attrName>
                                        </p:attrNameLst>
                                      </p:cBhvr>
                                      <p:to>
                                        <p:strVal val="visible"/>
                                      </p:to>
                                    </p:set>
                                    <p:animEffect transition="in" filter="fade">
                                      <p:cBhvr>
                                        <p:cTn id="7" dur="500"/>
                                        <p:tgtEl>
                                          <p:spTgt spid="11">
                                            <p:txEl>
                                              <p:pRg st="12" end="1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par>
                                <p:cTn id="18" presetID="10" presetClass="entr" presetSubtype="0"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B16AF98-C5F5-DD6D-30EE-F547DFE37A0B}"/>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2E05D672-A61A-807C-0E3A-41676292921E}"/>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DE51EA6A-9871-52C9-EB9E-62726C533D7D}"/>
              </a:ext>
            </a:extLst>
          </p:cNvPr>
          <p:cNvSpPr>
            <a:spLocks noGrp="1"/>
          </p:cNvSpPr>
          <p:nvPr>
            <p:ph type="sldNum" sz="quarter" idx="12"/>
          </p:nvPr>
        </p:nvSpPr>
        <p:spPr bwMode="auto"/>
        <p:txBody>
          <a:bodyPr/>
          <a:lstStyle/>
          <a:p>
            <a:pPr>
              <a:defRPr/>
            </a:pPr>
            <a:fld id="{0CE68F04-8C45-4A80-901C-428EAFDC5CAA}" type="slidenum">
              <a:rPr lang="en-GB" noProof="0" smtClean="0"/>
              <a:t>15</a:t>
            </a:fld>
            <a:endParaRPr lang="en-GB" noProof="0"/>
          </a:p>
        </p:txBody>
      </p:sp>
      <p:sp>
        <p:nvSpPr>
          <p:cNvPr id="1660044346" name="Title 3">
            <a:extLst>
              <a:ext uri="{FF2B5EF4-FFF2-40B4-BE49-F238E27FC236}">
                <a16:creationId xmlns:a16="http://schemas.microsoft.com/office/drawing/2014/main" id="{CD4F3978-7B11-CB90-AC8B-F0B3AC092704}"/>
              </a:ext>
            </a:extLst>
          </p:cNvPr>
          <p:cNvSpPr>
            <a:spLocks noGrp="1"/>
          </p:cNvSpPr>
          <p:nvPr>
            <p:ph type="title"/>
          </p:nvPr>
        </p:nvSpPr>
        <p:spPr bwMode="auto">
          <a:xfrm>
            <a:off x="838200" y="252000"/>
            <a:ext cx="10515600" cy="756000"/>
          </a:xfrm>
        </p:spPr>
        <p:txBody>
          <a:bodyPr>
            <a:normAutofit/>
          </a:bodyPr>
          <a:lstStyle/>
          <a:p>
            <a:pPr>
              <a:defRPr/>
            </a:pPr>
            <a:r>
              <a:rPr lang="sl-SI" noProof="0"/>
              <a:t>How to </a:t>
            </a:r>
            <a:r>
              <a:rPr lang="sl-SI" noProof="0" err="1"/>
              <a:t>get</a:t>
            </a:r>
            <a:r>
              <a:rPr lang="sl-SI" noProof="0"/>
              <a:t> Access?</a:t>
            </a:r>
            <a:endParaRPr lang="en-GB" noProof="0"/>
          </a:p>
        </p:txBody>
      </p:sp>
      <p:sp>
        <p:nvSpPr>
          <p:cNvPr id="2" name="Content Placeholder 2">
            <a:extLst>
              <a:ext uri="{FF2B5EF4-FFF2-40B4-BE49-F238E27FC236}">
                <a16:creationId xmlns:a16="http://schemas.microsoft.com/office/drawing/2014/main" id="{2AC61744-7CCC-B22B-4AB0-541713C722EE}"/>
              </a:ext>
            </a:extLst>
          </p:cNvPr>
          <p:cNvSpPr txBox="1">
            <a:spLocks/>
          </p:cNvSpPr>
          <p:nvPr/>
        </p:nvSpPr>
        <p:spPr bwMode="auto">
          <a:xfrm>
            <a:off x="317500" y="1008000"/>
            <a:ext cx="11547398" cy="511339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None/>
              <a:defRPr/>
            </a:pPr>
            <a:endParaRPr lang="en-GB" noProof="0"/>
          </a:p>
          <a:p>
            <a:pPr>
              <a:defRPr/>
            </a:pPr>
            <a:endParaRPr lang="en-GB" noProof="0"/>
          </a:p>
        </p:txBody>
      </p:sp>
      <p:sp>
        <p:nvSpPr>
          <p:cNvPr id="3" name="Footer Placeholder 4">
            <a:extLst>
              <a:ext uri="{FF2B5EF4-FFF2-40B4-BE49-F238E27FC236}">
                <a16:creationId xmlns:a16="http://schemas.microsoft.com/office/drawing/2014/main" id="{2F44D21E-F514-0F7B-D480-A412DCBD50E9}"/>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
        <p:nvSpPr>
          <p:cNvPr id="9" name="TextBox 8">
            <a:extLst>
              <a:ext uri="{FF2B5EF4-FFF2-40B4-BE49-F238E27FC236}">
                <a16:creationId xmlns:a16="http://schemas.microsoft.com/office/drawing/2014/main" id="{8A779539-914D-5845-7DF1-EA2FB6040CB2}"/>
              </a:ext>
            </a:extLst>
          </p:cNvPr>
          <p:cNvSpPr txBox="1"/>
          <p:nvPr/>
        </p:nvSpPr>
        <p:spPr bwMode="auto">
          <a:xfrm>
            <a:off x="469900" y="1049885"/>
            <a:ext cx="5295899" cy="361474"/>
          </a:xfrm>
          <a:prstGeom prst="roundRect">
            <a:avLst>
              <a:gd name="adj" fmla="val 12169"/>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a:solidFill>
                  <a:schemeClr val="accent5">
                    <a:lumMod val="50000"/>
                  </a:schemeClr>
                </a:solidFill>
              </a:rPr>
              <a:t>Non-</a:t>
            </a:r>
            <a:r>
              <a:rPr lang="sl-SI" sz="1600" b="1" noProof="0" err="1">
                <a:solidFill>
                  <a:schemeClr val="accent5">
                    <a:lumMod val="50000"/>
                  </a:schemeClr>
                </a:solidFill>
              </a:rPr>
              <a:t>commerical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0" name="TextBox 9">
            <a:extLst>
              <a:ext uri="{FF2B5EF4-FFF2-40B4-BE49-F238E27FC236}">
                <a16:creationId xmlns:a16="http://schemas.microsoft.com/office/drawing/2014/main" id="{5E97A1E5-9628-9054-6258-7005366BAB3E}"/>
              </a:ext>
            </a:extLst>
          </p:cNvPr>
          <p:cNvSpPr txBox="1"/>
          <p:nvPr/>
        </p:nvSpPr>
        <p:spPr bwMode="auto">
          <a:xfrm>
            <a:off x="6048228" y="1042740"/>
            <a:ext cx="4423147" cy="368022"/>
          </a:xfrm>
          <a:prstGeom prst="roundRect">
            <a:avLst>
              <a:gd name="adj" fmla="val 13987"/>
            </a:avLst>
          </a:prstGeom>
          <a:solidFill>
            <a:schemeClr val="tx2">
              <a:lumMod val="20000"/>
              <a:lumOff val="80000"/>
            </a:schemeClr>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sl-SI" sz="1600" b="1" noProof="0" err="1">
                <a:solidFill>
                  <a:schemeClr val="accent5">
                    <a:lumMod val="50000"/>
                  </a:schemeClr>
                </a:solidFill>
              </a:rPr>
              <a:t>Commercial</a:t>
            </a:r>
            <a:r>
              <a:rPr lang="sl-SI" sz="1600" b="1" noProof="0">
                <a:solidFill>
                  <a:schemeClr val="accent5">
                    <a:lumMod val="50000"/>
                  </a:schemeClr>
                </a:solidFill>
              </a:rPr>
              <a:t> </a:t>
            </a:r>
            <a:r>
              <a:rPr lang="sl-SI" sz="1600" b="1" noProof="0" err="1">
                <a:solidFill>
                  <a:schemeClr val="accent5">
                    <a:lumMod val="50000"/>
                  </a:schemeClr>
                </a:solidFill>
              </a:rPr>
              <a:t>Route</a:t>
            </a:r>
            <a:endParaRPr lang="en-GB" sz="1600" b="1" noProof="0">
              <a:solidFill>
                <a:schemeClr val="accent5">
                  <a:lumMod val="50000"/>
                </a:schemeClr>
              </a:solidFill>
            </a:endParaRPr>
          </a:p>
        </p:txBody>
      </p:sp>
      <p:sp>
        <p:nvSpPr>
          <p:cNvPr id="12" name="TextBox 11">
            <a:extLst>
              <a:ext uri="{FF2B5EF4-FFF2-40B4-BE49-F238E27FC236}">
                <a16:creationId xmlns:a16="http://schemas.microsoft.com/office/drawing/2014/main" id="{75F74990-5EEC-1D6B-911A-8A22E9667A44}"/>
              </a:ext>
            </a:extLst>
          </p:cNvPr>
          <p:cNvSpPr txBox="1"/>
          <p:nvPr/>
        </p:nvSpPr>
        <p:spPr bwMode="auto">
          <a:xfrm>
            <a:off x="6048228" y="1523207"/>
            <a:ext cx="4423147" cy="1162616"/>
          </a:xfrm>
          <a:prstGeom prst="roundRect">
            <a:avLst>
              <a:gd name="adj" fmla="val 15124"/>
            </a:avLst>
          </a:prstGeom>
          <a:solidFill>
            <a:schemeClr val="tx2">
              <a:lumMod val="20000"/>
              <a:lumOff val="80000"/>
            </a:schemeClr>
          </a:solidFill>
          <a:ln w="28575">
            <a:solidFill>
              <a:schemeClr val="tx2"/>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lgn="just">
              <a:spcAft>
                <a:spcPts val="300"/>
              </a:spcAft>
              <a:buFont typeface="Arial" panose="020B0604020202020204" pitchFamily="34" charset="0"/>
              <a:buChar char="•"/>
            </a:pPr>
            <a:r>
              <a:rPr lang="sl-SI" sz="1400" b="1" err="1">
                <a:solidFill>
                  <a:schemeClr val="bg2">
                    <a:lumMod val="25000"/>
                  </a:schemeClr>
                </a:solidFill>
              </a:rPr>
              <a:t>What</a:t>
            </a:r>
            <a:r>
              <a:rPr lang="sl-SI" sz="1400" b="1">
                <a:solidFill>
                  <a:schemeClr val="bg2">
                    <a:lumMod val="25000"/>
                  </a:schemeClr>
                </a:solidFill>
              </a:rPr>
              <a:t> </a:t>
            </a:r>
            <a:r>
              <a:rPr lang="sl-SI" sz="1400" b="1" err="1">
                <a:solidFill>
                  <a:schemeClr val="bg2">
                    <a:lumMod val="25000"/>
                  </a:schemeClr>
                </a:solidFill>
              </a:rPr>
              <a:t>you</a:t>
            </a:r>
            <a:r>
              <a:rPr lang="sl-SI" sz="1400" b="1">
                <a:solidFill>
                  <a:schemeClr val="bg2">
                    <a:lumMod val="25000"/>
                  </a:schemeClr>
                </a:solidFill>
              </a:rPr>
              <a:t> </a:t>
            </a:r>
            <a:r>
              <a:rPr lang="sl-SI" sz="1400" b="1" err="1">
                <a:solidFill>
                  <a:schemeClr val="bg2">
                    <a:lumMod val="25000"/>
                  </a:schemeClr>
                </a:solidFill>
              </a:rPr>
              <a:t>pay</a:t>
            </a:r>
            <a:r>
              <a:rPr lang="sl-SI" sz="1400" b="1">
                <a:solidFill>
                  <a:schemeClr val="bg2">
                    <a:lumMod val="25000"/>
                  </a:schemeClr>
                </a:solidFill>
              </a:rPr>
              <a:t> </a:t>
            </a:r>
            <a:r>
              <a:rPr lang="sl-SI" sz="1400" b="1" err="1">
                <a:solidFill>
                  <a:schemeClr val="bg2">
                    <a:lumMod val="25000"/>
                  </a:schemeClr>
                </a:solidFill>
              </a:rPr>
              <a:t>for</a:t>
            </a:r>
            <a:r>
              <a:rPr lang="sl-SI" sz="1400" b="1">
                <a:solidFill>
                  <a:schemeClr val="bg2">
                    <a:lumMod val="25000"/>
                  </a:schemeClr>
                </a:solidFill>
              </a:rPr>
              <a:t> is </a:t>
            </a:r>
            <a:r>
              <a:rPr lang="sl-SI" sz="1400" b="1" err="1">
                <a:solidFill>
                  <a:schemeClr val="bg2">
                    <a:lumMod val="25000"/>
                  </a:schemeClr>
                </a:solidFill>
              </a:rPr>
              <a:t>what</a:t>
            </a:r>
            <a:r>
              <a:rPr lang="sl-SI" sz="1400" b="1">
                <a:solidFill>
                  <a:schemeClr val="bg2">
                    <a:lumMod val="25000"/>
                  </a:schemeClr>
                </a:solidFill>
              </a:rPr>
              <a:t> </a:t>
            </a:r>
            <a:r>
              <a:rPr lang="sl-SI" sz="1400" b="1" err="1">
                <a:solidFill>
                  <a:schemeClr val="bg2">
                    <a:lumMod val="25000"/>
                  </a:schemeClr>
                </a:solidFill>
              </a:rPr>
              <a:t>you</a:t>
            </a:r>
            <a:r>
              <a:rPr lang="sl-SI" sz="1400" b="1">
                <a:solidFill>
                  <a:schemeClr val="bg2">
                    <a:lumMod val="25000"/>
                  </a:schemeClr>
                </a:solidFill>
              </a:rPr>
              <a:t> </a:t>
            </a:r>
            <a:r>
              <a:rPr lang="sl-SI" sz="1400" b="1" err="1">
                <a:solidFill>
                  <a:schemeClr val="bg2">
                    <a:lumMod val="25000"/>
                  </a:schemeClr>
                </a:solidFill>
              </a:rPr>
              <a:t>get</a:t>
            </a:r>
            <a:endParaRPr lang="sl-SI" sz="1400" b="1">
              <a:solidFill>
                <a:schemeClr val="bg2">
                  <a:lumMod val="25000"/>
                </a:schemeClr>
              </a:solidFill>
            </a:endParaRPr>
          </a:p>
          <a:p>
            <a:pPr marL="285750" indent="-285750" algn="just">
              <a:spcAft>
                <a:spcPts val="300"/>
              </a:spcAft>
              <a:buFont typeface="Arial" panose="020B0604020202020204" pitchFamily="34" charset="0"/>
              <a:buChar char="•"/>
            </a:pPr>
            <a:endParaRPr lang="sl-SI" sz="1400" b="1">
              <a:solidFill>
                <a:schemeClr val="bg2">
                  <a:lumMod val="25000"/>
                </a:schemeClr>
              </a:solidFill>
            </a:endParaRPr>
          </a:p>
          <a:p>
            <a:pPr marL="285750" indent="-285750" algn="just">
              <a:spcAft>
                <a:spcPts val="300"/>
              </a:spcAft>
              <a:buFont typeface="Arial" panose="020B0604020202020204" pitchFamily="34" charset="0"/>
              <a:buChar char="•"/>
            </a:pPr>
            <a:r>
              <a:rPr lang="sl-SI" sz="1400" b="1">
                <a:solidFill>
                  <a:schemeClr val="bg2">
                    <a:lumMod val="25000"/>
                  </a:schemeClr>
                </a:solidFill>
              </a:rPr>
              <a:t>HPC Vega at IZUM</a:t>
            </a:r>
          </a:p>
          <a:p>
            <a:pPr marL="742950" lvl="1" indent="-285750" algn="just">
              <a:spcAft>
                <a:spcPts val="300"/>
              </a:spcAft>
              <a:buFont typeface="Arial" panose="020B0604020202020204" pitchFamily="34" charset="0"/>
              <a:buChar char="•"/>
            </a:pPr>
            <a:r>
              <a:rPr lang="sl-SI" sz="1400" b="1" err="1">
                <a:solidFill>
                  <a:schemeClr val="bg2">
                    <a:lumMod val="25000"/>
                  </a:schemeClr>
                </a:solidFill>
              </a:rPr>
              <a:t>Price</a:t>
            </a:r>
            <a:r>
              <a:rPr lang="sl-SI" sz="1400" b="1">
                <a:solidFill>
                  <a:schemeClr val="bg2">
                    <a:lumMod val="25000"/>
                  </a:schemeClr>
                </a:solidFill>
              </a:rPr>
              <a:t> List</a:t>
            </a:r>
          </a:p>
        </p:txBody>
      </p:sp>
      <p:sp>
        <p:nvSpPr>
          <p:cNvPr id="11" name="TextBox 10">
            <a:extLst>
              <a:ext uri="{FF2B5EF4-FFF2-40B4-BE49-F238E27FC236}">
                <a16:creationId xmlns:a16="http://schemas.microsoft.com/office/drawing/2014/main" id="{EF4203C9-B04B-9DB2-F1E4-3072FB3510F7}"/>
              </a:ext>
            </a:extLst>
          </p:cNvPr>
          <p:cNvSpPr txBox="1"/>
          <p:nvPr/>
        </p:nvSpPr>
        <p:spPr bwMode="auto">
          <a:xfrm>
            <a:off x="469901" y="1523207"/>
            <a:ext cx="5295898" cy="3516987"/>
          </a:xfrm>
          <a:prstGeom prst="roundRect">
            <a:avLst>
              <a:gd name="adj" fmla="val 9035"/>
            </a:avLst>
          </a:prstGeom>
          <a:solidFill>
            <a:schemeClr val="accent1">
              <a:lumMod val="20000"/>
              <a:lumOff val="80000"/>
            </a:schemeClr>
          </a:solidFill>
          <a:ln w="28575"/>
        </p:spPr>
        <p:style>
          <a:lnRef idx="2">
            <a:schemeClr val="accent1"/>
          </a:lnRef>
          <a:fillRef idx="1">
            <a:schemeClr val="lt1"/>
          </a:fillRef>
          <a:effectRef idx="0">
            <a:schemeClr val="accent1"/>
          </a:effectRef>
          <a:fontRef idx="minor">
            <a:schemeClr val="dk1"/>
          </a:fontRef>
        </p:style>
        <p:txBody>
          <a:bodyPr wrap="square" rtlCol="0">
            <a:spAutoFit/>
          </a:bodyPr>
          <a:lstStyle/>
          <a:p>
            <a:pPr marL="285750" indent="-285750">
              <a:spcAft>
                <a:spcPts val="300"/>
              </a:spcAft>
              <a:buFont typeface="Arial" panose="020B0604020202020204" pitchFamily="34" charset="0"/>
              <a:buChar char="•"/>
            </a:pPr>
            <a:r>
              <a:rPr lang="sl-SI" sz="1400" b="1" noProof="0" err="1">
                <a:solidFill>
                  <a:schemeClr val="tx1">
                    <a:lumMod val="50000"/>
                  </a:schemeClr>
                </a:solidFill>
              </a:rPr>
              <a:t>Limited</a:t>
            </a:r>
            <a:r>
              <a:rPr lang="sl-SI" sz="1400" b="1" noProof="0">
                <a:solidFill>
                  <a:schemeClr val="tx1">
                    <a:lumMod val="50000"/>
                  </a:schemeClr>
                </a:solidFill>
              </a:rPr>
              <a:t> </a:t>
            </a:r>
            <a:r>
              <a:rPr lang="sl-SI" sz="1400" b="1" noProof="0" err="1">
                <a:solidFill>
                  <a:schemeClr val="tx1">
                    <a:lumMod val="50000"/>
                  </a:schemeClr>
                </a:solidFill>
              </a:rPr>
              <a:t>amount</a:t>
            </a:r>
            <a:r>
              <a:rPr lang="sl-SI" sz="1400" b="1" noProof="0">
                <a:solidFill>
                  <a:schemeClr val="tx1">
                    <a:lumMod val="50000"/>
                  </a:schemeClr>
                </a:solidFill>
              </a:rPr>
              <a:t> </a:t>
            </a:r>
            <a:r>
              <a:rPr lang="sl-SI" sz="1400" b="1" noProof="0" err="1">
                <a:solidFill>
                  <a:schemeClr val="tx1">
                    <a:lumMod val="50000"/>
                  </a:schemeClr>
                </a:solidFill>
              </a:rPr>
              <a:t>of</a:t>
            </a:r>
            <a:r>
              <a:rPr lang="sl-SI" sz="1400" b="1" noProof="0">
                <a:solidFill>
                  <a:schemeClr val="tx1">
                    <a:lumMod val="50000"/>
                  </a:schemeClr>
                </a:solidFill>
              </a:rPr>
              <a:t> </a:t>
            </a:r>
            <a:r>
              <a:rPr lang="sl-SI" sz="1400" b="1" noProof="0" err="1">
                <a:solidFill>
                  <a:schemeClr val="tx1">
                    <a:lumMod val="50000"/>
                  </a:schemeClr>
                </a:solidFill>
              </a:rPr>
              <a:t>resources</a:t>
            </a:r>
            <a:endParaRPr lang="sl-SI" sz="1400" b="1" noProof="0">
              <a:solidFill>
                <a:schemeClr val="tx1">
                  <a:lumMod val="50000"/>
                </a:schemeClr>
              </a:solidFill>
            </a:endParaRPr>
          </a:p>
          <a:p>
            <a:pPr marL="285750"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Slovenia</a:t>
            </a:r>
            <a:r>
              <a:rPr lang="sl-SI" sz="1400" b="1" noProof="0">
                <a:solidFill>
                  <a:schemeClr val="tx1">
                    <a:lumMod val="50000"/>
                  </a:schemeClr>
                </a:solidFill>
              </a:rPr>
              <a:t> </a:t>
            </a:r>
            <a:r>
              <a:rPr lang="sl-SI" sz="1400" b="1" noProof="0" err="1">
                <a:solidFill>
                  <a:schemeClr val="tx1">
                    <a:lumMod val="50000"/>
                  </a:schemeClr>
                </a:solidFill>
              </a:rPr>
              <a:t>National</a:t>
            </a:r>
            <a:r>
              <a:rPr lang="sl-SI" sz="1400" b="1" noProof="0">
                <a:solidFill>
                  <a:schemeClr val="tx1">
                    <a:lumMod val="50000"/>
                  </a:schemeClr>
                </a:solidFill>
              </a:rPr>
              <a:t> </a:t>
            </a:r>
            <a:r>
              <a:rPr lang="sl-SI" sz="1400" b="1" noProof="0" err="1">
                <a:solidFill>
                  <a:schemeClr val="tx1">
                    <a:lumMod val="50000"/>
                  </a:schemeClr>
                </a:solidFill>
              </a:rPr>
              <a:t>Supercomputing</a:t>
            </a:r>
            <a:r>
              <a:rPr lang="sl-SI" sz="1400" b="1" noProof="0">
                <a:solidFill>
                  <a:schemeClr val="tx1">
                    <a:lumMod val="50000"/>
                  </a:schemeClr>
                </a:solidFill>
              </a:rPr>
              <a:t> </a:t>
            </a:r>
            <a:r>
              <a:rPr lang="sl-SI" sz="1400" b="1" noProof="0" err="1">
                <a:solidFill>
                  <a:schemeClr val="tx1">
                    <a:lumMod val="50000"/>
                  </a:schemeClr>
                </a:solidFill>
              </a:rPr>
              <a:t>Network</a:t>
            </a:r>
            <a:r>
              <a:rPr lang="sl-SI" sz="1400" b="1" noProof="0">
                <a:solidFill>
                  <a:schemeClr val="tx1">
                    <a:lumMod val="50000"/>
                  </a:schemeClr>
                </a:solidFill>
              </a:rPr>
              <a:t> (SLING)</a:t>
            </a:r>
            <a:endParaRPr lang="sl-SI" sz="1400" b="1">
              <a:solidFill>
                <a:schemeClr val="tx1">
                  <a:lumMod val="50000"/>
                </a:schemeClr>
              </a:solidFill>
            </a:endParaRPr>
          </a:p>
          <a:p>
            <a:pPr marL="742950" lvl="1" indent="-285750">
              <a:spcAft>
                <a:spcPts val="300"/>
              </a:spcAft>
              <a:buFont typeface="Arial" panose="020B0604020202020204" pitchFamily="34" charset="0"/>
              <a:buChar char="•"/>
            </a:pPr>
            <a:r>
              <a:rPr lang="sl-SI" sz="1400" b="1" noProof="0">
                <a:solidFill>
                  <a:schemeClr val="tx1">
                    <a:lumMod val="50000"/>
                  </a:schemeClr>
                </a:solidFill>
              </a:rPr>
              <a:t>Test </a:t>
            </a:r>
            <a:r>
              <a:rPr lang="sl-SI" sz="1400" b="1">
                <a:solidFill>
                  <a:schemeClr val="tx1">
                    <a:lumMod val="50000"/>
                  </a:schemeClr>
                </a:solidFill>
              </a:rPr>
              <a:t>A</a:t>
            </a:r>
            <a:r>
              <a:rPr lang="sl-SI" sz="1400" b="1" noProof="0" err="1">
                <a:solidFill>
                  <a:schemeClr val="tx1">
                    <a:lumMod val="50000"/>
                  </a:schemeClr>
                </a:solidFill>
              </a:rPr>
              <a:t>ccess</a:t>
            </a:r>
            <a:r>
              <a:rPr lang="sl-SI" sz="1400" b="1" noProof="0">
                <a:solidFill>
                  <a:schemeClr val="tx1">
                    <a:lumMod val="50000"/>
                  </a:schemeClr>
                </a:solidFill>
              </a:rPr>
              <a:t> (</a:t>
            </a:r>
            <a:r>
              <a:rPr lang="sl-SI" sz="1400" b="1" noProof="0" err="1">
                <a:solidFill>
                  <a:schemeClr val="tx1">
                    <a:lumMod val="50000"/>
                  </a:schemeClr>
                </a:solidFill>
              </a:rPr>
              <a:t>permanently</a:t>
            </a:r>
            <a:r>
              <a:rPr lang="sl-SI" sz="1400" b="1" noProof="0">
                <a:solidFill>
                  <a:schemeClr val="tx1">
                    <a:lumMod val="50000"/>
                  </a:schemeClr>
                </a:solidFill>
              </a:rPr>
              <a:t> open)</a:t>
            </a:r>
          </a:p>
          <a:p>
            <a:pPr marL="742950" lvl="1" indent="-285750">
              <a:spcAft>
                <a:spcPts val="300"/>
              </a:spcAft>
              <a:buFont typeface="Arial" panose="020B0604020202020204" pitchFamily="34" charset="0"/>
              <a:buChar char="•"/>
            </a:pPr>
            <a:endParaRPr lang="sl-SI" sz="1400" b="1">
              <a:solidFill>
                <a:schemeClr val="tx1">
                  <a:lumMod val="50000"/>
                </a:schemeClr>
              </a:solidFill>
            </a:endParaRPr>
          </a:p>
          <a:p>
            <a:pPr marL="285750" indent="-285750">
              <a:spcAft>
                <a:spcPts val="300"/>
              </a:spcAft>
              <a:buFont typeface="Arial" panose="020B0604020202020204" pitchFamily="34" charset="0"/>
              <a:buChar char="•"/>
            </a:pPr>
            <a:r>
              <a:rPr lang="sl-SI" sz="1400" b="1" noProof="0" err="1">
                <a:solidFill>
                  <a:schemeClr val="tx1">
                    <a:lumMod val="50000"/>
                  </a:schemeClr>
                </a:solidFill>
              </a:rPr>
              <a:t>European</a:t>
            </a:r>
            <a:r>
              <a:rPr lang="sl-SI" sz="1400" b="1" noProof="0">
                <a:solidFill>
                  <a:schemeClr val="tx1">
                    <a:lumMod val="50000"/>
                  </a:schemeClr>
                </a:solidFill>
              </a:rPr>
              <a:t> HPC </a:t>
            </a:r>
            <a:r>
              <a:rPr lang="sl-SI" sz="1400" b="1" noProof="0" err="1">
                <a:solidFill>
                  <a:schemeClr val="tx1">
                    <a:lumMod val="50000"/>
                  </a:schemeClr>
                </a:solidFill>
              </a:rPr>
              <a:t>Joint</a:t>
            </a:r>
            <a:r>
              <a:rPr lang="sl-SI" sz="1400" b="1" noProof="0">
                <a:solidFill>
                  <a:schemeClr val="tx1">
                    <a:lumMod val="50000"/>
                  </a:schemeClr>
                </a:solidFill>
              </a:rPr>
              <a:t> </a:t>
            </a:r>
            <a:r>
              <a:rPr lang="sl-SI" sz="1400" b="1" noProof="0" err="1">
                <a:solidFill>
                  <a:schemeClr val="tx1">
                    <a:lumMod val="50000"/>
                  </a:schemeClr>
                </a:solidFill>
              </a:rPr>
              <a:t>Undertaking</a:t>
            </a:r>
            <a:r>
              <a:rPr lang="sl-SI" sz="1400" b="1" noProof="0">
                <a:solidFill>
                  <a:schemeClr val="tx1">
                    <a:lumMod val="50000"/>
                  </a:schemeClr>
                </a:solidFill>
              </a:rPr>
              <a:t> (</a:t>
            </a:r>
            <a:r>
              <a:rPr lang="sl-SI" sz="1400" b="1" noProof="0" err="1">
                <a:solidFill>
                  <a:schemeClr val="tx1">
                    <a:lumMod val="50000"/>
                  </a:schemeClr>
                </a:solidFill>
              </a:rPr>
              <a:t>EuroHPC</a:t>
            </a:r>
            <a:r>
              <a:rPr lang="sl-SI" sz="1400" b="1" noProof="0">
                <a:solidFill>
                  <a:schemeClr val="tx1">
                    <a:lumMod val="50000"/>
                  </a:schemeClr>
                </a:solidFill>
              </a:rPr>
              <a:t> JU)</a:t>
            </a:r>
          </a:p>
          <a:p>
            <a:pPr marL="742950" lvl="1" indent="-285750">
              <a:spcAft>
                <a:spcPts val="300"/>
              </a:spcAft>
              <a:buFont typeface="Arial" panose="020B0604020202020204" pitchFamily="34" charset="0"/>
              <a:buChar char="•"/>
            </a:pPr>
            <a:r>
              <a:rPr lang="sl-SI" sz="1400" b="1" noProof="0">
                <a:solidFill>
                  <a:schemeClr val="tx1">
                    <a:lumMod val="50000"/>
                  </a:schemeClr>
                </a:solidFill>
              </a:rPr>
              <a:t>AI </a:t>
            </a:r>
            <a:r>
              <a:rPr lang="sl-SI" sz="1400" b="1" noProof="0" err="1">
                <a:solidFill>
                  <a:schemeClr val="tx1">
                    <a:lumMod val="50000"/>
                  </a:schemeClr>
                </a:solidFill>
              </a:rPr>
              <a:t>Factories</a:t>
            </a:r>
            <a:endParaRPr lang="sl-SI" sz="1400" b="1" noProof="0">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Playground</a:t>
            </a:r>
            <a:r>
              <a:rPr lang="sl-SI" sz="1400" b="1">
                <a:solidFill>
                  <a:schemeClr val="tx1">
                    <a:lumMod val="50000"/>
                  </a:schemeClr>
                </a:solidFill>
              </a:rPr>
              <a:t> Access (</a:t>
            </a:r>
            <a:r>
              <a:rPr lang="sl-SI" sz="1400" b="1" err="1">
                <a:solidFill>
                  <a:schemeClr val="tx1">
                    <a:lumMod val="50000"/>
                  </a:schemeClr>
                </a:solidFill>
              </a:rPr>
              <a:t>permanently</a:t>
            </a:r>
            <a:r>
              <a:rPr lang="sl-SI" sz="1400" b="1">
                <a:solidFill>
                  <a:schemeClr val="tx1">
                    <a:lumMod val="50000"/>
                  </a:schemeClr>
                </a:solidFill>
              </a:rPr>
              <a:t> open)</a:t>
            </a:r>
          </a:p>
          <a:p>
            <a:pPr marL="742950" lvl="1" indent="-285750">
              <a:spcAft>
                <a:spcPts val="300"/>
              </a:spcAft>
              <a:buFont typeface="Arial" panose="020B0604020202020204" pitchFamily="34" charset="0"/>
              <a:buChar char="•"/>
            </a:pPr>
            <a:r>
              <a:rPr lang="sl-SI" sz="1400" b="1" err="1">
                <a:solidFill>
                  <a:schemeClr val="tx1">
                    <a:lumMod val="50000"/>
                  </a:schemeClr>
                </a:solidFill>
              </a:rPr>
              <a:t>Supercomputers</a:t>
            </a:r>
            <a:endParaRPr lang="sl-SI" sz="1400" b="1">
              <a:solidFill>
                <a:schemeClr val="tx1">
                  <a:lumMod val="50000"/>
                </a:schemeClr>
              </a:solidFill>
            </a:endParaRPr>
          </a:p>
          <a:p>
            <a:pPr marL="1200150" lvl="2" indent="-285750">
              <a:spcAft>
                <a:spcPts val="300"/>
              </a:spcAft>
              <a:buFont typeface="Arial" panose="020B0604020202020204" pitchFamily="34" charset="0"/>
              <a:buChar char="•"/>
            </a:pPr>
            <a:r>
              <a:rPr lang="sl-SI" sz="1400" b="1" err="1">
                <a:solidFill>
                  <a:schemeClr val="tx1">
                    <a:lumMod val="50000"/>
                  </a:schemeClr>
                </a:solidFill>
              </a:rPr>
              <a:t>Benchmark</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a:p>
            <a:pPr marL="1200150" lvl="2" indent="-285750">
              <a:spcAft>
                <a:spcPts val="300"/>
              </a:spcAft>
              <a:buFont typeface="Arial" panose="020B0604020202020204" pitchFamily="34" charset="0"/>
              <a:buChar char="•"/>
            </a:pPr>
            <a:r>
              <a:rPr lang="sl-SI" sz="1400" b="1" err="1">
                <a:solidFill>
                  <a:schemeClr val="tx1">
                    <a:lumMod val="50000"/>
                  </a:schemeClr>
                </a:solidFill>
              </a:rPr>
              <a:t>Development</a:t>
            </a:r>
            <a:r>
              <a:rPr lang="sl-SI" sz="1400" b="1">
                <a:solidFill>
                  <a:schemeClr val="tx1">
                    <a:lumMod val="50000"/>
                  </a:schemeClr>
                </a:solidFill>
              </a:rPr>
              <a:t> Access (</a:t>
            </a:r>
            <a:r>
              <a:rPr lang="sl-SI" sz="1400" b="1" err="1">
                <a:solidFill>
                  <a:schemeClr val="tx1">
                    <a:lumMod val="50000"/>
                  </a:schemeClr>
                </a:solidFill>
              </a:rPr>
              <a:t>application</a:t>
            </a:r>
            <a:r>
              <a:rPr lang="sl-SI" sz="1400" b="1">
                <a:solidFill>
                  <a:schemeClr val="tx1">
                    <a:lumMod val="50000"/>
                  </a:schemeClr>
                </a:solidFill>
              </a:rPr>
              <a:t> </a:t>
            </a:r>
            <a:r>
              <a:rPr lang="sl-SI" sz="1400" b="1" err="1">
                <a:solidFill>
                  <a:schemeClr val="tx1">
                    <a:lumMod val="50000"/>
                  </a:schemeClr>
                </a:solidFill>
              </a:rPr>
              <a:t>deadlines</a:t>
            </a:r>
            <a:r>
              <a:rPr lang="sl-SI" sz="1400" b="1">
                <a:solidFill>
                  <a:schemeClr val="tx1">
                    <a:lumMod val="50000"/>
                  </a:schemeClr>
                </a:solidFill>
              </a:rPr>
              <a:t>)</a:t>
            </a:r>
          </a:p>
          <a:p>
            <a:pPr marL="742950" lvl="1" indent="-285750">
              <a:spcAft>
                <a:spcPts val="300"/>
              </a:spcAft>
              <a:buFont typeface="Arial" panose="020B0604020202020204" pitchFamily="34" charset="0"/>
              <a:buChar char="•"/>
            </a:pPr>
            <a:endParaRPr lang="sl-SI" sz="1400" b="1" noProof="0">
              <a:solidFill>
                <a:schemeClr val="tx1">
                  <a:lumMod val="50000"/>
                </a:schemeClr>
              </a:solidFill>
            </a:endParaRPr>
          </a:p>
          <a:p>
            <a:pPr marL="285750" indent="-285750">
              <a:spcAft>
                <a:spcPts val="300"/>
              </a:spcAft>
              <a:buFont typeface="Arial" panose="020B0604020202020204" pitchFamily="34" charset="0"/>
              <a:buChar char="•"/>
            </a:pPr>
            <a:r>
              <a:rPr lang="sl-SI" sz="1400" b="1" err="1">
                <a:solidFill>
                  <a:schemeClr val="tx1">
                    <a:lumMod val="50000"/>
                  </a:schemeClr>
                </a:solidFill>
              </a:rPr>
              <a:t>Slovenia</a:t>
            </a:r>
            <a:r>
              <a:rPr lang="sl-SI" sz="1400" b="1">
                <a:solidFill>
                  <a:schemeClr val="tx1">
                    <a:lumMod val="50000"/>
                  </a:schemeClr>
                </a:solidFill>
              </a:rPr>
              <a:t> AI </a:t>
            </a:r>
            <a:r>
              <a:rPr lang="sl-SI" sz="1400" b="1" err="1">
                <a:solidFill>
                  <a:schemeClr val="tx1">
                    <a:lumMod val="50000"/>
                  </a:schemeClr>
                </a:solidFill>
              </a:rPr>
              <a:t>Factory</a:t>
            </a:r>
            <a:r>
              <a:rPr lang="sl-SI" sz="1400" b="1">
                <a:solidFill>
                  <a:schemeClr val="tx1">
                    <a:lumMod val="50000"/>
                  </a:schemeClr>
                </a:solidFill>
              </a:rPr>
              <a:t> (SLAIF)</a:t>
            </a:r>
          </a:p>
        </p:txBody>
      </p:sp>
      <p:pic>
        <p:nvPicPr>
          <p:cNvPr id="6" name="Picture 5">
            <a:extLst>
              <a:ext uri="{FF2B5EF4-FFF2-40B4-BE49-F238E27FC236}">
                <a16:creationId xmlns:a16="http://schemas.microsoft.com/office/drawing/2014/main" id="{2519C3AB-53B1-6C46-51E5-30031AC94D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100" y="136527"/>
            <a:ext cx="5147497" cy="6123302"/>
          </a:xfrm>
          <a:prstGeom prst="rect">
            <a:avLst/>
          </a:prstGeom>
        </p:spPr>
      </p:pic>
    </p:spTree>
    <p:extLst>
      <p:ext uri="{BB962C8B-B14F-4D97-AF65-F5344CB8AC3E}">
        <p14:creationId xmlns:p14="http://schemas.microsoft.com/office/powerpoint/2010/main" val="37937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fade">
                                      <p:cBhvr>
                                        <p:cTn id="15" dur="500"/>
                                        <p:tgtEl>
                                          <p:spTgt spid="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2" end="2"/>
                                            </p:txEl>
                                          </p:spTgt>
                                        </p:tgtEl>
                                        <p:attrNameLst>
                                          <p:attrName>style.visibility</p:attrName>
                                        </p:attrNameLst>
                                      </p:cBhvr>
                                      <p:to>
                                        <p:strVal val="visible"/>
                                      </p:to>
                                    </p:set>
                                    <p:animEffect transition="in" filter="fade">
                                      <p:cBhvr>
                                        <p:cTn id="20" dur="500"/>
                                        <p:tgtEl>
                                          <p:spTgt spid="12">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animEffect transition="in" filter="fade">
                                      <p:cBhvr>
                                        <p:cTn id="23" dur="500"/>
                                        <p:tgtEl>
                                          <p:spTgt spid="1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7378375D-D042-A007-A12B-5EBCAABE5863}"/>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08933456-E78A-B647-AE82-1AD47659AAD2}"/>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1F36EB98-986A-641B-C110-6EEBAC6F4587}"/>
              </a:ext>
            </a:extLst>
          </p:cNvPr>
          <p:cNvSpPr>
            <a:spLocks noGrp="1"/>
          </p:cNvSpPr>
          <p:nvPr>
            <p:ph type="sldNum" sz="quarter" idx="12"/>
          </p:nvPr>
        </p:nvSpPr>
        <p:spPr bwMode="auto"/>
        <p:txBody>
          <a:bodyPr/>
          <a:lstStyle/>
          <a:p>
            <a:pPr>
              <a:defRPr/>
            </a:pPr>
            <a:fld id="{0CE68F04-8C45-4A80-901C-428EAFDC5CAA}" type="slidenum">
              <a:rPr lang="en-GB" noProof="0" smtClean="0"/>
              <a:t>16</a:t>
            </a:fld>
            <a:endParaRPr lang="en-GB" noProof="0"/>
          </a:p>
        </p:txBody>
      </p:sp>
      <p:sp>
        <p:nvSpPr>
          <p:cNvPr id="1660044346" name="Title 3">
            <a:extLst>
              <a:ext uri="{FF2B5EF4-FFF2-40B4-BE49-F238E27FC236}">
                <a16:creationId xmlns:a16="http://schemas.microsoft.com/office/drawing/2014/main" id="{F968C37F-4774-1690-409A-0C2EEBED7991}"/>
              </a:ext>
            </a:extLst>
          </p:cNvPr>
          <p:cNvSpPr>
            <a:spLocks noGrp="1"/>
          </p:cNvSpPr>
          <p:nvPr>
            <p:ph type="title"/>
          </p:nvPr>
        </p:nvSpPr>
        <p:spPr bwMode="auto">
          <a:xfrm>
            <a:off x="838200" y="252000"/>
            <a:ext cx="10515600" cy="756000"/>
          </a:xfrm>
        </p:spPr>
        <p:txBody>
          <a:bodyPr>
            <a:normAutofit/>
          </a:bodyPr>
          <a:lstStyle/>
          <a:p>
            <a:pPr>
              <a:defRPr/>
            </a:pPr>
            <a:r>
              <a:rPr lang="sl-SI" noProof="0" err="1"/>
              <a:t>Important</a:t>
            </a:r>
            <a:r>
              <a:rPr lang="sl-SI" noProof="0"/>
              <a:t> </a:t>
            </a:r>
            <a:r>
              <a:rPr lang="sl-SI" noProof="0" err="1"/>
              <a:t>Links</a:t>
            </a:r>
            <a:endParaRPr lang="en-GB" noProof="0"/>
          </a:p>
        </p:txBody>
      </p:sp>
      <p:sp>
        <p:nvSpPr>
          <p:cNvPr id="2" name="Content Placeholder 2">
            <a:extLst>
              <a:ext uri="{FF2B5EF4-FFF2-40B4-BE49-F238E27FC236}">
                <a16:creationId xmlns:a16="http://schemas.microsoft.com/office/drawing/2014/main" id="{0FCD6747-951C-FA8E-8444-E277A2EB7F3E}"/>
              </a:ext>
            </a:extLst>
          </p:cNvPr>
          <p:cNvSpPr txBox="1">
            <a:spLocks/>
          </p:cNvSpPr>
          <p:nvPr/>
        </p:nvSpPr>
        <p:spPr bwMode="auto">
          <a:xfrm>
            <a:off x="317500" y="1403350"/>
            <a:ext cx="11550650" cy="4718049"/>
          </a:xfrm>
          <a:prstGeom prst="rect">
            <a:avLst/>
          </a:prstGeom>
        </p:spPr>
        <p:txBody>
          <a:bodyPr vert="horz" lIns="91440" tIns="45720" rIns="91440" bIns="45720" rtlCol="0">
            <a:noAutofit/>
          </a:bodyPr>
          <a:lstStyle>
            <a:lvl1pPr marL="228600" indent="-228600" algn="l" defTabSz="914400" rtl="0">
              <a:lnSpc>
                <a:spcPct val="90000"/>
              </a:lnSpc>
              <a:spcBef>
                <a:spcPts val="1000"/>
              </a:spcBef>
              <a:buClr>
                <a:schemeClr val="accent1"/>
              </a:buClr>
              <a:buFont typeface="Arial"/>
              <a:buChar char="•"/>
              <a:defRPr sz="1600">
                <a:solidFill>
                  <a:schemeClr val="tx1"/>
                </a:solidFill>
                <a:latin typeface="+mn-lt"/>
                <a:ea typeface="+mn-ea"/>
                <a:cs typeface="+mn-cs"/>
              </a:defRPr>
            </a:lvl1pPr>
            <a:lvl2pPr marL="6858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2pPr>
            <a:lvl3pPr marL="11430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3pPr>
            <a:lvl4pPr marL="16002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4pPr>
            <a:lvl5pPr marL="2057400" indent="-228600" algn="l" defTabSz="914400" rtl="0">
              <a:lnSpc>
                <a:spcPct val="90000"/>
              </a:lnSpc>
              <a:spcBef>
                <a:spcPts val="500"/>
              </a:spcBef>
              <a:buClr>
                <a:schemeClr val="accent1"/>
              </a:buClr>
              <a:buFont typeface="Arial"/>
              <a:buChar char="•"/>
              <a:defRPr sz="16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spcAft>
                <a:spcPts val="1200"/>
              </a:spcAft>
              <a:buNone/>
              <a:defRPr/>
            </a:pPr>
            <a:r>
              <a:rPr lang="sl-SI" b="1">
                <a:solidFill>
                  <a:schemeClr val="tx1">
                    <a:lumMod val="75000"/>
                  </a:schemeClr>
                </a:solidFill>
              </a:rPr>
              <a:t>SLAIF Home Page: </a:t>
            </a:r>
            <a:r>
              <a:rPr lang="sl-SI" b="1">
                <a:solidFill>
                  <a:schemeClr val="tx1">
                    <a:lumMod val="75000"/>
                  </a:schemeClr>
                </a:solidFill>
                <a:hlinkClick r:id="rId3"/>
              </a:rPr>
              <a:t>https://www.slaif.si/</a:t>
            </a:r>
            <a:endParaRPr lang="sl-SI" b="1">
              <a:solidFill>
                <a:schemeClr val="tx1">
                  <a:lumMod val="75000"/>
                </a:schemeClr>
              </a:solidFill>
            </a:endParaRPr>
          </a:p>
          <a:p>
            <a:pPr marL="0" indent="0">
              <a:spcAft>
                <a:spcPts val="1200"/>
              </a:spcAft>
              <a:buNone/>
              <a:defRPr/>
            </a:pPr>
            <a:r>
              <a:rPr lang="sl-SI" b="1">
                <a:solidFill>
                  <a:schemeClr val="tx1">
                    <a:lumMod val="75000"/>
                  </a:schemeClr>
                </a:solidFill>
              </a:rPr>
              <a:t>SLING </a:t>
            </a:r>
            <a:r>
              <a:rPr lang="sl-SI" b="1" err="1">
                <a:solidFill>
                  <a:schemeClr val="tx1">
                    <a:lumMod val="75000"/>
                  </a:schemeClr>
                </a:solidFill>
              </a:rPr>
              <a:t>National</a:t>
            </a:r>
            <a:r>
              <a:rPr lang="sl-SI" b="1">
                <a:solidFill>
                  <a:schemeClr val="tx1">
                    <a:lumMod val="75000"/>
                  </a:schemeClr>
                </a:solidFill>
              </a:rPr>
              <a:t> Open Access: </a:t>
            </a:r>
            <a:r>
              <a:rPr lang="sl-SI" b="1">
                <a:solidFill>
                  <a:schemeClr val="tx1">
                    <a:lumMod val="75000"/>
                  </a:schemeClr>
                </a:solidFill>
                <a:hlinkClick r:id="rId4"/>
              </a:rPr>
              <a:t>https://www.sling.si/en/calls-for-open-access-and-use-of-resources/</a:t>
            </a:r>
            <a:endParaRPr lang="sl-SI" b="1">
              <a:solidFill>
                <a:schemeClr val="tx1">
                  <a:lumMod val="75000"/>
                </a:schemeClr>
              </a:solidFill>
            </a:endParaRPr>
          </a:p>
          <a:p>
            <a:pPr marL="0" indent="0">
              <a:spcAft>
                <a:spcPts val="1200"/>
              </a:spcAft>
              <a:buNone/>
              <a:defRPr/>
            </a:pPr>
            <a:r>
              <a:rPr lang="sl-SI" b="1" err="1">
                <a:solidFill>
                  <a:schemeClr val="tx1">
                    <a:lumMod val="75000"/>
                  </a:schemeClr>
                </a:solidFill>
              </a:rPr>
              <a:t>EuroHPC</a:t>
            </a:r>
            <a:r>
              <a:rPr lang="sl-SI" b="1">
                <a:solidFill>
                  <a:schemeClr val="tx1">
                    <a:lumMod val="75000"/>
                  </a:schemeClr>
                </a:solidFill>
              </a:rPr>
              <a:t> JU AI </a:t>
            </a:r>
            <a:r>
              <a:rPr lang="sl-SI" b="1" err="1">
                <a:solidFill>
                  <a:schemeClr val="tx1">
                    <a:lumMod val="75000"/>
                  </a:schemeClr>
                </a:solidFill>
              </a:rPr>
              <a:t>Factories</a:t>
            </a:r>
            <a:r>
              <a:rPr lang="sl-SI" b="1">
                <a:solidFill>
                  <a:schemeClr val="tx1">
                    <a:lumMod val="75000"/>
                  </a:schemeClr>
                </a:solidFill>
              </a:rPr>
              <a:t> Access </a:t>
            </a:r>
            <a:r>
              <a:rPr lang="sl-SI" b="1" err="1">
                <a:solidFill>
                  <a:schemeClr val="tx1">
                    <a:lumMod val="75000"/>
                  </a:schemeClr>
                </a:solidFill>
              </a:rPr>
              <a:t>Modes</a:t>
            </a:r>
            <a:r>
              <a:rPr lang="sl-SI" b="1">
                <a:solidFill>
                  <a:schemeClr val="tx1">
                    <a:lumMod val="75000"/>
                  </a:schemeClr>
                </a:solidFill>
              </a:rPr>
              <a:t>: </a:t>
            </a:r>
            <a:r>
              <a:rPr lang="sl-SI" b="1">
                <a:solidFill>
                  <a:schemeClr val="tx1">
                    <a:lumMod val="75000"/>
                  </a:schemeClr>
                </a:solidFill>
                <a:hlinkClick r:id="rId5"/>
              </a:rPr>
              <a:t>https://www.eurohpc-ju.europa.eu/ai-factories/ai-factories-access-modes_en</a:t>
            </a:r>
            <a:endParaRPr lang="sl-SI" b="1">
              <a:solidFill>
                <a:schemeClr val="tx1">
                  <a:lumMod val="75000"/>
                </a:schemeClr>
              </a:solidFill>
            </a:endParaRPr>
          </a:p>
          <a:p>
            <a:pPr marL="0" indent="0">
              <a:spcAft>
                <a:spcPts val="1200"/>
              </a:spcAft>
              <a:buNone/>
              <a:defRPr/>
            </a:pPr>
            <a:r>
              <a:rPr lang="sl-SI" b="1" err="1">
                <a:solidFill>
                  <a:schemeClr val="tx1">
                    <a:lumMod val="75000"/>
                  </a:schemeClr>
                </a:solidFill>
              </a:rPr>
              <a:t>EuroHPC</a:t>
            </a:r>
            <a:r>
              <a:rPr lang="sl-SI" b="1">
                <a:solidFill>
                  <a:schemeClr val="tx1">
                    <a:lumMod val="75000"/>
                  </a:schemeClr>
                </a:solidFill>
              </a:rPr>
              <a:t> JU </a:t>
            </a:r>
            <a:r>
              <a:rPr lang="sl-SI" b="1" err="1">
                <a:solidFill>
                  <a:schemeClr val="tx1">
                    <a:lumMod val="75000"/>
                  </a:schemeClr>
                </a:solidFill>
              </a:rPr>
              <a:t>Playground</a:t>
            </a:r>
            <a:r>
              <a:rPr lang="sl-SI" b="1">
                <a:solidFill>
                  <a:schemeClr val="tx1">
                    <a:lumMod val="75000"/>
                  </a:schemeClr>
                </a:solidFill>
              </a:rPr>
              <a:t> Access: </a:t>
            </a:r>
            <a:r>
              <a:rPr lang="sl-SI" b="1">
                <a:solidFill>
                  <a:schemeClr val="tx1">
                    <a:lumMod val="75000"/>
                  </a:schemeClr>
                </a:solidFill>
                <a:hlinkClick r:id="rId6"/>
              </a:rPr>
              <a:t>https://www.eurohpc-ju.europa.eu/playground-access-ai-factories_en</a:t>
            </a:r>
            <a:endParaRPr lang="sl-SI" b="1">
              <a:solidFill>
                <a:schemeClr val="tx1">
                  <a:lumMod val="75000"/>
                </a:schemeClr>
              </a:solidFill>
            </a:endParaRPr>
          </a:p>
          <a:p>
            <a:pPr marL="0" indent="0">
              <a:spcAft>
                <a:spcPts val="1200"/>
              </a:spcAft>
              <a:buNone/>
              <a:defRPr/>
            </a:pPr>
            <a:r>
              <a:rPr lang="sl-SI" b="1" err="1">
                <a:solidFill>
                  <a:schemeClr val="tx1">
                    <a:lumMod val="75000"/>
                  </a:schemeClr>
                </a:solidFill>
              </a:rPr>
              <a:t>EuroHPC</a:t>
            </a:r>
            <a:r>
              <a:rPr lang="sl-SI" b="1">
                <a:solidFill>
                  <a:schemeClr val="tx1">
                    <a:lumMod val="75000"/>
                  </a:schemeClr>
                </a:solidFill>
              </a:rPr>
              <a:t> JU </a:t>
            </a:r>
            <a:r>
              <a:rPr lang="sl-SI" b="1" err="1">
                <a:solidFill>
                  <a:schemeClr val="tx1">
                    <a:lumMod val="75000"/>
                  </a:schemeClr>
                </a:solidFill>
              </a:rPr>
              <a:t>Supercomputer</a:t>
            </a:r>
            <a:r>
              <a:rPr lang="sl-SI" b="1">
                <a:solidFill>
                  <a:schemeClr val="tx1">
                    <a:lumMod val="75000"/>
                  </a:schemeClr>
                </a:solidFill>
              </a:rPr>
              <a:t> Access </a:t>
            </a:r>
            <a:r>
              <a:rPr lang="sl-SI" b="1" err="1">
                <a:solidFill>
                  <a:schemeClr val="tx1">
                    <a:lumMod val="75000"/>
                  </a:schemeClr>
                </a:solidFill>
              </a:rPr>
              <a:t>Calls</a:t>
            </a:r>
            <a:r>
              <a:rPr lang="sl-SI" b="1">
                <a:solidFill>
                  <a:schemeClr val="tx1">
                    <a:lumMod val="75000"/>
                  </a:schemeClr>
                </a:solidFill>
              </a:rPr>
              <a:t>: </a:t>
            </a:r>
            <a:r>
              <a:rPr lang="sl-SI" b="1">
                <a:solidFill>
                  <a:schemeClr val="tx1">
                    <a:lumMod val="75000"/>
                  </a:schemeClr>
                </a:solidFill>
                <a:hlinkClick r:id="rId7"/>
              </a:rPr>
              <a:t>https://www.eurohpc-ju.europa.eu/supercomputers/supercomputers-access-calls_en</a:t>
            </a:r>
            <a:endParaRPr lang="sl-SI" b="1">
              <a:solidFill>
                <a:schemeClr val="tx1">
                  <a:lumMod val="75000"/>
                </a:schemeClr>
              </a:solidFill>
            </a:endParaRPr>
          </a:p>
          <a:p>
            <a:pPr marL="0" indent="0">
              <a:spcAft>
                <a:spcPts val="1200"/>
              </a:spcAft>
              <a:buNone/>
              <a:defRPr/>
            </a:pPr>
            <a:r>
              <a:rPr lang="sl-SI" b="1" err="1">
                <a:solidFill>
                  <a:schemeClr val="tx1">
                    <a:lumMod val="75000"/>
                  </a:schemeClr>
                </a:solidFill>
              </a:rPr>
              <a:t>EuroHPC</a:t>
            </a:r>
            <a:r>
              <a:rPr lang="sl-SI" b="1">
                <a:solidFill>
                  <a:schemeClr val="tx1">
                    <a:lumMod val="75000"/>
                  </a:schemeClr>
                </a:solidFill>
              </a:rPr>
              <a:t> JU </a:t>
            </a:r>
            <a:r>
              <a:rPr lang="sl-SI" b="1" err="1">
                <a:solidFill>
                  <a:schemeClr val="tx1">
                    <a:lumMod val="75000"/>
                  </a:schemeClr>
                </a:solidFill>
              </a:rPr>
              <a:t>Benchmark</a:t>
            </a:r>
            <a:r>
              <a:rPr lang="sl-SI" b="1">
                <a:solidFill>
                  <a:schemeClr val="tx1">
                    <a:lumMod val="75000"/>
                  </a:schemeClr>
                </a:solidFill>
              </a:rPr>
              <a:t> Access: </a:t>
            </a:r>
            <a:r>
              <a:rPr lang="sl-SI" b="1">
                <a:solidFill>
                  <a:schemeClr val="tx1">
                    <a:lumMod val="75000"/>
                  </a:schemeClr>
                </a:solidFill>
                <a:hlinkClick r:id="rId8"/>
              </a:rPr>
              <a:t>https://www.eurohpc-ju.europa.eu/eurohpc-ju-call-proposals-benchmark-access_en</a:t>
            </a:r>
            <a:endParaRPr lang="sl-SI" b="1">
              <a:solidFill>
                <a:schemeClr val="tx1">
                  <a:lumMod val="75000"/>
                </a:schemeClr>
              </a:solidFill>
            </a:endParaRPr>
          </a:p>
          <a:p>
            <a:pPr marL="0" indent="0">
              <a:spcAft>
                <a:spcPts val="1200"/>
              </a:spcAft>
              <a:buNone/>
              <a:defRPr/>
            </a:pPr>
            <a:r>
              <a:rPr lang="sl-SI" b="1" err="1">
                <a:solidFill>
                  <a:schemeClr val="tx1">
                    <a:lumMod val="75000"/>
                  </a:schemeClr>
                </a:solidFill>
              </a:rPr>
              <a:t>EuroHPC</a:t>
            </a:r>
            <a:r>
              <a:rPr lang="sl-SI" b="1">
                <a:solidFill>
                  <a:schemeClr val="tx1">
                    <a:lumMod val="75000"/>
                  </a:schemeClr>
                </a:solidFill>
              </a:rPr>
              <a:t> JU </a:t>
            </a:r>
            <a:r>
              <a:rPr lang="sl-SI" b="1" err="1">
                <a:solidFill>
                  <a:schemeClr val="tx1">
                    <a:lumMod val="75000"/>
                  </a:schemeClr>
                </a:solidFill>
              </a:rPr>
              <a:t>Development</a:t>
            </a:r>
            <a:r>
              <a:rPr lang="sl-SI" b="1">
                <a:solidFill>
                  <a:schemeClr val="tx1">
                    <a:lumMod val="75000"/>
                  </a:schemeClr>
                </a:solidFill>
              </a:rPr>
              <a:t> Access: </a:t>
            </a:r>
            <a:r>
              <a:rPr lang="sl-SI" b="1">
                <a:solidFill>
                  <a:schemeClr val="tx1">
                    <a:lumMod val="75000"/>
                  </a:schemeClr>
                </a:solidFill>
                <a:hlinkClick r:id="rId9"/>
              </a:rPr>
              <a:t>https://www.eurohpc-ju.europa.eu/eurohpc-ju-call-proposals-development-access_en</a:t>
            </a:r>
            <a:endParaRPr lang="sl-SI" b="1">
              <a:solidFill>
                <a:schemeClr val="tx1">
                  <a:lumMod val="75000"/>
                </a:schemeClr>
              </a:solidFill>
            </a:endParaRPr>
          </a:p>
          <a:p>
            <a:pPr marL="0" indent="0">
              <a:spcAft>
                <a:spcPts val="1200"/>
              </a:spcAft>
              <a:buNone/>
              <a:defRPr/>
            </a:pPr>
            <a:r>
              <a:rPr lang="sl-SI" b="1">
                <a:solidFill>
                  <a:schemeClr val="tx1">
                    <a:lumMod val="75000"/>
                  </a:schemeClr>
                </a:solidFill>
              </a:rPr>
              <a:t>HPC Vega </a:t>
            </a:r>
            <a:r>
              <a:rPr lang="sl-SI" b="1" err="1">
                <a:solidFill>
                  <a:schemeClr val="tx1">
                    <a:lumMod val="75000"/>
                  </a:schemeClr>
                </a:solidFill>
              </a:rPr>
              <a:t>Pricing</a:t>
            </a:r>
            <a:r>
              <a:rPr lang="sl-SI" b="1">
                <a:solidFill>
                  <a:schemeClr val="tx1">
                    <a:lumMod val="75000"/>
                  </a:schemeClr>
                </a:solidFill>
              </a:rPr>
              <a:t> List: </a:t>
            </a:r>
            <a:r>
              <a:rPr lang="sl-SI" b="1">
                <a:solidFill>
                  <a:schemeClr val="tx1">
                    <a:lumMod val="75000"/>
                  </a:schemeClr>
                </a:solidFill>
                <a:hlinkClick r:id="rId10"/>
              </a:rPr>
              <a:t>https://vegadocs.vega.izum.si/price-list/</a:t>
            </a:r>
            <a:endParaRPr lang="sl-SI" b="1">
              <a:solidFill>
                <a:schemeClr val="tx1">
                  <a:lumMod val="75000"/>
                </a:schemeClr>
              </a:solidFill>
            </a:endParaRPr>
          </a:p>
          <a:p>
            <a:pPr marL="0" indent="0">
              <a:spcAft>
                <a:spcPts val="1200"/>
              </a:spcAft>
              <a:buNone/>
              <a:defRPr/>
            </a:pPr>
            <a:endParaRPr lang="en-GB" b="1" noProof="0">
              <a:solidFill>
                <a:schemeClr val="tx1">
                  <a:lumMod val="75000"/>
                </a:schemeClr>
              </a:solidFill>
            </a:endParaRPr>
          </a:p>
        </p:txBody>
      </p:sp>
      <p:sp>
        <p:nvSpPr>
          <p:cNvPr id="3" name="Footer Placeholder 4">
            <a:extLst>
              <a:ext uri="{FF2B5EF4-FFF2-40B4-BE49-F238E27FC236}">
                <a16:creationId xmlns:a16="http://schemas.microsoft.com/office/drawing/2014/main" id="{3372ABD8-9FA5-88A2-593B-A3F8A2E33707}"/>
              </a:ext>
            </a:extLst>
          </p:cNvPr>
          <p:cNvSpPr>
            <a:spLocks noGrp="1"/>
          </p:cNvSpPr>
          <p:nvPr>
            <p:ph type="ftr" sz="quarter" idx="11"/>
          </p:nvPr>
        </p:nvSpPr>
        <p:spPr bwMode="auto">
          <a:xfrm>
            <a:off x="4038598" y="6356349"/>
            <a:ext cx="4114800" cy="365124"/>
          </a:xfrm>
        </p:spPr>
        <p:txBody>
          <a:bodyPr/>
          <a:lstStyle/>
          <a:p>
            <a:pPr>
              <a:defRPr/>
            </a:pPr>
            <a:r>
              <a:rPr lang="en-GB" noProof="0"/>
              <a:t>HPC Vega</a:t>
            </a:r>
            <a:r>
              <a:rPr lang="sl-SI" noProof="0"/>
              <a:t>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384197739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 name="Group 14">
            <a:extLst>
              <a:ext uri="{FF2B5EF4-FFF2-40B4-BE49-F238E27FC236}">
                <a16:creationId xmlns:a16="http://schemas.microsoft.com/office/drawing/2014/main" id="{A5BB95CC-C8F7-6166-DD32-899941958578}"/>
              </a:ext>
            </a:extLst>
          </p:cNvPr>
          <p:cNvGrpSpPr/>
          <p:nvPr/>
        </p:nvGrpSpPr>
        <p:grpSpPr>
          <a:xfrm>
            <a:off x="0" y="0"/>
            <a:ext cx="12192000" cy="6739793"/>
            <a:chOff x="0" y="0"/>
            <a:chExt cx="12192000" cy="6739793"/>
          </a:xfrm>
        </p:grpSpPr>
        <p:pic>
          <p:nvPicPr>
            <p:cNvPr id="1390735875" name="Picture 2"/>
            <p:cNvPicPr>
              <a:picLocks noChangeAspect="1"/>
            </p:cNvPicPr>
            <p:nvPr/>
          </p:nvPicPr>
          <p:blipFill rotWithShape="1">
            <a:blip r:embed="rId3"/>
            <a:srcRect b="31814"/>
            <a:stretch>
              <a:fillRect/>
            </a:stretch>
          </p:blipFill>
          <p:spPr bwMode="auto">
            <a:xfrm>
              <a:off x="0" y="0"/>
              <a:ext cx="12192000" cy="4676172"/>
            </a:xfrm>
            <a:prstGeom prst="rect">
              <a:avLst/>
            </a:prstGeom>
          </p:spPr>
        </p:pic>
        <p:sp>
          <p:nvSpPr>
            <p:cNvPr id="1773650298" name="TextBox 5"/>
            <p:cNvSpPr txBox="1"/>
            <p:nvPr/>
          </p:nvSpPr>
          <p:spPr bwMode="auto">
            <a:xfrm>
              <a:off x="492457" y="1241229"/>
              <a:ext cx="6497654" cy="584775"/>
            </a:xfrm>
            <a:prstGeom prst="rect">
              <a:avLst/>
            </a:prstGeom>
            <a:noFill/>
          </p:spPr>
          <p:txBody>
            <a:bodyPr wrap="square" rtlCol="0">
              <a:spAutoFit/>
            </a:bodyPr>
            <a:lstStyle/>
            <a:p>
              <a:pPr>
                <a:defRPr/>
              </a:pPr>
              <a:r>
                <a:rPr lang="en-GB" sz="3200" b="1" i="1" noProof="0">
                  <a:latin typeface="Roboto Black"/>
                </a:rPr>
                <a:t>Thank you for your attention!</a:t>
              </a:r>
              <a:endParaRPr lang="en-GB" sz="1500" b="1" i="1" noProof="0">
                <a:latin typeface="Roboto Black"/>
              </a:endParaRPr>
            </a:p>
          </p:txBody>
        </p:sp>
        <p:sp>
          <p:nvSpPr>
            <p:cNvPr id="1851666375" name="TextBox 1851666374"/>
            <p:cNvSpPr txBox="1"/>
            <p:nvPr/>
          </p:nvSpPr>
          <p:spPr bwMode="auto">
            <a:xfrm>
              <a:off x="341802" y="6365873"/>
              <a:ext cx="4081313"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lang="en-GB" noProof="0"/>
            </a:p>
          </p:txBody>
        </p:sp>
        <p:sp>
          <p:nvSpPr>
            <p:cNvPr id="219245714" name=" 219245713"/>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GB" sz="1200" b="0" i="0" u="none" noProof="0">
                  <a:solidFill>
                    <a:schemeClr val="bg1"/>
                  </a:solidFill>
                  <a:latin typeface="Arial"/>
                  <a:ea typeface="Arial"/>
                  <a:cs typeface="Arial"/>
                </a:rPr>
                <a:t>© 2026 by SLAIF, licensed under CC BY-SA 4.0</a:t>
              </a:r>
              <a:endParaRPr lang="en-GB" sz="2000" noProof="0">
                <a:solidFill>
                  <a:schemeClr val="bg1"/>
                </a:solidFill>
              </a:endParaRPr>
            </a:p>
          </p:txBody>
        </p:sp>
        <p:pic>
          <p:nvPicPr>
            <p:cNvPr id="1468655990" name="Graphic 1468655989"/>
            <p:cNvPicPr>
              <a:picLocks noChangeAspect="1"/>
            </p:cNvPicPr>
            <p:nvPr/>
          </p:nvPicPr>
          <p:blipFill rotWithShape="1">
            <a:blip>
              <a:extLst>
                <a:ext uri="{96DAC541-7B7A-43D3-8B79-37D633B846F1}">
                  <asvg:svgBlip xmlns:asvg="http://schemas.microsoft.com/office/drawing/2016/SVG/main" r:embed="rId4"/>
                </a:ext>
              </a:extLst>
            </a:blip>
            <a:stretch/>
          </p:blipFill>
          <p:spPr bwMode="auto">
            <a:xfrm>
              <a:off x="3952398" y="6513352"/>
              <a:ext cx="154146" cy="154146"/>
            </a:xfrm>
            <a:prstGeom prst="rect">
              <a:avLst/>
            </a:prstGeom>
          </p:spPr>
        </p:pic>
        <p:pic>
          <p:nvPicPr>
            <p:cNvPr id="1430921339" name="Graphic 1430921338"/>
            <p:cNvPicPr>
              <a:picLocks noChangeAspect="1"/>
            </p:cNvPicPr>
            <p:nvPr/>
          </p:nvPicPr>
          <p:blipFill rotWithShape="1">
            <a:blip>
              <a:extLst>
                <a:ext uri="{96DAC541-7B7A-43D3-8B79-37D633B846F1}">
                  <asvg:svgBlip xmlns:asvg="http://schemas.microsoft.com/office/drawing/2016/SVG/main" r:embed="rId5"/>
                </a:ext>
              </a:extLst>
            </a:blip>
            <a:stretch/>
          </p:blipFill>
          <p:spPr bwMode="auto">
            <a:xfrm>
              <a:off x="4124822" y="6513352"/>
              <a:ext cx="154146" cy="154146"/>
            </a:xfrm>
            <a:prstGeom prst="rect">
              <a:avLst/>
            </a:prstGeom>
          </p:spPr>
        </p:pic>
        <p:pic>
          <p:nvPicPr>
            <p:cNvPr id="1197398280" name="Graphic 1197398279"/>
            <p:cNvPicPr>
              <a:picLocks noChangeAspect="1"/>
            </p:cNvPicPr>
            <p:nvPr/>
          </p:nvPicPr>
          <p:blipFill rotWithShape="1">
            <a:blip>
              <a:extLst>
                <a:ext uri="{96DAC541-7B7A-43D3-8B79-37D633B846F1}">
                  <asvg:svgBlip xmlns:asvg="http://schemas.microsoft.com/office/drawing/2016/SVG/main" r:embed="rId6"/>
                </a:ext>
              </a:extLst>
            </a:blip>
            <a:stretch/>
          </p:blipFill>
          <p:spPr bwMode="auto">
            <a:xfrm>
              <a:off x="4301648" y="6513352"/>
              <a:ext cx="154146" cy="154146"/>
            </a:xfrm>
            <a:prstGeom prst="rect">
              <a:avLst/>
            </a:prstGeom>
          </p:spPr>
        </p:pic>
        <p:grpSp>
          <p:nvGrpSpPr>
            <p:cNvPr id="8" name="Group 7">
              <a:extLst>
                <a:ext uri="{FF2B5EF4-FFF2-40B4-BE49-F238E27FC236}">
                  <a16:creationId xmlns:a16="http://schemas.microsoft.com/office/drawing/2014/main" id="{F7374A1F-AD26-22F7-7CD4-8820C899AFF8}"/>
                </a:ext>
              </a:extLst>
            </p:cNvPr>
            <p:cNvGrpSpPr/>
            <p:nvPr/>
          </p:nvGrpSpPr>
          <p:grpSpPr>
            <a:xfrm>
              <a:off x="467138" y="5129371"/>
              <a:ext cx="11396614" cy="954107"/>
              <a:chOff x="463314" y="4990473"/>
              <a:chExt cx="11396614" cy="954107"/>
            </a:xfrm>
          </p:grpSpPr>
          <p:sp>
            <p:nvSpPr>
              <p:cNvPr id="9" name="TextBox 8">
                <a:extLst>
                  <a:ext uri="{FF2B5EF4-FFF2-40B4-BE49-F238E27FC236}">
                    <a16:creationId xmlns:a16="http://schemas.microsoft.com/office/drawing/2014/main" id="{C07360E5-62BA-B8D0-AD35-504777DE1688}"/>
                  </a:ext>
                </a:extLst>
              </p:cNvPr>
              <p:cNvSpPr txBox="1"/>
              <p:nvPr/>
            </p:nvSpPr>
            <p:spPr>
              <a:xfrm>
                <a:off x="6152946" y="4990473"/>
                <a:ext cx="5706982" cy="954107"/>
              </a:xfrm>
              <a:prstGeom prst="rect">
                <a:avLst/>
              </a:prstGeom>
              <a:noFill/>
            </p:spPr>
            <p:txBody>
              <a:bodyPr wrap="square" rtlCol="0">
                <a:spAutoFit/>
              </a:bodyPr>
              <a:lstStyle/>
              <a:p>
                <a:r>
                  <a:rPr lang="en-GB" sz="800" noProof="0">
                    <a:latin typeface="Roboto Medium" panose="02000000000000000000" pitchFamily="2" charset="0"/>
                    <a:ea typeface="Roboto Medium" panose="02000000000000000000" pitchFamily="2" charset="0"/>
                  </a:rPr>
                  <a:t>SLAIF: </a:t>
                </a:r>
                <a:r>
                  <a:rPr lang="en-GB" sz="800" noProof="0" err="1">
                    <a:latin typeface="Roboto Medium" panose="02000000000000000000" pitchFamily="2" charset="0"/>
                    <a:ea typeface="Roboto Medium" panose="02000000000000000000" pitchFamily="2" charset="0"/>
                  </a:rPr>
                  <a:t>Slovenska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tovarna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umetne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inteligence</a:t>
                </a:r>
                <a:r>
                  <a:rPr lang="en-GB" sz="800" noProof="0">
                    <a:latin typeface="Roboto Medium" panose="02000000000000000000" pitchFamily="2" charset="0"/>
                    <a:ea typeface="Roboto Medium" panose="02000000000000000000" pitchFamily="2" charset="0"/>
                  </a:rPr>
                  <a:t> je </a:t>
                </a:r>
                <a:r>
                  <a:rPr lang="en-GB" sz="800" noProof="0" err="1">
                    <a:latin typeface="Roboto Medium" panose="02000000000000000000" pitchFamily="2" charset="0"/>
                    <a:ea typeface="Roboto Medium" panose="02000000000000000000" pitchFamily="2" charset="0"/>
                  </a:rPr>
                  <a:t>prejela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financiranje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Skupnega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podjetja</a:t>
                </a:r>
                <a:r>
                  <a:rPr lang="en-GB" sz="800" noProof="0">
                    <a:latin typeface="Roboto Medium" panose="02000000000000000000" pitchFamily="2" charset="0"/>
                    <a:ea typeface="Roboto Medium" panose="02000000000000000000" pitchFamily="2" charset="0"/>
                  </a:rPr>
                  <a:t> za </a:t>
                </a:r>
                <a:r>
                  <a:rPr lang="en-GB" sz="800" noProof="0" err="1">
                    <a:latin typeface="Roboto Medium" panose="02000000000000000000" pitchFamily="2" charset="0"/>
                    <a:ea typeface="Roboto Medium" panose="02000000000000000000" pitchFamily="2" charset="0"/>
                  </a:rPr>
                  <a:t>evropsko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visokozmogljivo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računalništvo</a:t>
                </a:r>
                <a:r>
                  <a:rPr lang="en-GB" sz="800" noProof="0">
                    <a:latin typeface="Roboto Medium" panose="02000000000000000000" pitchFamily="2" charset="0"/>
                    <a:ea typeface="Roboto Medium" panose="02000000000000000000" pitchFamily="2" charset="0"/>
                  </a:rPr>
                  <a:t> v </a:t>
                </a:r>
                <a:r>
                  <a:rPr lang="en-GB" sz="800" noProof="0" err="1">
                    <a:latin typeface="Roboto Medium" panose="02000000000000000000" pitchFamily="2" charset="0"/>
                    <a:ea typeface="Roboto Medium" panose="02000000000000000000" pitchFamily="2" charset="0"/>
                  </a:rPr>
                  <a:t>okviru</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sporazuma</a:t>
                </a:r>
                <a:r>
                  <a:rPr lang="en-GB" sz="800" noProof="0">
                    <a:latin typeface="Roboto Medium" panose="02000000000000000000" pitchFamily="2" charset="0"/>
                    <a:ea typeface="Roboto Medium" panose="02000000000000000000" pitchFamily="2" charset="0"/>
                  </a:rPr>
                  <a:t> o </a:t>
                </a:r>
                <a:r>
                  <a:rPr lang="en-GB" sz="800" noProof="0" err="1">
                    <a:latin typeface="Roboto Medium" panose="02000000000000000000" pitchFamily="2" charset="0"/>
                    <a:ea typeface="Roboto Medium" panose="02000000000000000000" pitchFamily="2" charset="0"/>
                  </a:rPr>
                  <a:t>nepovratnih</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sredstvih</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št</a:t>
                </a:r>
                <a:r>
                  <a:rPr lang="en-GB" sz="800" noProof="0">
                    <a:latin typeface="Roboto Medium" panose="02000000000000000000" pitchFamily="2" charset="0"/>
                    <a:ea typeface="Roboto Medium" panose="02000000000000000000" pitchFamily="2" charset="0"/>
                  </a:rPr>
                  <a:t>. 101254461. Projekt </a:t>
                </a:r>
                <a:r>
                  <a:rPr lang="en-GB" sz="800" noProof="0" err="1">
                    <a:latin typeface="Roboto Medium" panose="02000000000000000000" pitchFamily="2" charset="0"/>
                    <a:ea typeface="Roboto Medium" panose="02000000000000000000" pitchFamily="2" charset="0"/>
                  </a:rPr>
                  <a:t>financirata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Ministrstvo</a:t>
                </a:r>
                <a:r>
                  <a:rPr lang="en-GB" sz="800" noProof="0">
                    <a:latin typeface="Roboto Medium" panose="02000000000000000000" pitchFamily="2" charset="0"/>
                    <a:ea typeface="Roboto Medium" panose="02000000000000000000" pitchFamily="2" charset="0"/>
                  </a:rPr>
                  <a:t> za </a:t>
                </a:r>
                <a:r>
                  <a:rPr lang="en-GB" sz="800" noProof="0" err="1">
                    <a:latin typeface="Roboto Medium" panose="02000000000000000000" pitchFamily="2" charset="0"/>
                    <a:ea typeface="Roboto Medium" panose="02000000000000000000" pitchFamily="2" charset="0"/>
                  </a:rPr>
                  <a:t>visoko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šolstvo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znanost</a:t>
                </a:r>
                <a:r>
                  <a:rPr lang="en-GB" sz="800" noProof="0">
                    <a:latin typeface="Roboto Medium" panose="02000000000000000000" pitchFamily="2" charset="0"/>
                    <a:ea typeface="Roboto Medium" panose="02000000000000000000" pitchFamily="2" charset="0"/>
                  </a:rPr>
                  <a:t> in </a:t>
                </a:r>
                <a:r>
                  <a:rPr lang="en-GB" sz="800" noProof="0" err="1">
                    <a:latin typeface="Roboto Medium" panose="02000000000000000000" pitchFamily="2" charset="0"/>
                    <a:ea typeface="Roboto Medium" panose="02000000000000000000" pitchFamily="2" charset="0"/>
                  </a:rPr>
                  <a:t>inovacije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Republike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Slovenije</a:t>
                </a:r>
                <a:r>
                  <a:rPr lang="en-GB" sz="800" noProof="0">
                    <a:latin typeface="Roboto Medium" panose="02000000000000000000" pitchFamily="2" charset="0"/>
                    <a:ea typeface="Roboto Medium" panose="02000000000000000000" pitchFamily="2" charset="0"/>
                  </a:rPr>
                  <a:t> ter program Horizon Europe </a:t>
                </a:r>
                <a:r>
                  <a:rPr lang="en-GB" sz="800" noProof="0" err="1">
                    <a:latin typeface="Roboto Medium" panose="02000000000000000000" pitchFamily="2" charset="0"/>
                    <a:ea typeface="Roboto Medium" panose="02000000000000000000" pitchFamily="2" charset="0"/>
                  </a:rPr>
                  <a:t>Evropske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unije</a:t>
                </a:r>
                <a:r>
                  <a:rPr lang="en-GB" sz="800" noProof="0">
                    <a:latin typeface="Roboto Medium" panose="02000000000000000000" pitchFamily="2" charset="0"/>
                    <a:ea typeface="Roboto Medium" panose="02000000000000000000" pitchFamily="2" charset="0"/>
                  </a:rPr>
                  <a:t>. </a:t>
                </a:r>
                <a:br>
                  <a:rPr lang="en-GB" sz="800" noProof="0">
                    <a:latin typeface="Roboto Medium" panose="02000000000000000000" pitchFamily="2" charset="0"/>
                    <a:ea typeface="Roboto Medium" panose="02000000000000000000" pitchFamily="2" charset="0"/>
                  </a:rPr>
                </a:br>
                <a:br>
                  <a:rPr lang="en-GB" sz="800" noProof="0">
                    <a:latin typeface="Roboto Medium" panose="02000000000000000000" pitchFamily="2" charset="0"/>
                    <a:ea typeface="Roboto Medium" panose="02000000000000000000" pitchFamily="2" charset="0"/>
                  </a:rPr>
                </a:br>
                <a:r>
                  <a:rPr lang="en-GB" sz="800" noProof="0">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p>
            </p:txBody>
          </p:sp>
          <p:pic>
            <p:nvPicPr>
              <p:cNvPr id="10" name="Image3">
                <a:extLst>
                  <a:ext uri="{FF2B5EF4-FFF2-40B4-BE49-F238E27FC236}">
                    <a16:creationId xmlns:a16="http://schemas.microsoft.com/office/drawing/2014/main" id="{4393E31D-9D1B-D241-2871-DFAD892C5373}"/>
                  </a:ext>
                </a:extLst>
              </p:cNvPr>
              <p:cNvPicPr>
                <a:picLocks noChangeAspect="1"/>
              </p:cNvPicPr>
              <p:nvPr/>
            </p:nvPicPr>
            <p:blipFill>
              <a:blip r:embed="rId7"/>
              <a:stretch/>
            </p:blipFill>
            <p:spPr bwMode="auto">
              <a:xfrm>
                <a:off x="463314" y="5277346"/>
                <a:ext cx="1711866" cy="359250"/>
              </a:xfrm>
              <a:prstGeom prst="rect">
                <a:avLst/>
              </a:prstGeom>
            </p:spPr>
          </p:pic>
          <p:pic>
            <p:nvPicPr>
              <p:cNvPr id="11" name="Image5">
                <a:extLst>
                  <a:ext uri="{FF2B5EF4-FFF2-40B4-BE49-F238E27FC236}">
                    <a16:creationId xmlns:a16="http://schemas.microsoft.com/office/drawing/2014/main" id="{DD6A1D8E-CA77-5AA9-355B-9B6666A3F4DA}"/>
                  </a:ext>
                </a:extLst>
              </p:cNvPr>
              <p:cNvPicPr>
                <a:picLocks noChangeAspect="1"/>
              </p:cNvPicPr>
              <p:nvPr/>
            </p:nvPicPr>
            <p:blipFill>
              <a:blip r:embed="rId8"/>
              <a:stretch/>
            </p:blipFill>
            <p:spPr bwMode="auto">
              <a:xfrm>
                <a:off x="2267988" y="5234410"/>
                <a:ext cx="1495326" cy="407027"/>
              </a:xfrm>
              <a:prstGeom prst="rect">
                <a:avLst/>
              </a:prstGeom>
            </p:spPr>
          </p:pic>
          <p:pic>
            <p:nvPicPr>
              <p:cNvPr id="12" name="Image6">
                <a:extLst>
                  <a:ext uri="{FF2B5EF4-FFF2-40B4-BE49-F238E27FC236}">
                    <a16:creationId xmlns:a16="http://schemas.microsoft.com/office/drawing/2014/main" id="{45C5A51E-DE4D-99E9-DE2D-79AC75F16909}"/>
                  </a:ext>
                </a:extLst>
              </p:cNvPr>
              <p:cNvPicPr>
                <a:picLocks noChangeAspect="1"/>
              </p:cNvPicPr>
              <p:nvPr/>
            </p:nvPicPr>
            <p:blipFill>
              <a:blip r:embed="rId9"/>
              <a:stretch/>
            </p:blipFill>
            <p:spPr bwMode="auto">
              <a:xfrm>
                <a:off x="3981567" y="5278055"/>
                <a:ext cx="1975569" cy="353047"/>
              </a:xfrm>
              <a:prstGeom prst="rect">
                <a:avLst/>
              </a:prstGeom>
            </p:spPr>
          </p:pic>
        </p:grpSp>
        <p:cxnSp>
          <p:nvCxnSpPr>
            <p:cNvPr id="14" name="Straight Connector 13">
              <a:extLst>
                <a:ext uri="{FF2B5EF4-FFF2-40B4-BE49-F238E27FC236}">
                  <a16:creationId xmlns:a16="http://schemas.microsoft.com/office/drawing/2014/main" id="{39C89C7B-F977-43D9-802C-7116133C7742}"/>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
        <p:nvSpPr>
          <p:cNvPr id="5" name="Rectangle 4">
            <a:extLst>
              <a:ext uri="{FF2B5EF4-FFF2-40B4-BE49-F238E27FC236}">
                <a16:creationId xmlns:a16="http://schemas.microsoft.com/office/drawing/2014/main" id="{249E5146-F9BD-1024-B87E-55F446AE28C5}"/>
              </a:ext>
            </a:extLst>
          </p:cNvPr>
          <p:cNvSpPr/>
          <p:nvPr/>
        </p:nvSpPr>
        <p:spPr bwMode="auto">
          <a:xfrm>
            <a:off x="3952398" y="5327650"/>
            <a:ext cx="2098261" cy="5897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Picture 6">
            <a:extLst>
              <a:ext uri="{FF2B5EF4-FFF2-40B4-BE49-F238E27FC236}">
                <a16:creationId xmlns:a16="http://schemas.microsoft.com/office/drawing/2014/main" id="{87A38CAC-79CB-E4AD-0BB2-04256A6651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3709106" y="5223764"/>
            <a:ext cx="2464638" cy="821546"/>
          </a:xfrm>
          <a:prstGeom prst="rect">
            <a:avLst/>
          </a:prstGeom>
        </p:spPr>
      </p:pic>
      <p:sp>
        <p:nvSpPr>
          <p:cNvPr id="16" name="Rectangle 15">
            <a:extLst>
              <a:ext uri="{FF2B5EF4-FFF2-40B4-BE49-F238E27FC236}">
                <a16:creationId xmlns:a16="http://schemas.microsoft.com/office/drawing/2014/main" id="{68437FCC-67BB-63B2-3012-BDD00876DE8F}"/>
              </a:ext>
            </a:extLst>
          </p:cNvPr>
          <p:cNvSpPr/>
          <p:nvPr/>
        </p:nvSpPr>
        <p:spPr bwMode="auto">
          <a:xfrm>
            <a:off x="4191000" y="5780335"/>
            <a:ext cx="1859657" cy="1541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tangle 17">
            <a:extLst>
              <a:ext uri="{FF2B5EF4-FFF2-40B4-BE49-F238E27FC236}">
                <a16:creationId xmlns:a16="http://schemas.microsoft.com/office/drawing/2014/main" id="{CCE9DB2F-3DFB-33C8-C61B-0882EA517E4C}"/>
              </a:ext>
            </a:extLst>
          </p:cNvPr>
          <p:cNvSpPr/>
          <p:nvPr/>
        </p:nvSpPr>
        <p:spPr bwMode="auto">
          <a:xfrm>
            <a:off x="3841750" y="5327650"/>
            <a:ext cx="2098261" cy="50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 name="Picture 19">
            <a:extLst>
              <a:ext uri="{FF2B5EF4-FFF2-40B4-BE49-F238E27FC236}">
                <a16:creationId xmlns:a16="http://schemas.microsoft.com/office/drawing/2014/main" id="{4C2F25A6-40C4-7ACD-A634-57C442BABC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bwMode="auto">
          <a:xfrm>
            <a:off x="3734506" y="5218801"/>
            <a:ext cx="3021012" cy="660946"/>
          </a:xfrm>
          <a:prstGeom prst="rect">
            <a:avLst/>
          </a:prstGeom>
        </p:spPr>
      </p:pic>
    </p:spTree>
    <p:extLst>
      <p:ext uri="{BB962C8B-B14F-4D97-AF65-F5344CB8AC3E}">
        <p14:creationId xmlns:p14="http://schemas.microsoft.com/office/powerpoint/2010/main" val="29589737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27D53-8B30-EAD4-0357-64948894181C}"/>
            </a:ext>
          </a:extLst>
        </p:cNvPr>
        <p:cNvGrpSpPr/>
        <p:nvPr/>
      </p:nvGrpSpPr>
      <p:grpSpPr>
        <a:xfrm>
          <a:off x="0" y="0"/>
          <a:ext cx="0" cy="0"/>
          <a:chOff x="0" y="0"/>
          <a:chExt cx="0" cy="0"/>
        </a:xfrm>
      </p:grpSpPr>
      <p:sp>
        <p:nvSpPr>
          <p:cNvPr id="160" name="PlaceHolder 1">
            <a:extLst>
              <a:ext uri="{FF2B5EF4-FFF2-40B4-BE49-F238E27FC236}">
                <a16:creationId xmlns:a16="http://schemas.microsoft.com/office/drawing/2014/main" id="{68D0CC02-BFF5-BBEA-737B-B0B78D1961C4}"/>
              </a:ext>
            </a:extLst>
          </p:cNvPr>
          <p:cNvSpPr>
            <a:spLocks noGrp="1"/>
          </p:cNvSpPr>
          <p:nvPr>
            <p:ph type="title"/>
          </p:nvPr>
        </p:nvSpPr>
        <p:spPr>
          <a:xfrm>
            <a:off x="4344120" y="1746490"/>
            <a:ext cx="8660680" cy="2387160"/>
          </a:xfrm>
          <a:prstGeom prst="rect">
            <a:avLst/>
          </a:prstGeom>
          <a:noFill/>
          <a:ln w="0">
            <a:noFill/>
          </a:ln>
        </p:spPr>
        <p:txBody>
          <a:bodyPr lIns="91440" tIns="45720" rIns="91440" bIns="45720" anchor="t">
            <a:normAutofit/>
          </a:bodyPr>
          <a:lstStyle/>
          <a:p>
            <a:pPr indent="0" defTabSz="914400">
              <a:lnSpc>
                <a:spcPct val="90000"/>
              </a:lnSpc>
              <a:spcBef>
                <a:spcPts val="1191"/>
              </a:spcBef>
              <a:spcAft>
                <a:spcPts val="992"/>
              </a:spcAft>
              <a:buNone/>
            </a:pPr>
            <a:r>
              <a:rPr lang="sl-SI" sz="3600" b="0" u="none" strike="noStrike" err="1">
                <a:solidFill>
                  <a:schemeClr val="lt1"/>
                </a:solidFill>
                <a:effectLst/>
                <a:uFillTx/>
                <a:latin typeface="Roboto Black"/>
                <a:ea typeface="Arial"/>
              </a:rPr>
              <a:t>Gettin</a:t>
            </a:r>
            <a:r>
              <a:rPr lang="sl-SI" sz="3600" err="1">
                <a:solidFill>
                  <a:schemeClr val="lt1"/>
                </a:solidFill>
                <a:latin typeface="Roboto Black"/>
                <a:ea typeface="Arial"/>
              </a:rPr>
              <a:t>g</a:t>
            </a:r>
            <a:r>
              <a:rPr lang="sl-SI" sz="3600">
                <a:solidFill>
                  <a:schemeClr val="lt1"/>
                </a:solidFill>
                <a:latin typeface="Roboto Black"/>
                <a:ea typeface="Arial"/>
              </a:rPr>
              <a:t> </a:t>
            </a:r>
            <a:r>
              <a:rPr lang="sl-SI" sz="3600" err="1">
                <a:solidFill>
                  <a:schemeClr val="lt1"/>
                </a:solidFill>
                <a:latin typeface="Roboto Black"/>
                <a:ea typeface="Arial"/>
              </a:rPr>
              <a:t>Started</a:t>
            </a:r>
            <a:r>
              <a:rPr lang="sl-SI" sz="3600">
                <a:solidFill>
                  <a:schemeClr val="lt1"/>
                </a:solidFill>
                <a:latin typeface="Roboto Black"/>
                <a:ea typeface="Arial"/>
              </a:rPr>
              <a:t> on Vega</a:t>
            </a:r>
            <a:endParaRPr lang="en-US" sz="3600" b="0" u="none" strike="noStrike">
              <a:solidFill>
                <a:schemeClr val="dk1"/>
              </a:solidFill>
              <a:effectLst/>
              <a:uFillTx/>
              <a:latin typeface="Roboto Condensed"/>
            </a:endParaRPr>
          </a:p>
        </p:txBody>
      </p:sp>
      <p:sp>
        <p:nvSpPr>
          <p:cNvPr id="161" name="PlaceHolder 2">
            <a:extLst>
              <a:ext uri="{FF2B5EF4-FFF2-40B4-BE49-F238E27FC236}">
                <a16:creationId xmlns:a16="http://schemas.microsoft.com/office/drawing/2014/main" id="{99A39FFE-C7EC-2EC4-EEE1-338585B9362F}"/>
              </a:ext>
            </a:extLst>
          </p:cNvPr>
          <p:cNvSpPr>
            <a:spLocks noGrp="1"/>
          </p:cNvSpPr>
          <p:nvPr>
            <p:ph type="subTitle"/>
          </p:nvPr>
        </p:nvSpPr>
        <p:spPr>
          <a:xfrm>
            <a:off x="4451540" y="2820100"/>
            <a:ext cx="6508440" cy="1104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b="0" u="none" strike="noStrike" err="1">
                <a:solidFill>
                  <a:schemeClr val="lt1"/>
                </a:solidFill>
                <a:effectLst/>
                <a:uFillTx/>
                <a:latin typeface="Roboto Condensed"/>
                <a:ea typeface="Arial"/>
              </a:rPr>
              <a:t>Speakers</a:t>
            </a:r>
            <a:r>
              <a:rPr lang="sl-SI" sz="2200" b="0" u="none" strike="noStrike">
                <a:solidFill>
                  <a:schemeClr val="lt1"/>
                </a:solidFill>
                <a:effectLst/>
                <a:uFillTx/>
                <a:latin typeface="Roboto Condensed"/>
                <a:ea typeface="Arial"/>
              </a:rPr>
              <a:t>: Darin Lah </a:t>
            </a:r>
            <a:r>
              <a:rPr lang="en-GB" sz="2200" b="0" u="none" strike="noStrike">
                <a:solidFill>
                  <a:schemeClr val="lt1"/>
                </a:solidFill>
                <a:effectLst/>
                <a:uFillTx/>
                <a:latin typeface="Roboto Condensed"/>
                <a:ea typeface="Arial"/>
              </a:rPr>
              <a:t>(IZUM)</a:t>
            </a:r>
            <a:endParaRPr lang="en-US" sz="2200" b="0" u="none" strike="noStrike">
              <a:solidFill>
                <a:srgbClr val="000000"/>
              </a:solidFill>
              <a:effectLst/>
              <a:uFillTx/>
              <a:latin typeface="Arial"/>
            </a:endParaRPr>
          </a:p>
        </p:txBody>
      </p:sp>
    </p:spTree>
    <p:extLst>
      <p:ext uri="{BB962C8B-B14F-4D97-AF65-F5344CB8AC3E}">
        <p14:creationId xmlns:p14="http://schemas.microsoft.com/office/powerpoint/2010/main" val="12908455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EA0F5EE-1F9F-017C-BDD3-9D2DFB9298C3}"/>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8F0A537D-6203-21FD-9803-3C65932A8E12}"/>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C2D9EB91-25DF-4AAE-72CD-BFFD869F679C}"/>
              </a:ext>
            </a:extLst>
          </p:cNvPr>
          <p:cNvSpPr>
            <a:spLocks noGrp="1"/>
          </p:cNvSpPr>
          <p:nvPr>
            <p:ph type="sldNum" sz="quarter" idx="12"/>
          </p:nvPr>
        </p:nvSpPr>
        <p:spPr bwMode="auto"/>
        <p:txBody>
          <a:bodyPr/>
          <a:lstStyle/>
          <a:p>
            <a:pPr>
              <a:defRPr/>
            </a:pPr>
            <a:fld id="{0CE68F04-8C45-4A80-901C-428EAFDC5CAA}" type="slidenum">
              <a:rPr lang="en-GB" noProof="0" smtClean="0"/>
              <a:t>19</a:t>
            </a:fld>
            <a:endParaRPr lang="en-GB" noProof="0"/>
          </a:p>
        </p:txBody>
      </p:sp>
      <p:sp>
        <p:nvSpPr>
          <p:cNvPr id="1660044346" name="Title 3">
            <a:extLst>
              <a:ext uri="{FF2B5EF4-FFF2-40B4-BE49-F238E27FC236}">
                <a16:creationId xmlns:a16="http://schemas.microsoft.com/office/drawing/2014/main" id="{FFF6BD26-BC1F-4A1C-82C0-2CEF9AD1A2C6}"/>
              </a:ext>
            </a:extLst>
          </p:cNvPr>
          <p:cNvSpPr>
            <a:spLocks noGrp="1"/>
          </p:cNvSpPr>
          <p:nvPr>
            <p:ph type="title"/>
          </p:nvPr>
        </p:nvSpPr>
        <p:spPr bwMode="auto">
          <a:xfrm>
            <a:off x="838200" y="252000"/>
            <a:ext cx="10515600" cy="756000"/>
          </a:xfrm>
        </p:spPr>
        <p:txBody>
          <a:bodyPr>
            <a:normAutofit/>
          </a:bodyPr>
          <a:lstStyle/>
          <a:p>
            <a:pPr>
              <a:defRPr/>
            </a:pPr>
            <a:r>
              <a:rPr lang="sl-SI" err="1"/>
              <a:t>Generate</a:t>
            </a:r>
            <a:r>
              <a:rPr lang="sl-SI"/>
              <a:t> </a:t>
            </a:r>
            <a:r>
              <a:rPr lang="sl-SI" err="1"/>
              <a:t>an</a:t>
            </a:r>
            <a:r>
              <a:rPr lang="sl-SI"/>
              <a:t> SSH </a:t>
            </a:r>
            <a:r>
              <a:rPr lang="sl-SI" err="1"/>
              <a:t>Key</a:t>
            </a:r>
            <a:r>
              <a:rPr lang="sl-SI"/>
              <a:t> </a:t>
            </a:r>
            <a:r>
              <a:rPr lang="sl-SI" err="1"/>
              <a:t>Pair</a:t>
            </a:r>
            <a:endParaRPr lang="en-GB" noProof="0"/>
          </a:p>
        </p:txBody>
      </p:sp>
      <p:sp>
        <p:nvSpPr>
          <p:cNvPr id="4" name="TextBox 3">
            <a:extLst>
              <a:ext uri="{FF2B5EF4-FFF2-40B4-BE49-F238E27FC236}">
                <a16:creationId xmlns:a16="http://schemas.microsoft.com/office/drawing/2014/main" id="{3F6A096E-C9BF-BA4A-B4CE-3ED55B9C2D66}"/>
              </a:ext>
            </a:extLst>
          </p:cNvPr>
          <p:cNvSpPr txBox="1"/>
          <p:nvPr/>
        </p:nvSpPr>
        <p:spPr bwMode="auto">
          <a:xfrm>
            <a:off x="341243" y="1200702"/>
            <a:ext cx="11509513" cy="2031325"/>
          </a:xfrm>
          <a:prstGeom prst="rect">
            <a:avLst/>
          </a:prstGeom>
          <a:noFill/>
        </p:spPr>
        <p:txBody>
          <a:bodyPr wrap="square" rtlCol="0">
            <a:spAutoFit/>
          </a:bodyPr>
          <a:lstStyle/>
          <a:p>
            <a:pPr marL="342900" indent="-342900">
              <a:buAutoNum type="arabicPeriod"/>
              <a:defRPr/>
            </a:pPr>
            <a:r>
              <a:rPr lang="sl-SI">
                <a:solidFill>
                  <a:schemeClr val="tx1">
                    <a:lumMod val="75000"/>
                  </a:schemeClr>
                </a:solidFill>
              </a:rPr>
              <a:t>Open a terminal on </a:t>
            </a:r>
            <a:r>
              <a:rPr lang="sl-SI" err="1">
                <a:solidFill>
                  <a:schemeClr val="tx1">
                    <a:lumMod val="75000"/>
                  </a:schemeClr>
                </a:solidFill>
              </a:rPr>
              <a:t>your</a:t>
            </a:r>
            <a:r>
              <a:rPr lang="sl-SI">
                <a:solidFill>
                  <a:schemeClr val="tx1">
                    <a:lumMod val="75000"/>
                  </a:schemeClr>
                </a:solidFill>
              </a:rPr>
              <a:t> </a:t>
            </a:r>
            <a:r>
              <a:rPr lang="sl-SI" err="1">
                <a:solidFill>
                  <a:schemeClr val="tx1">
                    <a:lumMod val="75000"/>
                  </a:schemeClr>
                </a:solidFill>
              </a:rPr>
              <a:t>local</a:t>
            </a:r>
            <a:r>
              <a:rPr lang="sl-SI">
                <a:solidFill>
                  <a:schemeClr val="tx1">
                    <a:lumMod val="75000"/>
                  </a:schemeClr>
                </a:solidFill>
              </a:rPr>
              <a:t> </a:t>
            </a:r>
            <a:r>
              <a:rPr lang="sl-SI" err="1">
                <a:solidFill>
                  <a:schemeClr val="tx1">
                    <a:lumMod val="75000"/>
                  </a:schemeClr>
                </a:solidFill>
              </a:rPr>
              <a:t>machine</a:t>
            </a:r>
            <a:r>
              <a:rPr lang="sl-SI">
                <a:solidFill>
                  <a:schemeClr val="tx1">
                    <a:lumMod val="75000"/>
                  </a:schemeClr>
                </a:solidFill>
              </a:rPr>
              <a:t>.</a:t>
            </a:r>
          </a:p>
          <a:p>
            <a:pPr marL="342900" indent="-342900">
              <a:buAutoNum type="arabicPeriod"/>
              <a:defRPr/>
            </a:pPr>
            <a:endParaRPr lang="sl-SI">
              <a:solidFill>
                <a:schemeClr val="tx1">
                  <a:lumMod val="75000"/>
                </a:schemeClr>
              </a:solidFill>
            </a:endParaRPr>
          </a:p>
          <a:p>
            <a:pPr marL="342900" indent="-342900">
              <a:buAutoNum type="arabicPeriod"/>
              <a:defRPr/>
            </a:pPr>
            <a:r>
              <a:rPr lang="sl-SI" err="1">
                <a:solidFill>
                  <a:schemeClr val="tx1">
                    <a:lumMod val="75000"/>
                  </a:schemeClr>
                </a:solidFill>
              </a:rPr>
              <a:t>Generate</a:t>
            </a:r>
            <a:r>
              <a:rPr lang="sl-SI">
                <a:solidFill>
                  <a:schemeClr val="tx1">
                    <a:lumMod val="75000"/>
                  </a:schemeClr>
                </a:solidFill>
              </a:rPr>
              <a:t> </a:t>
            </a:r>
            <a:r>
              <a:rPr lang="sl-SI" err="1">
                <a:solidFill>
                  <a:schemeClr val="tx1">
                    <a:lumMod val="75000"/>
                  </a:schemeClr>
                </a:solidFill>
              </a:rPr>
              <a:t>an</a:t>
            </a:r>
            <a:r>
              <a:rPr lang="sl-SI">
                <a:solidFill>
                  <a:schemeClr val="tx1">
                    <a:lumMod val="75000"/>
                  </a:schemeClr>
                </a:solidFill>
              </a:rPr>
              <a:t> ed25519 </a:t>
            </a:r>
            <a:r>
              <a:rPr lang="sl-SI" err="1">
                <a:solidFill>
                  <a:schemeClr val="tx1">
                    <a:lumMod val="75000"/>
                  </a:schemeClr>
                </a:solidFill>
              </a:rPr>
              <a:t>key</a:t>
            </a:r>
            <a:r>
              <a:rPr lang="sl-SI">
                <a:solidFill>
                  <a:schemeClr val="tx1">
                    <a:lumMod val="75000"/>
                  </a:schemeClr>
                </a:solidFill>
              </a:rPr>
              <a:t> </a:t>
            </a:r>
            <a:r>
              <a:rPr lang="sl-SI" err="1">
                <a:solidFill>
                  <a:schemeClr val="tx1">
                    <a:lumMod val="75000"/>
                  </a:schemeClr>
                </a:solidFill>
              </a:rPr>
              <a:t>pair</a:t>
            </a:r>
            <a:r>
              <a:rPr lang="sl-SI">
                <a:solidFill>
                  <a:schemeClr val="tx1">
                    <a:lumMod val="75000"/>
                  </a:schemeClr>
                </a:solidFill>
              </a:rPr>
              <a:t>.</a:t>
            </a:r>
          </a:p>
          <a:p>
            <a:pPr marL="342900" indent="-342900">
              <a:buAutoNum type="arabicPeriod"/>
              <a:defRPr/>
            </a:pPr>
            <a:endParaRPr lang="sl-SI">
              <a:solidFill>
                <a:schemeClr val="tx1">
                  <a:lumMod val="75000"/>
                </a:schemeClr>
              </a:solidFill>
            </a:endParaRPr>
          </a:p>
          <a:p>
            <a:pPr marL="342900" indent="-342900">
              <a:buAutoNum type="arabicPeriod"/>
              <a:defRPr/>
            </a:pPr>
            <a:r>
              <a:rPr lang="sl-SI" err="1">
                <a:solidFill>
                  <a:schemeClr val="tx1">
                    <a:lumMod val="75000"/>
                  </a:schemeClr>
                </a:solidFill>
              </a:rPr>
              <a:t>Choose</a:t>
            </a:r>
            <a:r>
              <a:rPr lang="sl-SI">
                <a:solidFill>
                  <a:schemeClr val="tx1">
                    <a:lumMod val="75000"/>
                  </a:schemeClr>
                </a:solidFill>
              </a:rPr>
              <a:t> a </a:t>
            </a:r>
            <a:r>
              <a:rPr lang="sl-SI" err="1">
                <a:solidFill>
                  <a:schemeClr val="tx1">
                    <a:lumMod val="75000"/>
                  </a:schemeClr>
                </a:solidFill>
              </a:rPr>
              <a:t>save</a:t>
            </a:r>
            <a:r>
              <a:rPr lang="sl-SI">
                <a:solidFill>
                  <a:schemeClr val="tx1">
                    <a:lumMod val="75000"/>
                  </a:schemeClr>
                </a:solidFill>
              </a:rPr>
              <a:t> </a:t>
            </a:r>
            <a:r>
              <a:rPr lang="sl-SI" err="1">
                <a:solidFill>
                  <a:schemeClr val="tx1">
                    <a:lumMod val="75000"/>
                  </a:schemeClr>
                </a:solidFill>
              </a:rPr>
              <a:t>location</a:t>
            </a:r>
            <a:r>
              <a:rPr lang="sl-SI">
                <a:solidFill>
                  <a:schemeClr val="tx1">
                    <a:lumMod val="75000"/>
                  </a:schemeClr>
                </a:solidFill>
              </a:rPr>
              <a:t>.</a:t>
            </a:r>
          </a:p>
          <a:p>
            <a:pPr marL="342900" indent="-342900">
              <a:buAutoNum type="arabicPeriod"/>
              <a:defRPr/>
            </a:pPr>
            <a:endParaRPr lang="sl-SI">
              <a:solidFill>
                <a:schemeClr val="tx1">
                  <a:lumMod val="75000"/>
                </a:schemeClr>
              </a:solidFill>
            </a:endParaRPr>
          </a:p>
          <a:p>
            <a:pPr marL="342900" indent="-342900">
              <a:buAutoNum type="arabicPeriod"/>
              <a:defRPr/>
            </a:pPr>
            <a:r>
              <a:rPr lang="sl-SI">
                <a:solidFill>
                  <a:schemeClr val="tx1">
                    <a:lumMod val="75000"/>
                  </a:schemeClr>
                </a:solidFill>
              </a:rPr>
              <a:t>Set a </a:t>
            </a:r>
            <a:r>
              <a:rPr lang="sl-SI" err="1">
                <a:solidFill>
                  <a:schemeClr val="tx1">
                    <a:lumMod val="75000"/>
                  </a:schemeClr>
                </a:solidFill>
              </a:rPr>
              <a:t>passphrase</a:t>
            </a:r>
            <a:r>
              <a:rPr lang="sl-SI">
                <a:solidFill>
                  <a:schemeClr val="tx1">
                    <a:lumMod val="75000"/>
                  </a:schemeClr>
                </a:solidFill>
              </a:rPr>
              <a:t> </a:t>
            </a:r>
            <a:r>
              <a:rPr lang="sl-SI" err="1">
                <a:solidFill>
                  <a:schemeClr val="tx1">
                    <a:lumMod val="75000"/>
                  </a:schemeClr>
                </a:solidFill>
              </a:rPr>
              <a:t>for</a:t>
            </a:r>
            <a:r>
              <a:rPr lang="sl-SI">
                <a:solidFill>
                  <a:schemeClr val="tx1">
                    <a:lumMod val="75000"/>
                  </a:schemeClr>
                </a:solidFill>
              </a:rPr>
              <a:t> </a:t>
            </a:r>
            <a:r>
              <a:rPr lang="sl-SI" err="1">
                <a:solidFill>
                  <a:schemeClr val="tx1">
                    <a:lumMod val="75000"/>
                  </a:schemeClr>
                </a:solidFill>
              </a:rPr>
              <a:t>extra</a:t>
            </a:r>
            <a:r>
              <a:rPr lang="sl-SI">
                <a:solidFill>
                  <a:schemeClr val="tx1">
                    <a:lumMod val="75000"/>
                  </a:schemeClr>
                </a:solidFill>
              </a:rPr>
              <a:t> </a:t>
            </a:r>
            <a:r>
              <a:rPr lang="sl-SI" err="1">
                <a:solidFill>
                  <a:schemeClr val="tx1">
                    <a:lumMod val="75000"/>
                  </a:schemeClr>
                </a:solidFill>
              </a:rPr>
              <a:t>security</a:t>
            </a:r>
            <a:r>
              <a:rPr lang="sl-SI">
                <a:solidFill>
                  <a:schemeClr val="tx1">
                    <a:lumMod val="75000"/>
                  </a:schemeClr>
                </a:solidFill>
              </a:rPr>
              <a:t>.</a:t>
            </a:r>
          </a:p>
        </p:txBody>
      </p:sp>
      <p:sp>
        <p:nvSpPr>
          <p:cNvPr id="9" name="Shape 10">
            <a:extLst>
              <a:ext uri="{FF2B5EF4-FFF2-40B4-BE49-F238E27FC236}">
                <a16:creationId xmlns:a16="http://schemas.microsoft.com/office/drawing/2014/main" id="{EB444E73-4401-0C69-11AF-7338FA89588D}"/>
              </a:ext>
            </a:extLst>
          </p:cNvPr>
          <p:cNvSpPr/>
          <p:nvPr/>
        </p:nvSpPr>
        <p:spPr>
          <a:xfrm>
            <a:off x="504190" y="3347720"/>
            <a:ext cx="11064240" cy="2788920"/>
          </a:xfrm>
          <a:prstGeom prst="roundRect">
            <a:avLst>
              <a:gd name="adj" fmla="val 2623"/>
            </a:avLst>
          </a:prstGeom>
          <a:solidFill>
            <a:srgbClr val="16202C"/>
          </a:solidFill>
          <a:ln/>
        </p:spPr>
        <p:txBody>
          <a:bodyPr/>
          <a:lstStyle/>
          <a:p>
            <a:endParaRPr lang="sl-SI"/>
          </a:p>
        </p:txBody>
      </p:sp>
      <p:sp>
        <p:nvSpPr>
          <p:cNvPr id="13" name="Text 11">
            <a:extLst>
              <a:ext uri="{FF2B5EF4-FFF2-40B4-BE49-F238E27FC236}">
                <a16:creationId xmlns:a16="http://schemas.microsoft.com/office/drawing/2014/main" id="{2A5B5F1E-A33F-0804-BD43-B082F41851DB}"/>
              </a:ext>
            </a:extLst>
          </p:cNvPr>
          <p:cNvSpPr txBox="1"/>
          <p:nvPr/>
        </p:nvSpPr>
        <p:spPr>
          <a:xfrm>
            <a:off x="732790" y="3512312"/>
            <a:ext cx="10607040" cy="2459736"/>
          </a:xfrm>
          <a:prstGeom prst="rect">
            <a:avLst/>
          </a:prstGeom>
          <a:noFill/>
          <a:ln/>
        </p:spPr>
        <p:txBody>
          <a:bodyPr wrap="square" lIns="0" tIns="0" rIns="0" bIns="0" rtlCol="0" anchor="t"/>
          <a:lstStyle/>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ssh-keygen -t ed25519 -C "name@example.com"</a:t>
            </a:r>
            <a:endParaRPr lang="en-US" sz="1400"/>
          </a:p>
          <a:p>
            <a:pPr marL="0" indent="0">
              <a:lnSpc>
                <a:spcPct val="115000"/>
              </a:lnSpc>
              <a:buNone/>
            </a:pPr>
            <a:endParaRPr lang="en-US" sz="1400"/>
          </a:p>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Enter file in which to save the key</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(/home/you/.ssh/id_ed25519): [Enter]</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Enter passphrase (empty for no passphrase): ****</a:t>
            </a:r>
            <a:endParaRPr lang="en-US" sz="1400"/>
          </a:p>
          <a:p>
            <a:pPr marL="0" indent="0">
              <a:lnSpc>
                <a:spcPct val="115000"/>
              </a:lnSpc>
              <a:buNone/>
            </a:pPr>
            <a:endParaRPr lang="en-US" sz="1400"/>
          </a:p>
          <a:p>
            <a:pPr marL="0" indent="0">
              <a:lnSpc>
                <a:spcPct val="115000"/>
              </a:lnSpc>
              <a:buNone/>
            </a:pPr>
            <a:r>
              <a:rPr lang="en-US" sz="1400">
                <a:solidFill>
                  <a:srgbClr val="6FE3B4"/>
                </a:solidFill>
                <a:latin typeface="Courier New" pitchFamily="34" charset="0"/>
                <a:ea typeface="Courier New" pitchFamily="34" charset="-122"/>
                <a:cs typeface="Courier New" pitchFamily="34" charset="-120"/>
              </a:rPr>
              <a:t>$ cat ~/.ssh/id_ed25519.pub</a:t>
            </a:r>
            <a:endParaRPr lang="en-US" sz="1400"/>
          </a:p>
        </p:txBody>
      </p:sp>
      <p:sp>
        <p:nvSpPr>
          <p:cNvPr id="29" name="Shape 3">
            <a:extLst>
              <a:ext uri="{FF2B5EF4-FFF2-40B4-BE49-F238E27FC236}">
                <a16:creationId xmlns:a16="http://schemas.microsoft.com/office/drawing/2014/main" id="{5EBDBDDF-8729-27B0-4CF3-705E6C0D8AD9}"/>
              </a:ext>
            </a:extLst>
          </p:cNvPr>
          <p:cNvSpPr/>
          <p:nvPr/>
        </p:nvSpPr>
        <p:spPr>
          <a:xfrm>
            <a:off x="4881491" y="1784034"/>
            <a:ext cx="3098803" cy="1146048"/>
          </a:xfrm>
          <a:prstGeom prst="roundRect">
            <a:avLst>
              <a:gd name="adj" fmla="val 3448"/>
            </a:avLst>
          </a:prstGeom>
          <a:solidFill>
            <a:schemeClr val="tx2"/>
          </a:solidFill>
          <a:ln w="12700">
            <a:noFill/>
            <a:prstDash val="solid"/>
          </a:ln>
        </p:spPr>
        <p:txBody>
          <a:bodyPr/>
          <a:lstStyle/>
          <a:p>
            <a:endParaRPr lang="sl-SI"/>
          </a:p>
        </p:txBody>
      </p:sp>
      <p:sp>
        <p:nvSpPr>
          <p:cNvPr id="33" name="Text 4">
            <a:extLst>
              <a:ext uri="{FF2B5EF4-FFF2-40B4-BE49-F238E27FC236}">
                <a16:creationId xmlns:a16="http://schemas.microsoft.com/office/drawing/2014/main" id="{922BD1BC-7CFE-511F-8409-04DED368674B}"/>
              </a:ext>
            </a:extLst>
          </p:cNvPr>
          <p:cNvSpPr txBox="1"/>
          <p:nvPr/>
        </p:nvSpPr>
        <p:spPr>
          <a:xfrm>
            <a:off x="5096322" y="1784034"/>
            <a:ext cx="2880360" cy="457200"/>
          </a:xfrm>
          <a:prstGeom prst="rect">
            <a:avLst/>
          </a:prstGeom>
          <a:noFill/>
          <a:ln/>
        </p:spPr>
        <p:txBody>
          <a:bodyPr wrap="square" lIns="0" tIns="0" rIns="0" bIns="0" rtlCol="0" anchor="ctr"/>
          <a:lstStyle/>
          <a:p>
            <a:pPr marL="0" indent="0">
              <a:buNone/>
            </a:pPr>
            <a:r>
              <a:rPr lang="en-US" sz="1800" b="1">
                <a:solidFill>
                  <a:srgbClr val="FFFFFF"/>
                </a:solidFill>
                <a:latin typeface="Cambria" pitchFamily="34" charset="0"/>
                <a:ea typeface="Cambria" pitchFamily="34" charset="-122"/>
                <a:cs typeface="Cambria" pitchFamily="34" charset="-120"/>
              </a:rPr>
              <a:t>Private key</a:t>
            </a:r>
            <a:r>
              <a:rPr lang="sl-SI" sz="1800" b="1">
                <a:solidFill>
                  <a:srgbClr val="FFFFFF"/>
                </a:solidFill>
                <a:latin typeface="Cambria" pitchFamily="34" charset="0"/>
                <a:ea typeface="Cambria" pitchFamily="34" charset="-122"/>
                <a:cs typeface="Cambria" pitchFamily="34" charset="-120"/>
              </a:rPr>
              <a:t> -  id_ed25519</a:t>
            </a:r>
            <a:endParaRPr lang="en-US" sz="1800"/>
          </a:p>
        </p:txBody>
      </p:sp>
      <p:sp>
        <p:nvSpPr>
          <p:cNvPr id="37" name="Text 5">
            <a:extLst>
              <a:ext uri="{FF2B5EF4-FFF2-40B4-BE49-F238E27FC236}">
                <a16:creationId xmlns:a16="http://schemas.microsoft.com/office/drawing/2014/main" id="{559EE595-490A-B11F-705A-EEFC30927B6B}"/>
              </a:ext>
            </a:extLst>
          </p:cNvPr>
          <p:cNvSpPr txBox="1"/>
          <p:nvPr/>
        </p:nvSpPr>
        <p:spPr>
          <a:xfrm>
            <a:off x="5096322" y="2286954"/>
            <a:ext cx="2821940" cy="533146"/>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Stays on your </a:t>
            </a:r>
            <a:r>
              <a:rPr lang="sl-SI" sz="1300" err="1">
                <a:solidFill>
                  <a:schemeClr val="tx1">
                    <a:lumMod val="20000"/>
                    <a:lumOff val="80000"/>
                  </a:schemeClr>
                </a:solidFill>
                <a:latin typeface="Calibri" pitchFamily="34" charset="0"/>
                <a:ea typeface="Calibri" pitchFamily="34" charset="-122"/>
                <a:cs typeface="Calibri" pitchFamily="34" charset="-120"/>
              </a:rPr>
              <a:t>local</a:t>
            </a:r>
            <a:r>
              <a:rPr lang="sl-SI" sz="1300">
                <a:solidFill>
                  <a:schemeClr val="tx1">
                    <a:lumMod val="20000"/>
                    <a:lumOff val="80000"/>
                  </a:schemeClr>
                </a:solidFill>
                <a:latin typeface="Calibri" pitchFamily="34" charset="0"/>
                <a:ea typeface="Calibri" pitchFamily="34" charset="-122"/>
                <a:cs typeface="Calibri" pitchFamily="34" charset="-120"/>
              </a:rPr>
              <a:t> </a:t>
            </a:r>
            <a:r>
              <a:rPr lang="sl-SI" sz="1300" err="1">
                <a:solidFill>
                  <a:schemeClr val="tx1">
                    <a:lumMod val="20000"/>
                    <a:lumOff val="80000"/>
                  </a:schemeClr>
                </a:solidFill>
                <a:latin typeface="Calibri" pitchFamily="34" charset="0"/>
                <a:ea typeface="Calibri" pitchFamily="34" charset="-122"/>
                <a:cs typeface="Calibri" pitchFamily="34" charset="-120"/>
              </a:rPr>
              <a:t>machine</a:t>
            </a:r>
            <a:r>
              <a:rPr lang="en-US" sz="1300">
                <a:solidFill>
                  <a:schemeClr val="tx1">
                    <a:lumMod val="20000"/>
                    <a:lumOff val="80000"/>
                  </a:schemeClr>
                </a:solidFill>
                <a:latin typeface="Calibri" pitchFamily="34" charset="0"/>
                <a:ea typeface="Calibri" pitchFamily="34" charset="-122"/>
                <a:cs typeface="Calibri" pitchFamily="34" charset="-120"/>
              </a:rPr>
              <a:t>, never shared. Proves your identity.</a:t>
            </a:r>
            <a:endParaRPr lang="en-US" sz="1300">
              <a:solidFill>
                <a:schemeClr val="tx1">
                  <a:lumMod val="20000"/>
                  <a:lumOff val="80000"/>
                </a:schemeClr>
              </a:solidFill>
            </a:endParaRPr>
          </a:p>
        </p:txBody>
      </p:sp>
      <p:sp>
        <p:nvSpPr>
          <p:cNvPr id="41" name="Shape 6">
            <a:extLst>
              <a:ext uri="{FF2B5EF4-FFF2-40B4-BE49-F238E27FC236}">
                <a16:creationId xmlns:a16="http://schemas.microsoft.com/office/drawing/2014/main" id="{70813466-E01E-1586-1127-61E29D90C231}"/>
              </a:ext>
            </a:extLst>
          </p:cNvPr>
          <p:cNvSpPr/>
          <p:nvPr/>
        </p:nvSpPr>
        <p:spPr>
          <a:xfrm>
            <a:off x="8469627" y="1784034"/>
            <a:ext cx="3098803" cy="1146048"/>
          </a:xfrm>
          <a:prstGeom prst="roundRect">
            <a:avLst>
              <a:gd name="adj" fmla="val 3448"/>
            </a:avLst>
          </a:prstGeom>
          <a:solidFill>
            <a:schemeClr val="accent1"/>
          </a:solidFill>
          <a:ln w="12700">
            <a:noFill/>
            <a:prstDash val="solid"/>
          </a:ln>
        </p:spPr>
        <p:txBody>
          <a:bodyPr/>
          <a:lstStyle/>
          <a:p>
            <a:endParaRPr lang="sl-SI"/>
          </a:p>
        </p:txBody>
      </p:sp>
      <p:sp>
        <p:nvSpPr>
          <p:cNvPr id="45" name="Text 7">
            <a:extLst>
              <a:ext uri="{FF2B5EF4-FFF2-40B4-BE49-F238E27FC236}">
                <a16:creationId xmlns:a16="http://schemas.microsoft.com/office/drawing/2014/main" id="{1C01DE20-C6D4-FA32-BAD1-626395EC973D}"/>
              </a:ext>
            </a:extLst>
          </p:cNvPr>
          <p:cNvSpPr txBox="1"/>
          <p:nvPr/>
        </p:nvSpPr>
        <p:spPr>
          <a:xfrm>
            <a:off x="8542218" y="1843404"/>
            <a:ext cx="3026212" cy="399862"/>
          </a:xfrm>
          <a:prstGeom prst="rect">
            <a:avLst/>
          </a:prstGeom>
          <a:noFill/>
          <a:ln/>
        </p:spPr>
        <p:txBody>
          <a:bodyPr wrap="square" lIns="0" tIns="0" rIns="0" bIns="0" rtlCol="0" anchor="ctr"/>
          <a:lstStyle/>
          <a:p>
            <a:r>
              <a:rPr lang="en-US" sz="1800" b="1">
                <a:solidFill>
                  <a:srgbClr val="FFFFFF"/>
                </a:solidFill>
                <a:latin typeface="Cambria" pitchFamily="34" charset="0"/>
                <a:ea typeface="Cambria" pitchFamily="34" charset="-122"/>
                <a:cs typeface="Cambria" pitchFamily="34" charset="-120"/>
              </a:rPr>
              <a:t>Public key</a:t>
            </a:r>
            <a:r>
              <a:rPr lang="sl-SI" b="1">
                <a:solidFill>
                  <a:srgbClr val="FFFFFF"/>
                </a:solidFill>
                <a:latin typeface="Cambria" pitchFamily="34" charset="0"/>
                <a:ea typeface="Cambria" pitchFamily="34" charset="-122"/>
                <a:cs typeface="Cambria" pitchFamily="34" charset="-120"/>
              </a:rPr>
              <a:t> - id_ed25519.pub </a:t>
            </a:r>
            <a:endParaRPr lang="en-US" sz="1800"/>
          </a:p>
        </p:txBody>
      </p:sp>
      <p:sp>
        <p:nvSpPr>
          <p:cNvPr id="49" name="Text 8">
            <a:extLst>
              <a:ext uri="{FF2B5EF4-FFF2-40B4-BE49-F238E27FC236}">
                <a16:creationId xmlns:a16="http://schemas.microsoft.com/office/drawing/2014/main" id="{632DE1A8-21F8-24F5-9103-DF87E06594C9}"/>
              </a:ext>
            </a:extLst>
          </p:cNvPr>
          <p:cNvSpPr txBox="1"/>
          <p:nvPr/>
        </p:nvSpPr>
        <p:spPr>
          <a:xfrm>
            <a:off x="8569422" y="2222464"/>
            <a:ext cx="2543610" cy="481021"/>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Uploaded to Vega. Safe to share</a:t>
            </a:r>
            <a:r>
              <a:rPr lang="sl-SI" sz="1300">
                <a:solidFill>
                  <a:schemeClr val="tx1">
                    <a:lumMod val="20000"/>
                    <a:lumOff val="80000"/>
                  </a:schemeClr>
                </a:solidFill>
                <a:latin typeface="Calibri" pitchFamily="34" charset="0"/>
                <a:ea typeface="Calibri" pitchFamily="34" charset="-122"/>
                <a:cs typeface="Calibri" pitchFamily="34" charset="-120"/>
              </a:rPr>
              <a:t>.</a:t>
            </a:r>
            <a:endParaRPr lang="en-US" sz="1300">
              <a:solidFill>
                <a:schemeClr val="tx1">
                  <a:lumMod val="20000"/>
                  <a:lumOff val="80000"/>
                </a:schemeClr>
              </a:solidFill>
            </a:endParaRPr>
          </a:p>
        </p:txBody>
      </p:sp>
      <p:sp>
        <p:nvSpPr>
          <p:cNvPr id="52" name="TextBox 51">
            <a:extLst>
              <a:ext uri="{FF2B5EF4-FFF2-40B4-BE49-F238E27FC236}">
                <a16:creationId xmlns:a16="http://schemas.microsoft.com/office/drawing/2014/main" id="{0C721FF1-8EFD-4F1C-1DEB-6AB7DCB754C8}"/>
              </a:ext>
            </a:extLst>
          </p:cNvPr>
          <p:cNvSpPr txBox="1"/>
          <p:nvPr/>
        </p:nvSpPr>
        <p:spPr>
          <a:xfrm>
            <a:off x="4881491" y="1406589"/>
            <a:ext cx="6845302" cy="315471"/>
          </a:xfrm>
          <a:prstGeom prst="rect">
            <a:avLst/>
          </a:prstGeom>
          <a:noFill/>
        </p:spPr>
        <p:txBody>
          <a:bodyPr wrap="square">
            <a:spAutoFit/>
          </a:bodyPr>
          <a:lstStyle/>
          <a:p>
            <a:r>
              <a:rPr lang="en-US" sz="1450">
                <a:solidFill>
                  <a:schemeClr val="tx1">
                    <a:lumMod val="75000"/>
                  </a:schemeClr>
                </a:solidFill>
                <a:ea typeface="Calibri" pitchFamily="34" charset="-122"/>
                <a:cs typeface="Calibri" pitchFamily="34" charset="-120"/>
              </a:rPr>
              <a:t>An SSH key pair replaces passwords with a private/public key pair</a:t>
            </a:r>
            <a:r>
              <a:rPr lang="sl-SI" sz="1450">
                <a:solidFill>
                  <a:schemeClr val="tx1">
                    <a:lumMod val="75000"/>
                  </a:schemeClr>
                </a:solidFill>
                <a:ea typeface="Calibri" pitchFamily="34" charset="-122"/>
                <a:cs typeface="Calibri" pitchFamily="34" charset="-120"/>
              </a:rPr>
              <a:t> -</a:t>
            </a:r>
            <a:r>
              <a:rPr lang="en-US" sz="1450">
                <a:solidFill>
                  <a:schemeClr val="tx1">
                    <a:lumMod val="75000"/>
                  </a:schemeClr>
                </a:solidFill>
                <a:ea typeface="Calibri" pitchFamily="34" charset="-122"/>
                <a:cs typeface="Calibri" pitchFamily="34" charset="-120"/>
              </a:rPr>
              <a:t> faster</a:t>
            </a:r>
            <a:r>
              <a:rPr lang="sl-SI" sz="1450">
                <a:solidFill>
                  <a:schemeClr val="tx1">
                    <a:lumMod val="75000"/>
                  </a:schemeClr>
                </a:solidFill>
                <a:ea typeface="Calibri" pitchFamily="34" charset="-122"/>
                <a:cs typeface="Calibri" pitchFamily="34" charset="-120"/>
              </a:rPr>
              <a:t> &amp;</a:t>
            </a:r>
            <a:r>
              <a:rPr lang="en-US" sz="1450">
                <a:solidFill>
                  <a:schemeClr val="tx1">
                    <a:lumMod val="75000"/>
                  </a:schemeClr>
                </a:solidFill>
                <a:ea typeface="Calibri" pitchFamily="34" charset="-122"/>
                <a:cs typeface="Calibri" pitchFamily="34" charset="-120"/>
              </a:rPr>
              <a:t> safer</a:t>
            </a:r>
            <a:endParaRPr lang="sl-SI">
              <a:solidFill>
                <a:schemeClr val="tx1">
                  <a:lumMod val="75000"/>
                </a:schemeClr>
              </a:solidFill>
            </a:endParaRPr>
          </a:p>
        </p:txBody>
      </p:sp>
      <p:sp>
        <p:nvSpPr>
          <p:cNvPr id="2" name="Footer Placeholder 4">
            <a:extLst>
              <a:ext uri="{FF2B5EF4-FFF2-40B4-BE49-F238E27FC236}">
                <a16:creationId xmlns:a16="http://schemas.microsoft.com/office/drawing/2014/main" id="{04B55DD4-0602-9871-38F0-37E000A945E4}"/>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09199792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1103C85-E5DD-9F03-025B-52C2BCFE00DD}"/>
            </a:ext>
          </a:extLst>
        </p:cNvPr>
        <p:cNvGrpSpPr/>
        <p:nvPr/>
      </p:nvGrpSpPr>
      <p:grpSpPr bwMode="auto">
        <a:xfrm>
          <a:off x="0" y="0"/>
          <a:ext cx="0" cy="0"/>
          <a:chOff x="0" y="0"/>
          <a:chExt cx="0" cy="0"/>
        </a:xfrm>
      </p:grpSpPr>
      <p:sp>
        <p:nvSpPr>
          <p:cNvPr id="485236388" name="Date Placeholder 3">
            <a:extLst>
              <a:ext uri="{FF2B5EF4-FFF2-40B4-BE49-F238E27FC236}">
                <a16:creationId xmlns:a16="http://schemas.microsoft.com/office/drawing/2014/main" id="{C2BFCFD7-AEB2-921C-3195-E7B48D30C117}"/>
              </a:ext>
            </a:extLst>
          </p:cNvPr>
          <p:cNvSpPr>
            <a:spLocks noGrp="1"/>
          </p:cNvSpPr>
          <p:nvPr>
            <p:ph type="dt" sz="half" idx="10"/>
          </p:nvPr>
        </p:nvSpPr>
        <p:spPr bwMode="auto"/>
        <p:txBody>
          <a:bodyPr/>
          <a:lstStyle/>
          <a:p>
            <a:pPr>
              <a:defRPr/>
            </a:pPr>
            <a:fld id="{CEB620EA-BCAB-4A01-96B8-CEFF5D24040F}" type="datetime1">
              <a:rPr lang="en-GB" noProof="0" smtClean="0"/>
              <a:t>15/10/2026</a:t>
            </a:fld>
            <a:endParaRPr lang="en-GB" noProof="0"/>
          </a:p>
        </p:txBody>
      </p:sp>
      <p:sp>
        <p:nvSpPr>
          <p:cNvPr id="896455245" name="Slide Number Placeholder 5">
            <a:extLst>
              <a:ext uri="{FF2B5EF4-FFF2-40B4-BE49-F238E27FC236}">
                <a16:creationId xmlns:a16="http://schemas.microsoft.com/office/drawing/2014/main" id="{E0D9AF4E-A74B-0B08-1AE6-504CA8535915}"/>
              </a:ext>
            </a:extLst>
          </p:cNvPr>
          <p:cNvSpPr>
            <a:spLocks noGrp="1"/>
          </p:cNvSpPr>
          <p:nvPr>
            <p:ph type="sldNum" sz="quarter" idx="12"/>
          </p:nvPr>
        </p:nvSpPr>
        <p:spPr bwMode="auto"/>
        <p:txBody>
          <a:bodyPr/>
          <a:lstStyle/>
          <a:p>
            <a:pPr>
              <a:defRPr/>
            </a:pPr>
            <a:fld id="{0CE68F04-8C45-4A80-901C-428EAFDC5CAA}" type="slidenum">
              <a:rPr lang="en-GB" noProof="0" smtClean="0"/>
              <a:t>20</a:t>
            </a:fld>
            <a:endParaRPr lang="en-GB" noProof="0"/>
          </a:p>
        </p:txBody>
      </p:sp>
      <p:sp>
        <p:nvSpPr>
          <p:cNvPr id="1660044346" name="Title 3">
            <a:extLst>
              <a:ext uri="{FF2B5EF4-FFF2-40B4-BE49-F238E27FC236}">
                <a16:creationId xmlns:a16="http://schemas.microsoft.com/office/drawing/2014/main" id="{B6B0EA7D-0C07-6A9A-29DD-6C7B8D246956}"/>
              </a:ext>
            </a:extLst>
          </p:cNvPr>
          <p:cNvSpPr>
            <a:spLocks noGrp="1"/>
          </p:cNvSpPr>
          <p:nvPr>
            <p:ph type="title"/>
          </p:nvPr>
        </p:nvSpPr>
        <p:spPr bwMode="auto">
          <a:xfrm>
            <a:off x="838200" y="252000"/>
            <a:ext cx="10515600" cy="756000"/>
          </a:xfrm>
        </p:spPr>
        <p:txBody>
          <a:bodyPr>
            <a:normAutofit/>
          </a:bodyPr>
          <a:lstStyle/>
          <a:p>
            <a:pPr>
              <a:defRPr/>
            </a:pPr>
            <a:r>
              <a:rPr lang="sl-SI"/>
              <a:t>SSH </a:t>
            </a:r>
            <a:r>
              <a:rPr lang="sl-SI" err="1"/>
              <a:t>Config</a:t>
            </a:r>
            <a:r>
              <a:rPr lang="sl-SI"/>
              <a:t> </a:t>
            </a:r>
            <a:r>
              <a:rPr lang="sl-SI" err="1"/>
              <a:t>for</a:t>
            </a:r>
            <a:r>
              <a:rPr lang="sl-SI"/>
              <a:t> </a:t>
            </a:r>
            <a:r>
              <a:rPr lang="sl-SI" err="1"/>
              <a:t>faster</a:t>
            </a:r>
            <a:r>
              <a:rPr lang="sl-SI"/>
              <a:t> </a:t>
            </a:r>
            <a:r>
              <a:rPr lang="sl-SI" err="1"/>
              <a:t>logins</a:t>
            </a:r>
            <a:endParaRPr lang="en-GB" noProof="0"/>
          </a:p>
        </p:txBody>
      </p:sp>
      <p:sp>
        <p:nvSpPr>
          <p:cNvPr id="4" name="TextBox 3">
            <a:extLst>
              <a:ext uri="{FF2B5EF4-FFF2-40B4-BE49-F238E27FC236}">
                <a16:creationId xmlns:a16="http://schemas.microsoft.com/office/drawing/2014/main" id="{B68B8220-689C-308B-3E60-8DD53C4E1AFA}"/>
              </a:ext>
            </a:extLst>
          </p:cNvPr>
          <p:cNvSpPr txBox="1"/>
          <p:nvPr/>
        </p:nvSpPr>
        <p:spPr bwMode="auto">
          <a:xfrm>
            <a:off x="341243" y="1200702"/>
            <a:ext cx="11509513" cy="369332"/>
          </a:xfrm>
          <a:prstGeom prst="rect">
            <a:avLst/>
          </a:prstGeom>
          <a:noFill/>
        </p:spPr>
        <p:txBody>
          <a:bodyPr wrap="square" rtlCol="0">
            <a:spAutoFit/>
          </a:bodyPr>
          <a:lstStyle/>
          <a:p>
            <a:pPr>
              <a:defRPr/>
            </a:pPr>
            <a:r>
              <a:rPr lang="sl-SI" err="1">
                <a:solidFill>
                  <a:schemeClr val="tx1">
                    <a:lumMod val="75000"/>
                  </a:schemeClr>
                </a:solidFill>
              </a:rPr>
              <a:t>Create</a:t>
            </a:r>
            <a:r>
              <a:rPr lang="sl-SI">
                <a:solidFill>
                  <a:schemeClr val="tx1">
                    <a:lumMod val="75000"/>
                  </a:schemeClr>
                </a:solidFill>
              </a:rPr>
              <a:t> </a:t>
            </a:r>
            <a:r>
              <a:rPr lang="sl-SI" err="1">
                <a:solidFill>
                  <a:schemeClr val="tx1">
                    <a:lumMod val="75000"/>
                  </a:schemeClr>
                </a:solidFill>
              </a:rPr>
              <a:t>or</a:t>
            </a:r>
            <a:r>
              <a:rPr lang="sl-SI">
                <a:solidFill>
                  <a:schemeClr val="tx1">
                    <a:lumMod val="75000"/>
                  </a:schemeClr>
                </a:solidFill>
              </a:rPr>
              <a:t> </a:t>
            </a:r>
            <a:r>
              <a:rPr lang="sl-SI" err="1">
                <a:solidFill>
                  <a:schemeClr val="tx1">
                    <a:lumMod val="75000"/>
                  </a:schemeClr>
                </a:solidFill>
              </a:rPr>
              <a:t>edit</a:t>
            </a:r>
            <a:r>
              <a:rPr lang="sl-SI">
                <a:solidFill>
                  <a:schemeClr val="tx1">
                    <a:lumMod val="75000"/>
                  </a:schemeClr>
                </a:solidFill>
              </a:rPr>
              <a:t> </a:t>
            </a:r>
            <a:r>
              <a:rPr lang="en-US">
                <a:solidFill>
                  <a:schemeClr val="tx1">
                    <a:lumMod val="75000"/>
                  </a:schemeClr>
                </a:solidFill>
              </a:rPr>
              <a:t>~/.ssh/config on your local machine to turn a long command into a one-word login.</a:t>
            </a:r>
            <a:endParaRPr lang="sl-SI">
              <a:solidFill>
                <a:schemeClr val="tx1">
                  <a:lumMod val="75000"/>
                </a:schemeClr>
              </a:solidFill>
            </a:endParaRPr>
          </a:p>
        </p:txBody>
      </p:sp>
      <p:sp>
        <p:nvSpPr>
          <p:cNvPr id="3" name="Shape 3">
            <a:extLst>
              <a:ext uri="{FF2B5EF4-FFF2-40B4-BE49-F238E27FC236}">
                <a16:creationId xmlns:a16="http://schemas.microsoft.com/office/drawing/2014/main" id="{F165E286-EAFA-58C7-C24F-8048E94B45E4}"/>
              </a:ext>
            </a:extLst>
          </p:cNvPr>
          <p:cNvSpPr/>
          <p:nvPr/>
        </p:nvSpPr>
        <p:spPr>
          <a:xfrm>
            <a:off x="510540" y="2513964"/>
            <a:ext cx="4683760" cy="1991360"/>
          </a:xfrm>
          <a:prstGeom prst="roundRect">
            <a:avLst>
              <a:gd name="adj" fmla="val 2500"/>
            </a:avLst>
          </a:prstGeom>
          <a:solidFill>
            <a:srgbClr val="16202C"/>
          </a:solidFill>
          <a:ln/>
        </p:spPr>
        <p:txBody>
          <a:bodyPr/>
          <a:lstStyle/>
          <a:p>
            <a:endParaRPr lang="sl-SI"/>
          </a:p>
        </p:txBody>
      </p:sp>
      <p:sp>
        <p:nvSpPr>
          <p:cNvPr id="6" name="Text 4">
            <a:extLst>
              <a:ext uri="{FF2B5EF4-FFF2-40B4-BE49-F238E27FC236}">
                <a16:creationId xmlns:a16="http://schemas.microsoft.com/office/drawing/2014/main" id="{B0770237-F58B-F1D5-F84C-A0756DDA9670}"/>
              </a:ext>
            </a:extLst>
          </p:cNvPr>
          <p:cNvSpPr txBox="1"/>
          <p:nvPr/>
        </p:nvSpPr>
        <p:spPr>
          <a:xfrm>
            <a:off x="739140" y="2678556"/>
            <a:ext cx="4785360" cy="455168"/>
          </a:xfrm>
          <a:prstGeom prst="rect">
            <a:avLst/>
          </a:prstGeom>
          <a:noFill/>
          <a:ln/>
        </p:spPr>
        <p:txBody>
          <a:bodyPr wrap="square" lIns="0" tIns="0" rIns="0" bIns="0" rtlCol="0" anchor="t"/>
          <a:lstStyle/>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 ~/.ssh/config</a:t>
            </a:r>
            <a:endParaRPr lang="en-US" sz="1400"/>
          </a:p>
          <a:p>
            <a:pPr marL="0" indent="0">
              <a:lnSpc>
                <a:spcPct val="115000"/>
              </a:lnSpc>
              <a:buNone/>
            </a:pPr>
            <a:r>
              <a:rPr lang="en-US" sz="1400">
                <a:solidFill>
                  <a:srgbClr val="6FE3B4"/>
                </a:solidFill>
                <a:latin typeface="Courier New" pitchFamily="34" charset="0"/>
                <a:ea typeface="Courier New" pitchFamily="34" charset="-122"/>
                <a:cs typeface="Courier New" pitchFamily="34" charset="-120"/>
              </a:rPr>
              <a:t>Host vega</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HostName    login.vega.izum.si</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User        your_username</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IdentityFile ~/.ssh/id_ed25519</a:t>
            </a:r>
            <a:endParaRPr lang="sl-SI" sz="1400">
              <a:solidFill>
                <a:srgbClr val="CADCFC"/>
              </a:solidFill>
              <a:latin typeface="Courier New" pitchFamily="34" charset="0"/>
              <a:ea typeface="Courier New" pitchFamily="34" charset="-122"/>
              <a:cs typeface="Courier New" pitchFamily="34" charset="-120"/>
            </a:endParaRPr>
          </a:p>
          <a:p>
            <a:pPr marL="0" indent="0">
              <a:lnSpc>
                <a:spcPct val="115000"/>
              </a:lnSpc>
              <a:buNone/>
            </a:pPr>
            <a:r>
              <a:rPr lang="sl-SI" sz="1400">
                <a:solidFill>
                  <a:srgbClr val="CADCFC"/>
                </a:solidFill>
                <a:latin typeface="Courier New" pitchFamily="34" charset="0"/>
                <a:ea typeface="Courier New" pitchFamily="34" charset="-122"/>
                <a:cs typeface="Courier New" pitchFamily="34" charset="-120"/>
              </a:rPr>
              <a:t>    </a:t>
            </a:r>
            <a:r>
              <a:rPr lang="en-US" sz="1400" err="1">
                <a:solidFill>
                  <a:srgbClr val="CADCFC"/>
                </a:solidFill>
                <a:latin typeface="Courier New" pitchFamily="34" charset="0"/>
                <a:ea typeface="Courier New" pitchFamily="34" charset="-122"/>
                <a:cs typeface="Courier New" pitchFamily="34" charset="-120"/>
              </a:rPr>
              <a:t>ServerAliveInterval</a:t>
            </a:r>
            <a:r>
              <a:rPr lang="en-US" sz="1400">
                <a:solidFill>
                  <a:srgbClr val="CADCFC"/>
                </a:solidFill>
                <a:latin typeface="Courier New" pitchFamily="34" charset="0"/>
                <a:ea typeface="Courier New" pitchFamily="34" charset="-122"/>
                <a:cs typeface="Courier New" pitchFamily="34" charset="-120"/>
              </a:rPr>
              <a:t> 60</a:t>
            </a:r>
            <a:endParaRPr lang="en-US" sz="1400"/>
          </a:p>
        </p:txBody>
      </p:sp>
      <p:sp>
        <p:nvSpPr>
          <p:cNvPr id="11" name="Shape 6">
            <a:extLst>
              <a:ext uri="{FF2B5EF4-FFF2-40B4-BE49-F238E27FC236}">
                <a16:creationId xmlns:a16="http://schemas.microsoft.com/office/drawing/2014/main" id="{2BFC8A14-AE21-5669-B63D-765B259E3C40}"/>
              </a:ext>
            </a:extLst>
          </p:cNvPr>
          <p:cNvSpPr/>
          <p:nvPr/>
        </p:nvSpPr>
        <p:spPr>
          <a:xfrm>
            <a:off x="6399530" y="2723417"/>
            <a:ext cx="4343400" cy="822960"/>
          </a:xfrm>
          <a:prstGeom prst="roundRect">
            <a:avLst>
              <a:gd name="adj" fmla="val 8889"/>
            </a:avLst>
          </a:prstGeom>
          <a:solidFill>
            <a:srgbClr val="16202C"/>
          </a:solidFill>
          <a:ln/>
        </p:spPr>
        <p:txBody>
          <a:bodyPr/>
          <a:lstStyle/>
          <a:p>
            <a:endParaRPr lang="sl-SI"/>
          </a:p>
        </p:txBody>
      </p:sp>
      <p:sp>
        <p:nvSpPr>
          <p:cNvPr id="14" name="Text 7">
            <a:extLst>
              <a:ext uri="{FF2B5EF4-FFF2-40B4-BE49-F238E27FC236}">
                <a16:creationId xmlns:a16="http://schemas.microsoft.com/office/drawing/2014/main" id="{13DD45E8-F984-7A78-E5D1-2C80FA2D1D83}"/>
              </a:ext>
            </a:extLst>
          </p:cNvPr>
          <p:cNvSpPr txBox="1"/>
          <p:nvPr/>
        </p:nvSpPr>
        <p:spPr>
          <a:xfrm>
            <a:off x="6628130" y="2888009"/>
            <a:ext cx="3886200" cy="493776"/>
          </a:xfrm>
          <a:prstGeom prst="rect">
            <a:avLst/>
          </a:prstGeom>
          <a:noFill/>
          <a:ln/>
        </p:spPr>
        <p:txBody>
          <a:bodyPr wrap="square" lIns="0" tIns="0" rIns="0" bIns="0" rtlCol="0" anchor="t"/>
          <a:lstStyle/>
          <a:p>
            <a:pPr marL="0" indent="0">
              <a:lnSpc>
                <a:spcPct val="115000"/>
              </a:lnSpc>
              <a:buNone/>
            </a:pPr>
            <a:r>
              <a:rPr lang="en-US" sz="1500">
                <a:solidFill>
                  <a:srgbClr val="6FE3B4"/>
                </a:solidFill>
                <a:latin typeface="Courier New" pitchFamily="34" charset="0"/>
                <a:ea typeface="Courier New" pitchFamily="34" charset="-122"/>
                <a:cs typeface="Courier New" pitchFamily="34" charset="-120"/>
              </a:rPr>
              <a:t>$ ssh vega</a:t>
            </a:r>
            <a:endParaRPr lang="en-US" sz="1500"/>
          </a:p>
        </p:txBody>
      </p:sp>
      <p:sp>
        <p:nvSpPr>
          <p:cNvPr id="18" name="TextBox 17">
            <a:extLst>
              <a:ext uri="{FF2B5EF4-FFF2-40B4-BE49-F238E27FC236}">
                <a16:creationId xmlns:a16="http://schemas.microsoft.com/office/drawing/2014/main" id="{1B1488C9-7CA1-3CAD-964D-E75D5C8472C5}"/>
              </a:ext>
            </a:extLst>
          </p:cNvPr>
          <p:cNvSpPr txBox="1"/>
          <p:nvPr/>
        </p:nvSpPr>
        <p:spPr bwMode="auto">
          <a:xfrm>
            <a:off x="6334373" y="2339369"/>
            <a:ext cx="2572709" cy="369332"/>
          </a:xfrm>
          <a:prstGeom prst="rect">
            <a:avLst/>
          </a:prstGeom>
          <a:noFill/>
        </p:spPr>
        <p:txBody>
          <a:bodyPr wrap="square" rtlCol="0">
            <a:spAutoFit/>
          </a:bodyPr>
          <a:lstStyle/>
          <a:p>
            <a:pPr>
              <a:defRPr/>
            </a:pPr>
            <a:r>
              <a:rPr lang="en-US">
                <a:solidFill>
                  <a:schemeClr val="tx1">
                    <a:lumMod val="75000"/>
                  </a:schemeClr>
                </a:solidFill>
              </a:rPr>
              <a:t>Now you can simply run:</a:t>
            </a:r>
          </a:p>
        </p:txBody>
      </p:sp>
      <p:sp>
        <p:nvSpPr>
          <p:cNvPr id="20" name="TextBox 19">
            <a:extLst>
              <a:ext uri="{FF2B5EF4-FFF2-40B4-BE49-F238E27FC236}">
                <a16:creationId xmlns:a16="http://schemas.microsoft.com/office/drawing/2014/main" id="{7106E765-B456-8FCD-F8C4-4DE6E8C33C05}"/>
              </a:ext>
            </a:extLst>
          </p:cNvPr>
          <p:cNvSpPr txBox="1"/>
          <p:nvPr/>
        </p:nvSpPr>
        <p:spPr bwMode="auto">
          <a:xfrm>
            <a:off x="5900194" y="3977004"/>
            <a:ext cx="6013775" cy="523220"/>
          </a:xfrm>
          <a:prstGeom prst="rect">
            <a:avLst/>
          </a:prstGeom>
          <a:noFill/>
        </p:spPr>
        <p:txBody>
          <a:bodyPr wrap="square" rtlCol="0">
            <a:spAutoFit/>
          </a:bodyPr>
          <a:lstStyle/>
          <a:p>
            <a:pPr>
              <a:defRPr/>
            </a:pPr>
            <a:r>
              <a:rPr lang="sl-SI" sz="1400" err="1">
                <a:solidFill>
                  <a:schemeClr val="tx1">
                    <a:lumMod val="75000"/>
                  </a:schemeClr>
                </a:solidFill>
              </a:rPr>
              <a:t>If</a:t>
            </a:r>
            <a:r>
              <a:rPr lang="sl-SI" sz="1400">
                <a:solidFill>
                  <a:schemeClr val="tx1">
                    <a:lumMod val="75000"/>
                  </a:schemeClr>
                </a:solidFill>
              </a:rPr>
              <a:t> </a:t>
            </a:r>
            <a:r>
              <a:rPr lang="sl-SI" sz="1400" err="1">
                <a:solidFill>
                  <a:schemeClr val="tx1">
                    <a:lumMod val="75000"/>
                  </a:schemeClr>
                </a:solidFill>
              </a:rPr>
              <a:t>you‘re</a:t>
            </a:r>
            <a:r>
              <a:rPr lang="sl-SI" sz="1400">
                <a:solidFill>
                  <a:schemeClr val="tx1">
                    <a:lumMod val="75000"/>
                  </a:schemeClr>
                </a:solidFill>
              </a:rPr>
              <a:t> </a:t>
            </a:r>
            <a:r>
              <a:rPr lang="sl-SI" sz="1400" err="1">
                <a:solidFill>
                  <a:schemeClr val="tx1">
                    <a:lumMod val="75000"/>
                  </a:schemeClr>
                </a:solidFill>
              </a:rPr>
              <a:t>using</a:t>
            </a:r>
            <a:r>
              <a:rPr lang="sl-SI" sz="1400">
                <a:solidFill>
                  <a:schemeClr val="tx1">
                    <a:lumMod val="75000"/>
                  </a:schemeClr>
                </a:solidFill>
              </a:rPr>
              <a:t> </a:t>
            </a:r>
            <a:r>
              <a:rPr lang="sl-SI" sz="1400" err="1">
                <a:solidFill>
                  <a:schemeClr val="tx1">
                    <a:lumMod val="75000"/>
                  </a:schemeClr>
                </a:solidFill>
              </a:rPr>
              <a:t>VSCode</a:t>
            </a:r>
            <a:r>
              <a:rPr lang="sl-SI" sz="1400">
                <a:solidFill>
                  <a:schemeClr val="tx1">
                    <a:lumMod val="75000"/>
                  </a:schemeClr>
                </a:solidFill>
              </a:rPr>
              <a:t>, </a:t>
            </a:r>
            <a:r>
              <a:rPr lang="sl-SI" sz="1400" err="1">
                <a:solidFill>
                  <a:schemeClr val="tx1">
                    <a:lumMod val="75000"/>
                  </a:schemeClr>
                </a:solidFill>
              </a:rPr>
              <a:t>you</a:t>
            </a:r>
            <a:r>
              <a:rPr lang="sl-SI" sz="1400">
                <a:solidFill>
                  <a:schemeClr val="tx1">
                    <a:lumMod val="75000"/>
                  </a:schemeClr>
                </a:solidFill>
              </a:rPr>
              <a:t> </a:t>
            </a:r>
            <a:r>
              <a:rPr lang="sl-SI" sz="1400" err="1">
                <a:solidFill>
                  <a:schemeClr val="tx1">
                    <a:lumMod val="75000"/>
                  </a:schemeClr>
                </a:solidFill>
              </a:rPr>
              <a:t>can</a:t>
            </a:r>
            <a:r>
              <a:rPr lang="sl-SI" sz="1400">
                <a:solidFill>
                  <a:schemeClr val="tx1">
                    <a:lumMod val="75000"/>
                  </a:schemeClr>
                </a:solidFill>
              </a:rPr>
              <a:t> </a:t>
            </a:r>
            <a:r>
              <a:rPr lang="sl-SI" sz="1400" err="1">
                <a:solidFill>
                  <a:schemeClr val="tx1">
                    <a:lumMod val="75000"/>
                  </a:schemeClr>
                </a:solidFill>
              </a:rPr>
              <a:t>also</a:t>
            </a:r>
            <a:r>
              <a:rPr lang="sl-SI" sz="1400">
                <a:solidFill>
                  <a:schemeClr val="tx1">
                    <a:lumMod val="75000"/>
                  </a:schemeClr>
                </a:solidFill>
              </a:rPr>
              <a:t> </a:t>
            </a:r>
            <a:r>
              <a:rPr lang="sl-SI" sz="1400" err="1">
                <a:solidFill>
                  <a:schemeClr val="tx1">
                    <a:lumMod val="75000"/>
                  </a:schemeClr>
                </a:solidFill>
              </a:rPr>
              <a:t>install</a:t>
            </a:r>
            <a:r>
              <a:rPr lang="sl-SI" sz="1400">
                <a:solidFill>
                  <a:schemeClr val="tx1">
                    <a:lumMod val="75000"/>
                  </a:schemeClr>
                </a:solidFill>
              </a:rPr>
              <a:t> a </a:t>
            </a:r>
            <a:r>
              <a:rPr lang="en-US" sz="1400" i="1">
                <a:solidFill>
                  <a:srgbClr val="5A6472"/>
                </a:solidFill>
                <a:ea typeface="Calibri" pitchFamily="34" charset="-122"/>
                <a:cs typeface="Calibri" pitchFamily="34" charset="-120"/>
              </a:rPr>
              <a:t>“</a:t>
            </a:r>
            <a:r>
              <a:rPr lang="sl-SI" sz="1400" i="1" err="1">
                <a:solidFill>
                  <a:srgbClr val="5A6472"/>
                </a:solidFill>
                <a:ea typeface="Calibri" pitchFamily="34" charset="-122"/>
                <a:cs typeface="Calibri" pitchFamily="34" charset="-120"/>
              </a:rPr>
              <a:t>Remote</a:t>
            </a:r>
            <a:r>
              <a:rPr lang="sl-SI" sz="1400" i="1">
                <a:solidFill>
                  <a:srgbClr val="5A6472"/>
                </a:solidFill>
                <a:ea typeface="Calibri" pitchFamily="34" charset="-122"/>
                <a:cs typeface="Calibri" pitchFamily="34" charset="-120"/>
              </a:rPr>
              <a:t> - SSH</a:t>
            </a:r>
            <a:r>
              <a:rPr lang="en-US" sz="1400" i="1">
                <a:solidFill>
                  <a:srgbClr val="5A6472"/>
                </a:solidFill>
                <a:ea typeface="Calibri" pitchFamily="34" charset="-122"/>
                <a:cs typeface="Calibri" pitchFamily="34" charset="-120"/>
              </a:rPr>
              <a:t>”</a:t>
            </a:r>
            <a:r>
              <a:rPr lang="sl-SI" sz="1400" i="1">
                <a:solidFill>
                  <a:srgbClr val="5A6472"/>
                </a:solidFill>
                <a:ea typeface="Calibri" pitchFamily="34" charset="-122"/>
                <a:cs typeface="Calibri" pitchFamily="34" charset="-120"/>
              </a:rPr>
              <a:t> </a:t>
            </a:r>
            <a:r>
              <a:rPr lang="sl-SI" sz="1400" err="1">
                <a:solidFill>
                  <a:srgbClr val="5A6472"/>
                </a:solidFill>
                <a:ea typeface="Calibri" pitchFamily="34" charset="-122"/>
                <a:cs typeface="Calibri" pitchFamily="34" charset="-120"/>
              </a:rPr>
              <a:t>Extension</a:t>
            </a:r>
            <a:r>
              <a:rPr lang="en-US" sz="1400">
                <a:solidFill>
                  <a:srgbClr val="5A6472"/>
                </a:solidFill>
                <a:ea typeface="Calibri" pitchFamily="34" charset="-122"/>
                <a:cs typeface="Calibri" pitchFamily="34" charset="-120"/>
              </a:rPr>
              <a:t> </a:t>
            </a:r>
            <a:r>
              <a:rPr lang="sl-SI" sz="1400" err="1">
                <a:solidFill>
                  <a:srgbClr val="5A6472"/>
                </a:solidFill>
                <a:ea typeface="Calibri" pitchFamily="34" charset="-122"/>
                <a:cs typeface="Calibri" pitchFamily="34" charset="-120"/>
              </a:rPr>
              <a:t>which</a:t>
            </a:r>
            <a:r>
              <a:rPr lang="sl-SI" sz="1400">
                <a:solidFill>
                  <a:srgbClr val="5A6472"/>
                </a:solidFill>
                <a:ea typeface="Calibri" pitchFamily="34" charset="-122"/>
                <a:cs typeface="Calibri" pitchFamily="34" charset="-120"/>
              </a:rPr>
              <a:t> </a:t>
            </a:r>
            <a:r>
              <a:rPr lang="sl-SI" sz="1400" err="1">
                <a:solidFill>
                  <a:srgbClr val="5A6472"/>
                </a:solidFill>
                <a:ea typeface="Calibri" pitchFamily="34" charset="-122"/>
                <a:cs typeface="Calibri" pitchFamily="34" charset="-120"/>
              </a:rPr>
              <a:t>also</a:t>
            </a:r>
            <a:r>
              <a:rPr lang="sl-SI" sz="1400">
                <a:solidFill>
                  <a:srgbClr val="5A6472"/>
                </a:solidFill>
                <a:ea typeface="Calibri" pitchFamily="34" charset="-122"/>
                <a:cs typeface="Calibri" pitchFamily="34" charset="-120"/>
              </a:rPr>
              <a:t> </a:t>
            </a:r>
            <a:r>
              <a:rPr lang="sl-SI" sz="1400" err="1">
                <a:solidFill>
                  <a:srgbClr val="5A6472"/>
                </a:solidFill>
                <a:ea typeface="Calibri" pitchFamily="34" charset="-122"/>
                <a:cs typeface="Calibri" pitchFamily="34" charset="-120"/>
              </a:rPr>
              <a:t>reads</a:t>
            </a:r>
            <a:r>
              <a:rPr lang="sl-SI" sz="1400">
                <a:solidFill>
                  <a:srgbClr val="5A6472"/>
                </a:solidFill>
                <a:ea typeface="Calibri" pitchFamily="34" charset="-122"/>
                <a:cs typeface="Calibri" pitchFamily="34" charset="-120"/>
              </a:rPr>
              <a:t> </a:t>
            </a:r>
            <a:r>
              <a:rPr lang="sl-SI" sz="1400" err="1">
                <a:solidFill>
                  <a:srgbClr val="5A6472"/>
                </a:solidFill>
                <a:ea typeface="Calibri" pitchFamily="34" charset="-122"/>
                <a:cs typeface="Calibri" pitchFamily="34" charset="-120"/>
              </a:rPr>
              <a:t>this</a:t>
            </a:r>
            <a:r>
              <a:rPr lang="sl-SI" sz="1400">
                <a:solidFill>
                  <a:srgbClr val="5A6472"/>
                </a:solidFill>
                <a:ea typeface="Calibri" pitchFamily="34" charset="-122"/>
                <a:cs typeface="Calibri" pitchFamily="34" charset="-120"/>
              </a:rPr>
              <a:t> file - </a:t>
            </a:r>
            <a:r>
              <a:rPr lang="en-US" sz="1400">
                <a:solidFill>
                  <a:srgbClr val="5A6472"/>
                </a:solidFill>
                <a:ea typeface="Calibri" pitchFamily="34" charset="-122"/>
                <a:cs typeface="Calibri" pitchFamily="34" charset="-120"/>
              </a:rPr>
              <a:t>“</a:t>
            </a:r>
            <a:r>
              <a:rPr lang="en-US" sz="1400" i="1" err="1">
                <a:solidFill>
                  <a:srgbClr val="5A6472"/>
                </a:solidFill>
                <a:ea typeface="Calibri" pitchFamily="34" charset="-122"/>
                <a:cs typeface="Calibri" pitchFamily="34" charset="-120"/>
              </a:rPr>
              <a:t>vega</a:t>
            </a:r>
            <a:r>
              <a:rPr lang="en-US" sz="1400">
                <a:solidFill>
                  <a:srgbClr val="5A6472"/>
                </a:solidFill>
                <a:ea typeface="Calibri" pitchFamily="34" charset="-122"/>
                <a:cs typeface="Calibri" pitchFamily="34" charset="-120"/>
              </a:rPr>
              <a:t>” will </a:t>
            </a:r>
            <a:r>
              <a:rPr lang="sl-SI" sz="1400" err="1">
                <a:solidFill>
                  <a:srgbClr val="5A6472"/>
                </a:solidFill>
                <a:ea typeface="Calibri" pitchFamily="34" charset="-122"/>
                <a:cs typeface="Calibri" pitchFamily="34" charset="-120"/>
              </a:rPr>
              <a:t>then</a:t>
            </a:r>
            <a:r>
              <a:rPr lang="sl-SI" sz="1400">
                <a:solidFill>
                  <a:srgbClr val="5A6472"/>
                </a:solidFill>
                <a:ea typeface="Calibri" pitchFamily="34" charset="-122"/>
                <a:cs typeface="Calibri" pitchFamily="34" charset="-120"/>
              </a:rPr>
              <a:t> </a:t>
            </a:r>
            <a:r>
              <a:rPr lang="en-US" sz="1400">
                <a:solidFill>
                  <a:srgbClr val="5A6472"/>
                </a:solidFill>
                <a:ea typeface="Calibri" pitchFamily="34" charset="-122"/>
                <a:cs typeface="Calibri" pitchFamily="34" charset="-120"/>
              </a:rPr>
              <a:t>appear automatically as a connection target.</a:t>
            </a:r>
            <a:endParaRPr lang="en-US" sz="1400">
              <a:solidFill>
                <a:schemeClr val="tx1">
                  <a:lumMod val="75000"/>
                </a:schemeClr>
              </a:solidFill>
            </a:endParaRPr>
          </a:p>
        </p:txBody>
      </p:sp>
      <p:sp>
        <p:nvSpPr>
          <p:cNvPr id="2" name="Footer Placeholder 4">
            <a:extLst>
              <a:ext uri="{FF2B5EF4-FFF2-40B4-BE49-F238E27FC236}">
                <a16:creationId xmlns:a16="http://schemas.microsoft.com/office/drawing/2014/main" id="{6C2883F4-5182-E025-A032-6CBFF43FE0E6}"/>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329671929"/>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989FC97-55AC-291E-F253-5C1BA6151414}"/>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F9BE55E5-39EE-C731-C30D-B1595C5CEC6F}"/>
              </a:ext>
            </a:extLst>
          </p:cNvPr>
          <p:cNvSpPr>
            <a:spLocks noGrp="1"/>
          </p:cNvSpPr>
          <p:nvPr>
            <p:ph type="title"/>
          </p:nvPr>
        </p:nvSpPr>
        <p:spPr>
          <a:xfrm>
            <a:off x="170602" y="199782"/>
            <a:ext cx="10515600" cy="756146"/>
          </a:xfrm>
        </p:spPr>
        <p:txBody>
          <a:bodyPr/>
          <a:lstStyle/>
          <a:p>
            <a:r>
              <a:rPr lang="sl-SI"/>
              <a:t>How Vega </a:t>
            </a:r>
            <a:r>
              <a:rPr lang="sl-SI" err="1"/>
              <a:t>Schedules</a:t>
            </a:r>
            <a:r>
              <a:rPr lang="sl-SI"/>
              <a:t> Jobs: SLURM</a:t>
            </a:r>
          </a:p>
        </p:txBody>
      </p:sp>
      <p:pic>
        <p:nvPicPr>
          <p:cNvPr id="60" name="Picture 59" descr="Graphical user interface&#10;&#10;Description automatically generated with medium confidence">
            <a:extLst>
              <a:ext uri="{FF2B5EF4-FFF2-40B4-BE49-F238E27FC236}">
                <a16:creationId xmlns:a16="http://schemas.microsoft.com/office/drawing/2014/main" id="{F0CF2FC0-ED68-8C3D-EEF3-D68D93503B1B}"/>
              </a:ext>
            </a:extLst>
          </p:cNvPr>
          <p:cNvPicPr>
            <a:picLocks noChangeAspect="1"/>
          </p:cNvPicPr>
          <p:nvPr/>
        </p:nvPicPr>
        <p:blipFill rotWithShape="1">
          <a:blip r:embed="rId3"/>
          <a:srcRect t="8000"/>
          <a:stretch/>
        </p:blipFill>
        <p:spPr>
          <a:xfrm>
            <a:off x="330240" y="3500416"/>
            <a:ext cx="4124833" cy="2759888"/>
          </a:xfrm>
          <a:prstGeom prst="rect">
            <a:avLst/>
          </a:prstGeom>
        </p:spPr>
      </p:pic>
      <p:sp>
        <p:nvSpPr>
          <p:cNvPr id="62" name="Arrow: Right 61">
            <a:extLst>
              <a:ext uri="{FF2B5EF4-FFF2-40B4-BE49-F238E27FC236}">
                <a16:creationId xmlns:a16="http://schemas.microsoft.com/office/drawing/2014/main" id="{E470B680-88A9-3F90-E9EC-B4C84EE2E6B0}"/>
              </a:ext>
            </a:extLst>
          </p:cNvPr>
          <p:cNvSpPr/>
          <p:nvPr/>
        </p:nvSpPr>
        <p:spPr>
          <a:xfrm rot="16200000">
            <a:off x="3861971" y="3815122"/>
            <a:ext cx="1556610" cy="9271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sz="1600" err="1"/>
              <a:t>Number</a:t>
            </a:r>
            <a:r>
              <a:rPr lang="sl-SI" sz="1600"/>
              <a:t> </a:t>
            </a:r>
            <a:r>
              <a:rPr lang="sl-SI" sz="1600" err="1"/>
              <a:t>of</a:t>
            </a:r>
            <a:r>
              <a:rPr lang="sl-SI" sz="1600"/>
              <a:t> </a:t>
            </a:r>
            <a:r>
              <a:rPr lang="sl-SI" sz="1600" err="1"/>
              <a:t>cores</a:t>
            </a:r>
            <a:r>
              <a:rPr lang="sl-SI" sz="1600"/>
              <a:t> (</a:t>
            </a:r>
            <a:r>
              <a:rPr lang="sl-SI" sz="1600" err="1"/>
              <a:t>nodes</a:t>
            </a:r>
            <a:r>
              <a:rPr lang="sl-SI" sz="1600"/>
              <a:t>)</a:t>
            </a:r>
            <a:endParaRPr lang="en-GB" sz="1600"/>
          </a:p>
        </p:txBody>
      </p:sp>
      <p:sp>
        <p:nvSpPr>
          <p:cNvPr id="1660044288" name="Arrow: Right 1660044287">
            <a:extLst>
              <a:ext uri="{FF2B5EF4-FFF2-40B4-BE49-F238E27FC236}">
                <a16:creationId xmlns:a16="http://schemas.microsoft.com/office/drawing/2014/main" id="{7C355822-44CC-1089-DE4D-F9EEBA4D88B5}"/>
              </a:ext>
            </a:extLst>
          </p:cNvPr>
          <p:cNvSpPr/>
          <p:nvPr/>
        </p:nvSpPr>
        <p:spPr>
          <a:xfrm flipH="1">
            <a:off x="1489051" y="3126550"/>
            <a:ext cx="1884945" cy="4485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a:t>Time</a:t>
            </a:r>
            <a:endParaRPr lang="en-GB"/>
          </a:p>
        </p:txBody>
      </p:sp>
      <p:sp>
        <p:nvSpPr>
          <p:cNvPr id="1660044290" name="Arrow: Right 1660044289">
            <a:extLst>
              <a:ext uri="{FF2B5EF4-FFF2-40B4-BE49-F238E27FC236}">
                <a16:creationId xmlns:a16="http://schemas.microsoft.com/office/drawing/2014/main" id="{AD4EFE67-2ECF-C85A-C65E-8D5315EFC347}"/>
              </a:ext>
            </a:extLst>
          </p:cNvPr>
          <p:cNvSpPr/>
          <p:nvPr/>
        </p:nvSpPr>
        <p:spPr>
          <a:xfrm>
            <a:off x="1283570" y="5071679"/>
            <a:ext cx="2756718" cy="4485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l-SI"/>
              <a:t>Job </a:t>
            </a:r>
            <a:r>
              <a:rPr lang="sl-SI" err="1"/>
              <a:t>queue</a:t>
            </a:r>
            <a:endParaRPr lang="en-GB"/>
          </a:p>
        </p:txBody>
      </p:sp>
      <p:pic>
        <p:nvPicPr>
          <p:cNvPr id="1660044292" name="Picture 1660044291">
            <a:extLst>
              <a:ext uri="{FF2B5EF4-FFF2-40B4-BE49-F238E27FC236}">
                <a16:creationId xmlns:a16="http://schemas.microsoft.com/office/drawing/2014/main" id="{6B715D87-DB9E-DD56-131C-22160290CA69}"/>
              </a:ext>
            </a:extLst>
          </p:cNvPr>
          <p:cNvPicPr>
            <a:picLocks noChangeAspect="1"/>
          </p:cNvPicPr>
          <p:nvPr/>
        </p:nvPicPr>
        <p:blipFill>
          <a:blip r:embed="rId4"/>
          <a:stretch>
            <a:fillRect/>
          </a:stretch>
        </p:blipFill>
        <p:spPr>
          <a:xfrm>
            <a:off x="4700311" y="703986"/>
            <a:ext cx="7161449" cy="3048986"/>
          </a:xfrm>
          <a:prstGeom prst="rect">
            <a:avLst/>
          </a:prstGeom>
        </p:spPr>
      </p:pic>
      <p:sp>
        <p:nvSpPr>
          <p:cNvPr id="1660044294" name="TextBox 1660044293">
            <a:extLst>
              <a:ext uri="{FF2B5EF4-FFF2-40B4-BE49-F238E27FC236}">
                <a16:creationId xmlns:a16="http://schemas.microsoft.com/office/drawing/2014/main" id="{024382ED-05FD-345A-C2D9-DFEE8F023220}"/>
              </a:ext>
            </a:extLst>
          </p:cNvPr>
          <p:cNvSpPr txBox="1"/>
          <p:nvPr/>
        </p:nvSpPr>
        <p:spPr>
          <a:xfrm>
            <a:off x="7622828" y="2839645"/>
            <a:ext cx="1125363" cy="230832"/>
          </a:xfrm>
          <a:prstGeom prst="rect">
            <a:avLst/>
          </a:prstGeom>
          <a:solidFill>
            <a:srgbClr val="FFFFFF"/>
          </a:solidFill>
        </p:spPr>
        <p:txBody>
          <a:bodyPr wrap="square" rtlCol="0">
            <a:spAutoFit/>
          </a:bodyPr>
          <a:lstStyle/>
          <a:p>
            <a:r>
              <a:rPr lang="en-US" sz="900"/>
              <a:t>Login node</a:t>
            </a:r>
            <a:endParaRPr lang="sl-SI" sz="900"/>
          </a:p>
        </p:txBody>
      </p:sp>
      <p:sp>
        <p:nvSpPr>
          <p:cNvPr id="1660044296" name="TextBox 1660044295">
            <a:extLst>
              <a:ext uri="{FF2B5EF4-FFF2-40B4-BE49-F238E27FC236}">
                <a16:creationId xmlns:a16="http://schemas.microsoft.com/office/drawing/2014/main" id="{A3D61D1B-E6BA-08D2-364B-5A349145CCAB}"/>
              </a:ext>
            </a:extLst>
          </p:cNvPr>
          <p:cNvSpPr txBox="1"/>
          <p:nvPr/>
        </p:nvSpPr>
        <p:spPr>
          <a:xfrm>
            <a:off x="8673698" y="2799150"/>
            <a:ext cx="1125363" cy="230832"/>
          </a:xfrm>
          <a:prstGeom prst="rect">
            <a:avLst/>
          </a:prstGeom>
          <a:solidFill>
            <a:srgbClr val="FFFFFF"/>
          </a:solidFill>
        </p:spPr>
        <p:txBody>
          <a:bodyPr wrap="square" rtlCol="0">
            <a:spAutoFit/>
          </a:bodyPr>
          <a:lstStyle/>
          <a:p>
            <a:r>
              <a:rPr lang="en-US" sz="900"/>
              <a:t>Workload manager</a:t>
            </a:r>
            <a:endParaRPr lang="sl-SI" sz="900"/>
          </a:p>
        </p:txBody>
      </p:sp>
      <p:sp>
        <p:nvSpPr>
          <p:cNvPr id="1660044298" name="TextBox 1660044297">
            <a:extLst>
              <a:ext uri="{FF2B5EF4-FFF2-40B4-BE49-F238E27FC236}">
                <a16:creationId xmlns:a16="http://schemas.microsoft.com/office/drawing/2014/main" id="{8521F87D-7EC0-DDD7-B137-7CD394777BB3}"/>
              </a:ext>
            </a:extLst>
          </p:cNvPr>
          <p:cNvSpPr txBox="1"/>
          <p:nvPr/>
        </p:nvSpPr>
        <p:spPr>
          <a:xfrm>
            <a:off x="5103875" y="3259749"/>
            <a:ext cx="1286768" cy="230832"/>
          </a:xfrm>
          <a:prstGeom prst="rect">
            <a:avLst/>
          </a:prstGeom>
          <a:solidFill>
            <a:srgbClr val="FFFFFF"/>
          </a:solidFill>
        </p:spPr>
        <p:txBody>
          <a:bodyPr wrap="square" rtlCol="0">
            <a:spAutoFit/>
          </a:bodyPr>
          <a:lstStyle/>
          <a:p>
            <a:r>
              <a:rPr lang="en-US" sz="900"/>
              <a:t>Terminal client</a:t>
            </a:r>
            <a:r>
              <a:rPr lang="sl-SI" sz="900"/>
              <a:t> (</a:t>
            </a:r>
            <a:r>
              <a:rPr lang="sl-SI" sz="900" err="1"/>
              <a:t>or</a:t>
            </a:r>
            <a:r>
              <a:rPr lang="sl-SI" sz="900"/>
              <a:t> GUI)</a:t>
            </a:r>
          </a:p>
        </p:txBody>
      </p:sp>
      <p:sp>
        <p:nvSpPr>
          <p:cNvPr id="1660044300" name="TextBox 1660044299">
            <a:extLst>
              <a:ext uri="{FF2B5EF4-FFF2-40B4-BE49-F238E27FC236}">
                <a16:creationId xmlns:a16="http://schemas.microsoft.com/office/drawing/2014/main" id="{BEC2510A-DFD4-5436-A575-D5F3C9937287}"/>
              </a:ext>
            </a:extLst>
          </p:cNvPr>
          <p:cNvSpPr txBox="1"/>
          <p:nvPr/>
        </p:nvSpPr>
        <p:spPr>
          <a:xfrm>
            <a:off x="4681059" y="2698568"/>
            <a:ext cx="607336" cy="230832"/>
          </a:xfrm>
          <a:prstGeom prst="rect">
            <a:avLst/>
          </a:prstGeom>
          <a:solidFill>
            <a:srgbClr val="FFFFFF"/>
          </a:solidFill>
        </p:spPr>
        <p:txBody>
          <a:bodyPr wrap="square" rtlCol="0">
            <a:spAutoFit/>
          </a:bodyPr>
          <a:lstStyle/>
          <a:p>
            <a:pPr algn="ctr"/>
            <a:r>
              <a:rPr lang="en-US" sz="900"/>
              <a:t>User</a:t>
            </a:r>
            <a:endParaRPr lang="sl-SI" sz="900"/>
          </a:p>
        </p:txBody>
      </p:sp>
      <p:sp>
        <p:nvSpPr>
          <p:cNvPr id="1660044302" name="TextBox 1660044301">
            <a:extLst>
              <a:ext uri="{FF2B5EF4-FFF2-40B4-BE49-F238E27FC236}">
                <a16:creationId xmlns:a16="http://schemas.microsoft.com/office/drawing/2014/main" id="{B7B4E26D-CB48-18A6-0A7D-FE60024F629B}"/>
              </a:ext>
            </a:extLst>
          </p:cNvPr>
          <p:cNvSpPr txBox="1"/>
          <p:nvPr/>
        </p:nvSpPr>
        <p:spPr>
          <a:xfrm>
            <a:off x="11038048" y="3544712"/>
            <a:ext cx="988108" cy="230832"/>
          </a:xfrm>
          <a:prstGeom prst="rect">
            <a:avLst/>
          </a:prstGeom>
          <a:solidFill>
            <a:srgbClr val="FFFFFF"/>
          </a:solidFill>
        </p:spPr>
        <p:txBody>
          <a:bodyPr wrap="square" rtlCol="0">
            <a:spAutoFit/>
          </a:bodyPr>
          <a:lstStyle/>
          <a:p>
            <a:r>
              <a:rPr lang="en-US" sz="900"/>
              <a:t>Compute node</a:t>
            </a:r>
            <a:endParaRPr lang="sl-SI" sz="900"/>
          </a:p>
        </p:txBody>
      </p:sp>
      <p:sp>
        <p:nvSpPr>
          <p:cNvPr id="1660044304" name="TextBox 1660044303">
            <a:extLst>
              <a:ext uri="{FF2B5EF4-FFF2-40B4-BE49-F238E27FC236}">
                <a16:creationId xmlns:a16="http://schemas.microsoft.com/office/drawing/2014/main" id="{11246B98-CC37-8E9E-C05B-18CB498B1673}"/>
              </a:ext>
            </a:extLst>
          </p:cNvPr>
          <p:cNvSpPr txBox="1"/>
          <p:nvPr/>
        </p:nvSpPr>
        <p:spPr>
          <a:xfrm>
            <a:off x="11038049" y="2536603"/>
            <a:ext cx="1029806" cy="230832"/>
          </a:xfrm>
          <a:prstGeom prst="rect">
            <a:avLst/>
          </a:prstGeom>
          <a:solidFill>
            <a:srgbClr val="FFFFFF"/>
          </a:solidFill>
        </p:spPr>
        <p:txBody>
          <a:bodyPr wrap="square" rtlCol="0">
            <a:spAutoFit/>
          </a:bodyPr>
          <a:lstStyle/>
          <a:p>
            <a:r>
              <a:rPr lang="en-US" sz="900"/>
              <a:t>Compute node</a:t>
            </a:r>
            <a:endParaRPr lang="sl-SI" sz="900"/>
          </a:p>
        </p:txBody>
      </p:sp>
      <p:sp>
        <p:nvSpPr>
          <p:cNvPr id="1660044306" name="TextBox 1660044305">
            <a:extLst>
              <a:ext uri="{FF2B5EF4-FFF2-40B4-BE49-F238E27FC236}">
                <a16:creationId xmlns:a16="http://schemas.microsoft.com/office/drawing/2014/main" id="{CBE7B90A-5150-4E0D-D707-AA963D2A4ADF}"/>
              </a:ext>
            </a:extLst>
          </p:cNvPr>
          <p:cNvSpPr txBox="1"/>
          <p:nvPr/>
        </p:nvSpPr>
        <p:spPr>
          <a:xfrm>
            <a:off x="11010224" y="1738186"/>
            <a:ext cx="1125363" cy="230832"/>
          </a:xfrm>
          <a:prstGeom prst="rect">
            <a:avLst/>
          </a:prstGeom>
          <a:solidFill>
            <a:srgbClr val="FFFFFF"/>
          </a:solidFill>
        </p:spPr>
        <p:txBody>
          <a:bodyPr wrap="square" rtlCol="0">
            <a:spAutoFit/>
          </a:bodyPr>
          <a:lstStyle/>
          <a:p>
            <a:r>
              <a:rPr lang="en-US" sz="900"/>
              <a:t>Compute node</a:t>
            </a:r>
            <a:endParaRPr lang="sl-SI" sz="900"/>
          </a:p>
        </p:txBody>
      </p:sp>
      <p:sp>
        <p:nvSpPr>
          <p:cNvPr id="1660044308" name="TextBox 1660044307">
            <a:extLst>
              <a:ext uri="{FF2B5EF4-FFF2-40B4-BE49-F238E27FC236}">
                <a16:creationId xmlns:a16="http://schemas.microsoft.com/office/drawing/2014/main" id="{F7F04279-D5DC-75D6-6153-8BE2DC2E7F85}"/>
              </a:ext>
            </a:extLst>
          </p:cNvPr>
          <p:cNvSpPr txBox="1"/>
          <p:nvPr/>
        </p:nvSpPr>
        <p:spPr>
          <a:xfrm>
            <a:off x="8748191" y="1338352"/>
            <a:ext cx="1060907" cy="369332"/>
          </a:xfrm>
          <a:prstGeom prst="rect">
            <a:avLst/>
          </a:prstGeom>
          <a:solidFill>
            <a:srgbClr val="FFFFFF"/>
          </a:solidFill>
        </p:spPr>
        <p:txBody>
          <a:bodyPr wrap="square" rtlCol="0">
            <a:spAutoFit/>
          </a:bodyPr>
          <a:lstStyle/>
          <a:p>
            <a:pPr algn="ctr"/>
            <a:r>
              <a:rPr lang="en-US" sz="900"/>
              <a:t>External disk systems</a:t>
            </a:r>
            <a:endParaRPr lang="sl-SI" sz="900"/>
          </a:p>
        </p:txBody>
      </p:sp>
      <p:sp>
        <p:nvSpPr>
          <p:cNvPr id="1660044310" name="TextBox 1660044309">
            <a:extLst>
              <a:ext uri="{FF2B5EF4-FFF2-40B4-BE49-F238E27FC236}">
                <a16:creationId xmlns:a16="http://schemas.microsoft.com/office/drawing/2014/main" id="{23FF9CF4-A096-F208-0A2E-DA3F09FA59EA}"/>
              </a:ext>
            </a:extLst>
          </p:cNvPr>
          <p:cNvSpPr txBox="1"/>
          <p:nvPr/>
        </p:nvSpPr>
        <p:spPr>
          <a:xfrm>
            <a:off x="7171258" y="1407602"/>
            <a:ext cx="903139" cy="230832"/>
          </a:xfrm>
          <a:prstGeom prst="rect">
            <a:avLst/>
          </a:prstGeom>
          <a:solidFill>
            <a:srgbClr val="FFFFFF"/>
          </a:solidFill>
        </p:spPr>
        <p:txBody>
          <a:bodyPr wrap="square" rtlCol="0">
            <a:spAutoFit/>
          </a:bodyPr>
          <a:lstStyle/>
          <a:p>
            <a:pPr algn="ctr"/>
            <a:r>
              <a:rPr lang="en-US" sz="900"/>
              <a:t>ACR server</a:t>
            </a:r>
            <a:endParaRPr lang="sl-SI" sz="900"/>
          </a:p>
        </p:txBody>
      </p:sp>
      <p:sp>
        <p:nvSpPr>
          <p:cNvPr id="1660044312" name="TextBox 1660044311">
            <a:extLst>
              <a:ext uri="{FF2B5EF4-FFF2-40B4-BE49-F238E27FC236}">
                <a16:creationId xmlns:a16="http://schemas.microsoft.com/office/drawing/2014/main" id="{9A743599-B0D3-8AFE-C11E-B98050F5E2F1}"/>
              </a:ext>
            </a:extLst>
          </p:cNvPr>
          <p:cNvSpPr txBox="1"/>
          <p:nvPr/>
        </p:nvSpPr>
        <p:spPr>
          <a:xfrm>
            <a:off x="5257754" y="1969018"/>
            <a:ext cx="898664" cy="230832"/>
          </a:xfrm>
          <a:prstGeom prst="rect">
            <a:avLst/>
          </a:prstGeom>
          <a:solidFill>
            <a:srgbClr val="FFFFFF"/>
          </a:solidFill>
        </p:spPr>
        <p:txBody>
          <a:bodyPr wrap="square" rtlCol="0">
            <a:spAutoFit/>
          </a:bodyPr>
          <a:lstStyle/>
          <a:p>
            <a:pPr algn="ctr"/>
            <a:r>
              <a:rPr lang="en-US" sz="900"/>
              <a:t>ACR client</a:t>
            </a:r>
            <a:endParaRPr lang="sl-SI" sz="900"/>
          </a:p>
        </p:txBody>
      </p:sp>
      <p:pic>
        <p:nvPicPr>
          <p:cNvPr id="1660044316" name="Picture 1660044315" descr="Logo, company name&#10;&#10;Description automatically generated">
            <a:extLst>
              <a:ext uri="{FF2B5EF4-FFF2-40B4-BE49-F238E27FC236}">
                <a16:creationId xmlns:a16="http://schemas.microsoft.com/office/drawing/2014/main" id="{D4C5480F-0FC5-6576-40EE-1F6FA6483452}"/>
              </a:ext>
            </a:extLst>
          </p:cNvPr>
          <p:cNvPicPr>
            <a:picLocks noChangeAspect="1"/>
          </p:cNvPicPr>
          <p:nvPr/>
        </p:nvPicPr>
        <p:blipFill rotWithShape="1">
          <a:blip r:embed="rId5"/>
          <a:srcRect t="20242" b="22576"/>
          <a:stretch/>
        </p:blipFill>
        <p:spPr>
          <a:xfrm>
            <a:off x="9759905" y="5377910"/>
            <a:ext cx="2375682" cy="834063"/>
          </a:xfrm>
          <a:prstGeom prst="rect">
            <a:avLst/>
          </a:prstGeom>
        </p:spPr>
      </p:pic>
      <p:pic>
        <p:nvPicPr>
          <p:cNvPr id="1660044318" name="Picture 1660044317">
            <a:extLst>
              <a:ext uri="{FF2B5EF4-FFF2-40B4-BE49-F238E27FC236}">
                <a16:creationId xmlns:a16="http://schemas.microsoft.com/office/drawing/2014/main" id="{9F7A8397-B18F-0B03-DFB3-69836B5F8984}"/>
              </a:ext>
            </a:extLst>
          </p:cNvPr>
          <p:cNvPicPr>
            <a:picLocks noChangeAspect="1"/>
          </p:cNvPicPr>
          <p:nvPr/>
        </p:nvPicPr>
        <p:blipFill>
          <a:blip r:embed="rId6"/>
          <a:stretch>
            <a:fillRect/>
          </a:stretch>
        </p:blipFill>
        <p:spPr>
          <a:xfrm>
            <a:off x="948443" y="956517"/>
            <a:ext cx="3014372" cy="2132037"/>
          </a:xfrm>
          <a:prstGeom prst="rect">
            <a:avLst/>
          </a:prstGeom>
        </p:spPr>
      </p:pic>
      <p:sp>
        <p:nvSpPr>
          <p:cNvPr id="1660044320" name="TextBox 1660044319">
            <a:extLst>
              <a:ext uri="{FF2B5EF4-FFF2-40B4-BE49-F238E27FC236}">
                <a16:creationId xmlns:a16="http://schemas.microsoft.com/office/drawing/2014/main" id="{7352F07F-AF16-EB39-DC9A-4E269CA1FED1}"/>
              </a:ext>
            </a:extLst>
          </p:cNvPr>
          <p:cNvSpPr txBox="1"/>
          <p:nvPr/>
        </p:nvSpPr>
        <p:spPr bwMode="auto">
          <a:xfrm>
            <a:off x="5257754" y="3920813"/>
            <a:ext cx="6848270" cy="1477328"/>
          </a:xfrm>
          <a:prstGeom prst="rect">
            <a:avLst/>
          </a:prstGeom>
          <a:noFill/>
        </p:spPr>
        <p:txBody>
          <a:bodyPr wrap="square" rtlCol="0">
            <a:spAutoFit/>
          </a:bodyPr>
          <a:lstStyle/>
          <a:p>
            <a:pPr marL="285750" indent="-285750">
              <a:buFont typeface="Arial" panose="020B0604020202020204" pitchFamily="34" charset="0"/>
              <a:buChar char="•"/>
              <a:defRPr/>
            </a:pPr>
            <a:r>
              <a:rPr lang="sl-SI">
                <a:solidFill>
                  <a:schemeClr val="tx1">
                    <a:lumMod val="75000"/>
                  </a:schemeClr>
                </a:solidFill>
              </a:rPr>
              <a:t>Vega </a:t>
            </a:r>
            <a:r>
              <a:rPr lang="sl-SI" err="1">
                <a:solidFill>
                  <a:schemeClr val="tx1">
                    <a:lumMod val="75000"/>
                  </a:schemeClr>
                </a:solidFill>
              </a:rPr>
              <a:t>uses</a:t>
            </a:r>
            <a:r>
              <a:rPr lang="sl-SI">
                <a:solidFill>
                  <a:schemeClr val="tx1">
                    <a:lumMod val="75000"/>
                  </a:schemeClr>
                </a:solidFill>
              </a:rPr>
              <a:t> a </a:t>
            </a:r>
            <a:r>
              <a:rPr lang="sl-SI" err="1">
                <a:solidFill>
                  <a:schemeClr val="tx1">
                    <a:lumMod val="75000"/>
                  </a:schemeClr>
                </a:solidFill>
              </a:rPr>
              <a:t>workload</a:t>
            </a:r>
            <a:r>
              <a:rPr lang="sl-SI">
                <a:solidFill>
                  <a:schemeClr val="tx1">
                    <a:lumMod val="75000"/>
                  </a:schemeClr>
                </a:solidFill>
              </a:rPr>
              <a:t> manager </a:t>
            </a:r>
            <a:r>
              <a:rPr lang="sl-SI" err="1">
                <a:solidFill>
                  <a:schemeClr val="tx1">
                    <a:lumMod val="75000"/>
                  </a:schemeClr>
                </a:solidFill>
              </a:rPr>
              <a:t>called</a:t>
            </a:r>
            <a:r>
              <a:rPr lang="sl-SI">
                <a:solidFill>
                  <a:schemeClr val="tx1">
                    <a:lumMod val="75000"/>
                  </a:schemeClr>
                </a:solidFill>
              </a:rPr>
              <a:t> SLURM to </a:t>
            </a:r>
            <a:r>
              <a:rPr lang="sl-SI" err="1">
                <a:solidFill>
                  <a:schemeClr val="tx1">
                    <a:lumMod val="75000"/>
                  </a:schemeClr>
                </a:solidFill>
              </a:rPr>
              <a:t>share</a:t>
            </a:r>
            <a:r>
              <a:rPr lang="sl-SI">
                <a:solidFill>
                  <a:schemeClr val="tx1">
                    <a:lumMod val="75000"/>
                  </a:schemeClr>
                </a:solidFill>
              </a:rPr>
              <a:t> </a:t>
            </a:r>
            <a:r>
              <a:rPr lang="sl-SI" err="1">
                <a:solidFill>
                  <a:schemeClr val="tx1">
                    <a:lumMod val="75000"/>
                  </a:schemeClr>
                </a:solidFill>
              </a:rPr>
              <a:t>compute</a:t>
            </a:r>
            <a:r>
              <a:rPr lang="sl-SI">
                <a:solidFill>
                  <a:schemeClr val="tx1">
                    <a:lumMod val="75000"/>
                  </a:schemeClr>
                </a:solidFill>
              </a:rPr>
              <a:t> </a:t>
            </a:r>
            <a:r>
              <a:rPr lang="sl-SI" err="1">
                <a:solidFill>
                  <a:schemeClr val="tx1">
                    <a:lumMod val="75000"/>
                  </a:schemeClr>
                </a:solidFill>
              </a:rPr>
              <a:t>fairly</a:t>
            </a:r>
            <a:endParaRPr lang="sl-SI">
              <a:solidFill>
                <a:schemeClr val="tx1">
                  <a:lumMod val="75000"/>
                </a:schemeClr>
              </a:solidFill>
            </a:endParaRPr>
          </a:p>
          <a:p>
            <a:pPr marL="285750" indent="-285750">
              <a:buFont typeface="Arial" panose="020B0604020202020204" pitchFamily="34" charset="0"/>
              <a:buChar char="•"/>
              <a:defRPr/>
            </a:pPr>
            <a:endParaRPr lang="sl-SI">
              <a:solidFill>
                <a:schemeClr val="tx1">
                  <a:lumMod val="75000"/>
                </a:schemeClr>
              </a:solidFill>
            </a:endParaRPr>
          </a:p>
          <a:p>
            <a:pPr marL="285750" indent="-285750">
              <a:buFont typeface="Arial" panose="020B0604020202020204" pitchFamily="34" charset="0"/>
              <a:buChar char="•"/>
              <a:defRPr/>
            </a:pPr>
            <a:r>
              <a:rPr lang="sl-SI" err="1">
                <a:solidFill>
                  <a:schemeClr val="tx1">
                    <a:lumMod val="75000"/>
                  </a:schemeClr>
                </a:solidFill>
              </a:rPr>
              <a:t>You</a:t>
            </a:r>
            <a:r>
              <a:rPr lang="sl-SI">
                <a:solidFill>
                  <a:schemeClr val="tx1">
                    <a:lumMod val="75000"/>
                  </a:schemeClr>
                </a:solidFill>
              </a:rPr>
              <a:t> </a:t>
            </a:r>
            <a:r>
              <a:rPr lang="sl-SI" err="1">
                <a:solidFill>
                  <a:schemeClr val="tx1">
                    <a:lumMod val="75000"/>
                  </a:schemeClr>
                </a:solidFill>
              </a:rPr>
              <a:t>describe</a:t>
            </a:r>
            <a:r>
              <a:rPr lang="sl-SI">
                <a:solidFill>
                  <a:schemeClr val="tx1">
                    <a:lumMod val="75000"/>
                  </a:schemeClr>
                </a:solidFill>
              </a:rPr>
              <a:t> </a:t>
            </a:r>
            <a:r>
              <a:rPr lang="sl-SI" err="1">
                <a:solidFill>
                  <a:schemeClr val="tx1">
                    <a:lumMod val="75000"/>
                  </a:schemeClr>
                </a:solidFill>
              </a:rPr>
              <a:t>what</a:t>
            </a:r>
            <a:r>
              <a:rPr lang="sl-SI">
                <a:solidFill>
                  <a:schemeClr val="tx1">
                    <a:lumMod val="75000"/>
                  </a:schemeClr>
                </a:solidFill>
              </a:rPr>
              <a:t> </a:t>
            </a:r>
            <a:r>
              <a:rPr lang="sl-SI" err="1">
                <a:solidFill>
                  <a:schemeClr val="tx1">
                    <a:lumMod val="75000"/>
                  </a:schemeClr>
                </a:solidFill>
              </a:rPr>
              <a:t>you</a:t>
            </a:r>
            <a:r>
              <a:rPr lang="sl-SI">
                <a:solidFill>
                  <a:schemeClr val="tx1">
                    <a:lumMod val="75000"/>
                  </a:schemeClr>
                </a:solidFill>
              </a:rPr>
              <a:t> </a:t>
            </a:r>
            <a:r>
              <a:rPr lang="sl-SI" err="1">
                <a:solidFill>
                  <a:schemeClr val="tx1">
                    <a:lumMod val="75000"/>
                  </a:schemeClr>
                </a:solidFill>
              </a:rPr>
              <a:t>need</a:t>
            </a:r>
            <a:endParaRPr lang="sl-SI">
              <a:solidFill>
                <a:schemeClr val="tx1">
                  <a:lumMod val="75000"/>
                </a:schemeClr>
              </a:solidFill>
            </a:endParaRPr>
          </a:p>
          <a:p>
            <a:pPr marL="285750" indent="-285750">
              <a:buFont typeface="Arial" panose="020B0604020202020204" pitchFamily="34" charset="0"/>
              <a:buChar char="•"/>
              <a:defRPr/>
            </a:pPr>
            <a:endParaRPr lang="sl-SI">
              <a:solidFill>
                <a:schemeClr val="tx1">
                  <a:lumMod val="75000"/>
                </a:schemeClr>
              </a:solidFill>
            </a:endParaRPr>
          </a:p>
          <a:p>
            <a:pPr marL="285750" indent="-285750">
              <a:buFont typeface="Arial" panose="020B0604020202020204" pitchFamily="34" charset="0"/>
              <a:buChar char="•"/>
              <a:defRPr/>
            </a:pPr>
            <a:r>
              <a:rPr lang="sl-SI">
                <a:solidFill>
                  <a:schemeClr val="tx1">
                    <a:lumMod val="75000"/>
                  </a:schemeClr>
                </a:solidFill>
              </a:rPr>
              <a:t>SLURM </a:t>
            </a:r>
            <a:r>
              <a:rPr lang="sl-SI" err="1">
                <a:solidFill>
                  <a:schemeClr val="tx1">
                    <a:lumMod val="75000"/>
                  </a:schemeClr>
                </a:solidFill>
              </a:rPr>
              <a:t>finds</a:t>
            </a:r>
            <a:r>
              <a:rPr lang="sl-SI">
                <a:solidFill>
                  <a:schemeClr val="tx1">
                    <a:lumMod val="75000"/>
                  </a:schemeClr>
                </a:solidFill>
              </a:rPr>
              <a:t> </a:t>
            </a:r>
            <a:r>
              <a:rPr lang="sl-SI" err="1">
                <a:solidFill>
                  <a:schemeClr val="tx1">
                    <a:lumMod val="75000"/>
                  </a:schemeClr>
                </a:solidFill>
              </a:rPr>
              <a:t>the</a:t>
            </a:r>
            <a:r>
              <a:rPr lang="sl-SI">
                <a:solidFill>
                  <a:schemeClr val="tx1">
                    <a:lumMod val="75000"/>
                  </a:schemeClr>
                </a:solidFill>
              </a:rPr>
              <a:t> </a:t>
            </a:r>
            <a:r>
              <a:rPr lang="sl-SI" err="1">
                <a:solidFill>
                  <a:schemeClr val="tx1">
                    <a:lumMod val="75000"/>
                  </a:schemeClr>
                </a:solidFill>
              </a:rPr>
              <a:t>resources</a:t>
            </a:r>
            <a:r>
              <a:rPr lang="sl-SI">
                <a:solidFill>
                  <a:schemeClr val="tx1">
                    <a:lumMod val="75000"/>
                  </a:schemeClr>
                </a:solidFill>
              </a:rPr>
              <a:t> </a:t>
            </a:r>
            <a:r>
              <a:rPr lang="sl-SI" err="1">
                <a:solidFill>
                  <a:schemeClr val="tx1">
                    <a:lumMod val="75000"/>
                  </a:schemeClr>
                </a:solidFill>
              </a:rPr>
              <a:t>and</a:t>
            </a:r>
            <a:r>
              <a:rPr lang="sl-SI">
                <a:solidFill>
                  <a:schemeClr val="tx1">
                    <a:lumMod val="75000"/>
                  </a:schemeClr>
                </a:solidFill>
              </a:rPr>
              <a:t> </a:t>
            </a:r>
            <a:r>
              <a:rPr lang="sl-SI" err="1">
                <a:solidFill>
                  <a:schemeClr val="tx1">
                    <a:lumMod val="75000"/>
                  </a:schemeClr>
                </a:solidFill>
              </a:rPr>
              <a:t>runs</a:t>
            </a:r>
            <a:r>
              <a:rPr lang="sl-SI">
                <a:solidFill>
                  <a:schemeClr val="tx1">
                    <a:lumMod val="75000"/>
                  </a:schemeClr>
                </a:solidFill>
              </a:rPr>
              <a:t> </a:t>
            </a:r>
            <a:r>
              <a:rPr lang="sl-SI" err="1">
                <a:solidFill>
                  <a:schemeClr val="tx1">
                    <a:lumMod val="75000"/>
                  </a:schemeClr>
                </a:solidFill>
              </a:rPr>
              <a:t>your</a:t>
            </a:r>
            <a:r>
              <a:rPr lang="sl-SI">
                <a:solidFill>
                  <a:schemeClr val="tx1">
                    <a:lumMod val="75000"/>
                  </a:schemeClr>
                </a:solidFill>
              </a:rPr>
              <a:t> </a:t>
            </a:r>
            <a:r>
              <a:rPr lang="sl-SI" err="1">
                <a:solidFill>
                  <a:schemeClr val="tx1">
                    <a:lumMod val="75000"/>
                  </a:schemeClr>
                </a:solidFill>
              </a:rPr>
              <a:t>job</a:t>
            </a:r>
            <a:r>
              <a:rPr lang="sl-SI">
                <a:solidFill>
                  <a:schemeClr val="tx1">
                    <a:lumMod val="75000"/>
                  </a:schemeClr>
                </a:solidFill>
              </a:rPr>
              <a:t> </a:t>
            </a:r>
            <a:r>
              <a:rPr lang="sl-SI" err="1">
                <a:solidFill>
                  <a:schemeClr val="tx1">
                    <a:lumMod val="75000"/>
                  </a:schemeClr>
                </a:solidFill>
              </a:rPr>
              <a:t>when</a:t>
            </a:r>
            <a:r>
              <a:rPr lang="sl-SI">
                <a:solidFill>
                  <a:schemeClr val="tx1">
                    <a:lumMod val="75000"/>
                  </a:schemeClr>
                </a:solidFill>
              </a:rPr>
              <a:t> </a:t>
            </a:r>
            <a:r>
              <a:rPr lang="sl-SI" err="1">
                <a:solidFill>
                  <a:schemeClr val="tx1">
                    <a:lumMod val="75000"/>
                  </a:schemeClr>
                </a:solidFill>
              </a:rPr>
              <a:t>they‘re</a:t>
            </a:r>
            <a:r>
              <a:rPr lang="sl-SI">
                <a:solidFill>
                  <a:schemeClr val="tx1">
                    <a:lumMod val="75000"/>
                  </a:schemeClr>
                </a:solidFill>
              </a:rPr>
              <a:t> </a:t>
            </a:r>
            <a:r>
              <a:rPr lang="sl-SI" err="1">
                <a:solidFill>
                  <a:schemeClr val="tx1">
                    <a:lumMod val="75000"/>
                  </a:schemeClr>
                </a:solidFill>
              </a:rPr>
              <a:t>free</a:t>
            </a:r>
            <a:endParaRPr lang="sl-SI">
              <a:solidFill>
                <a:schemeClr val="tx1">
                  <a:lumMod val="75000"/>
                </a:schemeClr>
              </a:solidFill>
            </a:endParaRPr>
          </a:p>
        </p:txBody>
      </p:sp>
      <p:sp>
        <p:nvSpPr>
          <p:cNvPr id="1660044321" name="Date Placeholder 3">
            <a:extLst>
              <a:ext uri="{FF2B5EF4-FFF2-40B4-BE49-F238E27FC236}">
                <a16:creationId xmlns:a16="http://schemas.microsoft.com/office/drawing/2014/main" id="{3299026C-CB91-1DC8-2E21-A988B49E39B2}"/>
              </a:ext>
            </a:extLst>
          </p:cNvPr>
          <p:cNvSpPr>
            <a:spLocks noGrp="1"/>
          </p:cNvSpPr>
          <p:nvPr>
            <p:ph type="dt" sz="half" idx="10"/>
          </p:nvPr>
        </p:nvSpPr>
        <p:spPr bwMode="auto">
          <a:xfrm>
            <a:off x="838198" y="6356349"/>
            <a:ext cx="2743200" cy="365124"/>
          </a:xfrm>
        </p:spPr>
        <p:txBody>
          <a:bodyPr/>
          <a:lstStyle/>
          <a:p>
            <a:pPr>
              <a:defRPr/>
            </a:pPr>
            <a:fld id="{CEB620EA-BCAB-4A01-96B8-CEFF5D24040F}" type="datetime1">
              <a:rPr lang="en-GB" noProof="0" smtClean="0"/>
              <a:t>15/10/2026</a:t>
            </a:fld>
            <a:endParaRPr lang="en-GB" noProof="0"/>
          </a:p>
        </p:txBody>
      </p:sp>
      <p:sp>
        <p:nvSpPr>
          <p:cNvPr id="1660044323" name="Slide Number Placeholder 5">
            <a:extLst>
              <a:ext uri="{FF2B5EF4-FFF2-40B4-BE49-F238E27FC236}">
                <a16:creationId xmlns:a16="http://schemas.microsoft.com/office/drawing/2014/main" id="{028E2045-FA6C-D35C-1780-E257EE412F36}"/>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21</a:t>
            </a:fld>
            <a:endParaRPr lang="en-GB" noProof="0"/>
          </a:p>
        </p:txBody>
      </p:sp>
      <p:sp>
        <p:nvSpPr>
          <p:cNvPr id="3" name="TextBox 2">
            <a:extLst>
              <a:ext uri="{FF2B5EF4-FFF2-40B4-BE49-F238E27FC236}">
                <a16:creationId xmlns:a16="http://schemas.microsoft.com/office/drawing/2014/main" id="{EB49CAE2-7DA3-DDF6-ECE8-CCAAE498E18F}"/>
              </a:ext>
            </a:extLst>
          </p:cNvPr>
          <p:cNvSpPr txBox="1"/>
          <p:nvPr/>
        </p:nvSpPr>
        <p:spPr bwMode="auto">
          <a:xfrm>
            <a:off x="5906556" y="3542371"/>
            <a:ext cx="1035708" cy="230832"/>
          </a:xfrm>
          <a:prstGeom prst="rect">
            <a:avLst/>
          </a:prstGeom>
          <a:solidFill>
            <a:srgbClr val="FFFFFF"/>
          </a:solidFill>
        </p:spPr>
        <p:txBody>
          <a:bodyPr wrap="square" rtlCol="0">
            <a:spAutoFit/>
          </a:bodyPr>
          <a:lstStyle/>
          <a:p>
            <a:r>
              <a:rPr lang="sl-SI" sz="900"/>
              <a:t>Open on </a:t>
            </a:r>
            <a:r>
              <a:rPr lang="sl-SI" sz="900" err="1"/>
              <a:t>demand</a:t>
            </a:r>
            <a:endParaRPr lang="sl-SI" sz="900"/>
          </a:p>
        </p:txBody>
      </p:sp>
      <p:cxnSp>
        <p:nvCxnSpPr>
          <p:cNvPr id="5" name="Straight Arrow Connector 4">
            <a:extLst>
              <a:ext uri="{FF2B5EF4-FFF2-40B4-BE49-F238E27FC236}">
                <a16:creationId xmlns:a16="http://schemas.microsoft.com/office/drawing/2014/main" id="{60DFE0E5-D638-175A-2E9E-CBD5402B5EBA}"/>
              </a:ext>
            </a:extLst>
          </p:cNvPr>
          <p:cNvCxnSpPr>
            <a:cxnSpLocks/>
          </p:cNvCxnSpPr>
          <p:nvPr/>
        </p:nvCxnSpPr>
        <p:spPr>
          <a:xfrm flipH="1" flipV="1">
            <a:off x="6095998" y="3429000"/>
            <a:ext cx="227180" cy="15762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 name="Footer Placeholder 4">
            <a:extLst>
              <a:ext uri="{FF2B5EF4-FFF2-40B4-BE49-F238E27FC236}">
                <a16:creationId xmlns:a16="http://schemas.microsoft.com/office/drawing/2014/main" id="{FD8B784E-66EF-5460-A100-913680D12015}"/>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3566612829"/>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9869ACCC-8AF9-0D6A-C10B-A632E48B8249}"/>
            </a:ext>
          </a:extLst>
        </p:cNvPr>
        <p:cNvGrpSpPr/>
        <p:nvPr/>
      </p:nvGrpSpPr>
      <p:grpSpPr bwMode="auto">
        <a:xfrm>
          <a:off x="0" y="0"/>
          <a:ext cx="0" cy="0"/>
          <a:chOff x="0" y="0"/>
          <a:chExt cx="0" cy="0"/>
        </a:xfrm>
      </p:grpSpPr>
      <p:pic>
        <p:nvPicPr>
          <p:cNvPr id="54" name="Picture 53">
            <a:extLst>
              <a:ext uri="{FF2B5EF4-FFF2-40B4-BE49-F238E27FC236}">
                <a16:creationId xmlns:a16="http://schemas.microsoft.com/office/drawing/2014/main" id="{E2003E0C-3835-49A6-0215-F3E124C62D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0052" y="4490439"/>
            <a:ext cx="2227580" cy="1670685"/>
          </a:xfrm>
          <a:prstGeom prst="rect">
            <a:avLst/>
          </a:prstGeom>
        </p:spPr>
      </p:pic>
      <p:sp>
        <p:nvSpPr>
          <p:cNvPr id="58" name="Title 57">
            <a:extLst>
              <a:ext uri="{FF2B5EF4-FFF2-40B4-BE49-F238E27FC236}">
                <a16:creationId xmlns:a16="http://schemas.microsoft.com/office/drawing/2014/main" id="{050568A8-D4D4-DBD5-AC6A-D3D895573383}"/>
              </a:ext>
            </a:extLst>
          </p:cNvPr>
          <p:cNvSpPr>
            <a:spLocks noGrp="1"/>
          </p:cNvSpPr>
          <p:nvPr>
            <p:ph type="title"/>
          </p:nvPr>
        </p:nvSpPr>
        <p:spPr>
          <a:xfrm>
            <a:off x="170602" y="199782"/>
            <a:ext cx="10515600" cy="756146"/>
          </a:xfrm>
        </p:spPr>
        <p:txBody>
          <a:bodyPr/>
          <a:lstStyle/>
          <a:p>
            <a:r>
              <a:rPr lang="sl-SI" err="1"/>
              <a:t>Basic</a:t>
            </a:r>
            <a:r>
              <a:rPr lang="sl-SI"/>
              <a:t> Linux </a:t>
            </a:r>
            <a:r>
              <a:rPr lang="sl-SI" err="1"/>
              <a:t>Commands</a:t>
            </a:r>
            <a:r>
              <a:rPr lang="sl-SI"/>
              <a:t> </a:t>
            </a:r>
            <a:r>
              <a:rPr lang="sl-SI" err="1"/>
              <a:t>for</a:t>
            </a:r>
            <a:r>
              <a:rPr lang="sl-SI"/>
              <a:t> </a:t>
            </a:r>
            <a:r>
              <a:rPr lang="sl-SI" err="1"/>
              <a:t>Navigation</a:t>
            </a:r>
            <a:endParaRPr lang="sl-SI"/>
          </a:p>
        </p:txBody>
      </p:sp>
      <p:sp>
        <p:nvSpPr>
          <p:cNvPr id="2" name="Date Placeholder 3">
            <a:extLst>
              <a:ext uri="{FF2B5EF4-FFF2-40B4-BE49-F238E27FC236}">
                <a16:creationId xmlns:a16="http://schemas.microsoft.com/office/drawing/2014/main" id="{A6392BA1-05AE-B471-0FB1-1ECADA29C5F0}"/>
              </a:ext>
            </a:extLst>
          </p:cNvPr>
          <p:cNvSpPr>
            <a:spLocks noGrp="1"/>
          </p:cNvSpPr>
          <p:nvPr>
            <p:ph type="dt" sz="half" idx="10"/>
          </p:nvPr>
        </p:nvSpPr>
        <p:spPr bwMode="auto">
          <a:xfrm>
            <a:off x="838198" y="6356349"/>
            <a:ext cx="2743200" cy="365124"/>
          </a:xfrm>
        </p:spPr>
        <p:txBody>
          <a:bodyPr/>
          <a:lstStyle/>
          <a:p>
            <a:pPr>
              <a:defRPr/>
            </a:pPr>
            <a:fld id="{CEB620EA-BCAB-4A01-96B8-CEFF5D24040F}" type="datetime1">
              <a:rPr lang="en-GB" noProof="0" smtClean="0"/>
              <a:t>15/10/2026</a:t>
            </a:fld>
            <a:endParaRPr lang="en-GB" noProof="0"/>
          </a:p>
        </p:txBody>
      </p:sp>
      <p:sp>
        <p:nvSpPr>
          <p:cNvPr id="4" name="Slide Number Placeholder 5">
            <a:extLst>
              <a:ext uri="{FF2B5EF4-FFF2-40B4-BE49-F238E27FC236}">
                <a16:creationId xmlns:a16="http://schemas.microsoft.com/office/drawing/2014/main" id="{866ED9E3-6E42-39C0-AE23-983681504DB9}"/>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22</a:t>
            </a:fld>
            <a:endParaRPr lang="en-GB" noProof="0"/>
          </a:p>
        </p:txBody>
      </p:sp>
      <p:sp>
        <p:nvSpPr>
          <p:cNvPr id="6" name="Shape 2">
            <a:extLst>
              <a:ext uri="{FF2B5EF4-FFF2-40B4-BE49-F238E27FC236}">
                <a16:creationId xmlns:a16="http://schemas.microsoft.com/office/drawing/2014/main" id="{E28F493B-E204-DD52-12D9-C63CCE027A7C}"/>
              </a:ext>
            </a:extLst>
          </p:cNvPr>
          <p:cNvSpPr/>
          <p:nvPr/>
        </p:nvSpPr>
        <p:spPr>
          <a:xfrm>
            <a:off x="764540" y="1374468"/>
            <a:ext cx="5349240" cy="566928"/>
          </a:xfrm>
          <a:prstGeom prst="roundRect">
            <a:avLst>
              <a:gd name="adj" fmla="val 9677"/>
            </a:avLst>
          </a:prstGeom>
          <a:solidFill>
            <a:schemeClr val="tx2"/>
          </a:solidFill>
          <a:ln w="12700">
            <a:solidFill>
              <a:srgbClr val="E0E4EC"/>
            </a:solidFill>
            <a:prstDash val="solid"/>
          </a:ln>
        </p:spPr>
        <p:txBody>
          <a:bodyPr/>
          <a:lstStyle/>
          <a:p>
            <a:endParaRPr lang="sl-SI">
              <a:solidFill>
                <a:schemeClr val="tx1">
                  <a:lumMod val="20000"/>
                  <a:lumOff val="80000"/>
                </a:schemeClr>
              </a:solidFill>
            </a:endParaRPr>
          </a:p>
        </p:txBody>
      </p:sp>
      <p:sp>
        <p:nvSpPr>
          <p:cNvPr id="8" name="Text 3">
            <a:extLst>
              <a:ext uri="{FF2B5EF4-FFF2-40B4-BE49-F238E27FC236}">
                <a16:creationId xmlns:a16="http://schemas.microsoft.com/office/drawing/2014/main" id="{3B1ECA1A-11D7-766D-981A-1AAD01F5E2C3}"/>
              </a:ext>
            </a:extLst>
          </p:cNvPr>
          <p:cNvSpPr txBox="1"/>
          <p:nvPr/>
        </p:nvSpPr>
        <p:spPr>
          <a:xfrm>
            <a:off x="947420" y="1374468"/>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pwd</a:t>
            </a:r>
            <a:endParaRPr lang="en-US" sz="1300">
              <a:solidFill>
                <a:schemeClr val="tx1">
                  <a:lumMod val="20000"/>
                  <a:lumOff val="80000"/>
                </a:schemeClr>
              </a:solidFill>
            </a:endParaRPr>
          </a:p>
        </p:txBody>
      </p:sp>
      <p:sp>
        <p:nvSpPr>
          <p:cNvPr id="10" name="Text 4">
            <a:extLst>
              <a:ext uri="{FF2B5EF4-FFF2-40B4-BE49-F238E27FC236}">
                <a16:creationId xmlns:a16="http://schemas.microsoft.com/office/drawing/2014/main" id="{67E553C8-065F-7F3D-4F08-28F4B27A8141}"/>
              </a:ext>
            </a:extLst>
          </p:cNvPr>
          <p:cNvSpPr txBox="1"/>
          <p:nvPr/>
        </p:nvSpPr>
        <p:spPr>
          <a:xfrm>
            <a:off x="3096260" y="1374468"/>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Print current working directory</a:t>
            </a:r>
            <a:endParaRPr lang="en-US" sz="1150">
              <a:solidFill>
                <a:schemeClr val="tx1">
                  <a:lumMod val="20000"/>
                  <a:lumOff val="80000"/>
                </a:schemeClr>
              </a:solidFill>
            </a:endParaRPr>
          </a:p>
        </p:txBody>
      </p:sp>
      <p:sp>
        <p:nvSpPr>
          <p:cNvPr id="12" name="Shape 5">
            <a:extLst>
              <a:ext uri="{FF2B5EF4-FFF2-40B4-BE49-F238E27FC236}">
                <a16:creationId xmlns:a16="http://schemas.microsoft.com/office/drawing/2014/main" id="{8A8C1C1E-7D0E-E8BC-EED6-43F31BAC4195}"/>
              </a:ext>
            </a:extLst>
          </p:cNvPr>
          <p:cNvSpPr/>
          <p:nvPr/>
        </p:nvSpPr>
        <p:spPr>
          <a:xfrm>
            <a:off x="6433820" y="1374468"/>
            <a:ext cx="5349240" cy="566928"/>
          </a:xfrm>
          <a:prstGeom prst="roundRect">
            <a:avLst>
              <a:gd name="adj" fmla="val 9677"/>
            </a:avLst>
          </a:prstGeom>
          <a:solidFill>
            <a:schemeClr val="accent1"/>
          </a:solidFill>
          <a:ln w="12700">
            <a:solidFill>
              <a:srgbClr val="E0E4EC"/>
            </a:solidFill>
            <a:prstDash val="solid"/>
          </a:ln>
        </p:spPr>
        <p:txBody>
          <a:bodyPr/>
          <a:lstStyle/>
          <a:p>
            <a:endParaRPr lang="sl-SI">
              <a:solidFill>
                <a:schemeClr val="tx1">
                  <a:lumMod val="20000"/>
                  <a:lumOff val="80000"/>
                </a:schemeClr>
              </a:solidFill>
            </a:endParaRPr>
          </a:p>
        </p:txBody>
      </p:sp>
      <p:sp>
        <p:nvSpPr>
          <p:cNvPr id="14" name="Text 6">
            <a:extLst>
              <a:ext uri="{FF2B5EF4-FFF2-40B4-BE49-F238E27FC236}">
                <a16:creationId xmlns:a16="http://schemas.microsoft.com/office/drawing/2014/main" id="{F1CC3D35-B2D8-7671-495E-5E2B2D84C21B}"/>
              </a:ext>
            </a:extLst>
          </p:cNvPr>
          <p:cNvSpPr txBox="1"/>
          <p:nvPr/>
        </p:nvSpPr>
        <p:spPr>
          <a:xfrm>
            <a:off x="6616700" y="1374468"/>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ls -la</a:t>
            </a:r>
            <a:endParaRPr lang="en-US" sz="1300">
              <a:solidFill>
                <a:schemeClr val="tx1">
                  <a:lumMod val="20000"/>
                  <a:lumOff val="80000"/>
                </a:schemeClr>
              </a:solidFill>
            </a:endParaRPr>
          </a:p>
        </p:txBody>
      </p:sp>
      <p:sp>
        <p:nvSpPr>
          <p:cNvPr id="16" name="Text 7">
            <a:extLst>
              <a:ext uri="{FF2B5EF4-FFF2-40B4-BE49-F238E27FC236}">
                <a16:creationId xmlns:a16="http://schemas.microsoft.com/office/drawing/2014/main" id="{FAEE67A5-7EE0-BEB9-6AC1-83B7559E1830}"/>
              </a:ext>
            </a:extLst>
          </p:cNvPr>
          <p:cNvSpPr txBox="1"/>
          <p:nvPr/>
        </p:nvSpPr>
        <p:spPr>
          <a:xfrm>
            <a:off x="8765540" y="1374468"/>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List all files, including hidden, with details</a:t>
            </a:r>
            <a:endParaRPr lang="en-US" sz="1150">
              <a:solidFill>
                <a:schemeClr val="tx1">
                  <a:lumMod val="20000"/>
                  <a:lumOff val="80000"/>
                </a:schemeClr>
              </a:solidFill>
            </a:endParaRPr>
          </a:p>
        </p:txBody>
      </p:sp>
      <p:sp>
        <p:nvSpPr>
          <p:cNvPr id="18" name="Shape 8">
            <a:extLst>
              <a:ext uri="{FF2B5EF4-FFF2-40B4-BE49-F238E27FC236}">
                <a16:creationId xmlns:a16="http://schemas.microsoft.com/office/drawing/2014/main" id="{E3E3D00D-32B9-0AC4-7486-A05B731F4C66}"/>
              </a:ext>
            </a:extLst>
          </p:cNvPr>
          <p:cNvSpPr/>
          <p:nvPr/>
        </p:nvSpPr>
        <p:spPr>
          <a:xfrm>
            <a:off x="764540" y="2253562"/>
            <a:ext cx="5349240" cy="566928"/>
          </a:xfrm>
          <a:prstGeom prst="roundRect">
            <a:avLst>
              <a:gd name="adj" fmla="val 9677"/>
            </a:avLst>
          </a:prstGeom>
          <a:solidFill>
            <a:schemeClr val="accent1"/>
          </a:solidFill>
          <a:ln w="12700">
            <a:solidFill>
              <a:srgbClr val="E0E4EC"/>
            </a:solidFill>
            <a:prstDash val="solid"/>
          </a:ln>
        </p:spPr>
        <p:txBody>
          <a:bodyPr/>
          <a:lstStyle/>
          <a:p>
            <a:endParaRPr lang="sl-SI">
              <a:solidFill>
                <a:schemeClr val="tx1">
                  <a:lumMod val="20000"/>
                  <a:lumOff val="80000"/>
                </a:schemeClr>
              </a:solidFill>
            </a:endParaRPr>
          </a:p>
        </p:txBody>
      </p:sp>
      <p:sp>
        <p:nvSpPr>
          <p:cNvPr id="20" name="Text 9">
            <a:extLst>
              <a:ext uri="{FF2B5EF4-FFF2-40B4-BE49-F238E27FC236}">
                <a16:creationId xmlns:a16="http://schemas.microsoft.com/office/drawing/2014/main" id="{99E050AC-4C08-7BC5-0B7E-A825664A7C24}"/>
              </a:ext>
            </a:extLst>
          </p:cNvPr>
          <p:cNvSpPr txBox="1"/>
          <p:nvPr/>
        </p:nvSpPr>
        <p:spPr>
          <a:xfrm>
            <a:off x="947420" y="2253562"/>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cd &lt;dir&gt;</a:t>
            </a:r>
            <a:endParaRPr lang="en-US" sz="1300">
              <a:solidFill>
                <a:schemeClr val="tx1">
                  <a:lumMod val="20000"/>
                  <a:lumOff val="80000"/>
                </a:schemeClr>
              </a:solidFill>
            </a:endParaRPr>
          </a:p>
        </p:txBody>
      </p:sp>
      <p:sp>
        <p:nvSpPr>
          <p:cNvPr id="22" name="Text 10">
            <a:extLst>
              <a:ext uri="{FF2B5EF4-FFF2-40B4-BE49-F238E27FC236}">
                <a16:creationId xmlns:a16="http://schemas.microsoft.com/office/drawing/2014/main" id="{B968F12A-4D1F-1319-DEC5-CB0D8F72EADE}"/>
              </a:ext>
            </a:extLst>
          </p:cNvPr>
          <p:cNvSpPr txBox="1"/>
          <p:nvPr/>
        </p:nvSpPr>
        <p:spPr>
          <a:xfrm>
            <a:off x="3096260" y="2253562"/>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Change directory (cd .. goes up one level)</a:t>
            </a:r>
            <a:endParaRPr lang="en-US" sz="1150">
              <a:solidFill>
                <a:schemeClr val="tx1">
                  <a:lumMod val="20000"/>
                  <a:lumOff val="80000"/>
                </a:schemeClr>
              </a:solidFill>
            </a:endParaRPr>
          </a:p>
        </p:txBody>
      </p:sp>
      <p:sp>
        <p:nvSpPr>
          <p:cNvPr id="24" name="Shape 11">
            <a:extLst>
              <a:ext uri="{FF2B5EF4-FFF2-40B4-BE49-F238E27FC236}">
                <a16:creationId xmlns:a16="http://schemas.microsoft.com/office/drawing/2014/main" id="{2F5612CA-793A-DCBD-108D-5806E107B617}"/>
              </a:ext>
            </a:extLst>
          </p:cNvPr>
          <p:cNvSpPr/>
          <p:nvPr/>
        </p:nvSpPr>
        <p:spPr>
          <a:xfrm>
            <a:off x="6433820" y="2253562"/>
            <a:ext cx="5349240" cy="566928"/>
          </a:xfrm>
          <a:prstGeom prst="roundRect">
            <a:avLst>
              <a:gd name="adj" fmla="val 9677"/>
            </a:avLst>
          </a:prstGeom>
          <a:solidFill>
            <a:schemeClr val="tx2"/>
          </a:solidFill>
          <a:ln w="12700">
            <a:solidFill>
              <a:srgbClr val="E0E4EC"/>
            </a:solidFill>
            <a:prstDash val="solid"/>
          </a:ln>
        </p:spPr>
        <p:txBody>
          <a:bodyPr/>
          <a:lstStyle/>
          <a:p>
            <a:endParaRPr lang="sl-SI">
              <a:solidFill>
                <a:schemeClr val="tx1">
                  <a:lumMod val="20000"/>
                  <a:lumOff val="80000"/>
                </a:schemeClr>
              </a:solidFill>
            </a:endParaRPr>
          </a:p>
        </p:txBody>
      </p:sp>
      <p:sp>
        <p:nvSpPr>
          <p:cNvPr id="26" name="Text 12">
            <a:extLst>
              <a:ext uri="{FF2B5EF4-FFF2-40B4-BE49-F238E27FC236}">
                <a16:creationId xmlns:a16="http://schemas.microsoft.com/office/drawing/2014/main" id="{8885F1A3-0E64-69BB-622C-A968CC46F71C}"/>
              </a:ext>
            </a:extLst>
          </p:cNvPr>
          <p:cNvSpPr txBox="1"/>
          <p:nvPr/>
        </p:nvSpPr>
        <p:spPr>
          <a:xfrm>
            <a:off x="6616700" y="2253562"/>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mkdir &lt;name&gt;</a:t>
            </a:r>
            <a:endParaRPr lang="en-US" sz="1300">
              <a:solidFill>
                <a:schemeClr val="tx1">
                  <a:lumMod val="20000"/>
                  <a:lumOff val="80000"/>
                </a:schemeClr>
              </a:solidFill>
            </a:endParaRPr>
          </a:p>
        </p:txBody>
      </p:sp>
      <p:sp>
        <p:nvSpPr>
          <p:cNvPr id="28" name="Text 13">
            <a:extLst>
              <a:ext uri="{FF2B5EF4-FFF2-40B4-BE49-F238E27FC236}">
                <a16:creationId xmlns:a16="http://schemas.microsoft.com/office/drawing/2014/main" id="{C5E0856A-6CBC-10A6-0D7A-B573C05D7853}"/>
              </a:ext>
            </a:extLst>
          </p:cNvPr>
          <p:cNvSpPr txBox="1"/>
          <p:nvPr/>
        </p:nvSpPr>
        <p:spPr>
          <a:xfrm>
            <a:off x="8765540" y="2253562"/>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Create a new directory</a:t>
            </a:r>
            <a:endParaRPr lang="en-US" sz="1150">
              <a:solidFill>
                <a:schemeClr val="tx1">
                  <a:lumMod val="20000"/>
                  <a:lumOff val="80000"/>
                </a:schemeClr>
              </a:solidFill>
            </a:endParaRPr>
          </a:p>
        </p:txBody>
      </p:sp>
      <p:sp>
        <p:nvSpPr>
          <p:cNvPr id="30" name="Shape 14">
            <a:extLst>
              <a:ext uri="{FF2B5EF4-FFF2-40B4-BE49-F238E27FC236}">
                <a16:creationId xmlns:a16="http://schemas.microsoft.com/office/drawing/2014/main" id="{D73BF685-0DE9-A1FD-9C5F-21EFDA827816}"/>
              </a:ext>
            </a:extLst>
          </p:cNvPr>
          <p:cNvSpPr/>
          <p:nvPr/>
        </p:nvSpPr>
        <p:spPr>
          <a:xfrm>
            <a:off x="764540" y="3132656"/>
            <a:ext cx="5349240" cy="566928"/>
          </a:xfrm>
          <a:prstGeom prst="roundRect">
            <a:avLst>
              <a:gd name="adj" fmla="val 9677"/>
            </a:avLst>
          </a:prstGeom>
          <a:solidFill>
            <a:schemeClr val="tx2"/>
          </a:solidFill>
          <a:ln w="12700">
            <a:solidFill>
              <a:srgbClr val="E0E4EC"/>
            </a:solidFill>
            <a:prstDash val="solid"/>
          </a:ln>
        </p:spPr>
        <p:txBody>
          <a:bodyPr/>
          <a:lstStyle/>
          <a:p>
            <a:endParaRPr lang="sl-SI">
              <a:solidFill>
                <a:schemeClr val="tx1">
                  <a:lumMod val="20000"/>
                  <a:lumOff val="80000"/>
                </a:schemeClr>
              </a:solidFill>
            </a:endParaRPr>
          </a:p>
        </p:txBody>
      </p:sp>
      <p:sp>
        <p:nvSpPr>
          <p:cNvPr id="32" name="Text 15">
            <a:extLst>
              <a:ext uri="{FF2B5EF4-FFF2-40B4-BE49-F238E27FC236}">
                <a16:creationId xmlns:a16="http://schemas.microsoft.com/office/drawing/2014/main" id="{CBFE1406-A65A-5DAD-33EB-A2117AD1443B}"/>
              </a:ext>
            </a:extLst>
          </p:cNvPr>
          <p:cNvSpPr txBox="1"/>
          <p:nvPr/>
        </p:nvSpPr>
        <p:spPr>
          <a:xfrm>
            <a:off x="947420" y="3132656"/>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cp / mv &lt;a&gt; &lt;b&gt;</a:t>
            </a:r>
            <a:endParaRPr lang="en-US" sz="1300">
              <a:solidFill>
                <a:schemeClr val="tx1">
                  <a:lumMod val="20000"/>
                  <a:lumOff val="80000"/>
                </a:schemeClr>
              </a:solidFill>
            </a:endParaRPr>
          </a:p>
        </p:txBody>
      </p:sp>
      <p:sp>
        <p:nvSpPr>
          <p:cNvPr id="34" name="Text 16">
            <a:extLst>
              <a:ext uri="{FF2B5EF4-FFF2-40B4-BE49-F238E27FC236}">
                <a16:creationId xmlns:a16="http://schemas.microsoft.com/office/drawing/2014/main" id="{D7FBC992-2F53-2026-B6D3-A3A2415269A8}"/>
              </a:ext>
            </a:extLst>
          </p:cNvPr>
          <p:cNvSpPr txBox="1"/>
          <p:nvPr/>
        </p:nvSpPr>
        <p:spPr>
          <a:xfrm>
            <a:off x="3096260" y="3132656"/>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Copy / move a file or directory</a:t>
            </a:r>
            <a:endParaRPr lang="en-US" sz="1150">
              <a:solidFill>
                <a:schemeClr val="tx1">
                  <a:lumMod val="20000"/>
                  <a:lumOff val="80000"/>
                </a:schemeClr>
              </a:solidFill>
            </a:endParaRPr>
          </a:p>
        </p:txBody>
      </p:sp>
      <p:sp>
        <p:nvSpPr>
          <p:cNvPr id="36" name="Shape 17">
            <a:extLst>
              <a:ext uri="{FF2B5EF4-FFF2-40B4-BE49-F238E27FC236}">
                <a16:creationId xmlns:a16="http://schemas.microsoft.com/office/drawing/2014/main" id="{809951CE-8566-574D-A17D-8EB055472A41}"/>
              </a:ext>
            </a:extLst>
          </p:cNvPr>
          <p:cNvSpPr/>
          <p:nvPr/>
        </p:nvSpPr>
        <p:spPr>
          <a:xfrm>
            <a:off x="6433820" y="3132656"/>
            <a:ext cx="5349240" cy="566928"/>
          </a:xfrm>
          <a:prstGeom prst="roundRect">
            <a:avLst>
              <a:gd name="adj" fmla="val 9677"/>
            </a:avLst>
          </a:prstGeom>
          <a:solidFill>
            <a:schemeClr val="accent1"/>
          </a:solidFill>
          <a:ln w="12700">
            <a:solidFill>
              <a:srgbClr val="E0E4EC"/>
            </a:solidFill>
            <a:prstDash val="solid"/>
          </a:ln>
        </p:spPr>
        <p:txBody>
          <a:bodyPr/>
          <a:lstStyle/>
          <a:p>
            <a:endParaRPr lang="sl-SI">
              <a:solidFill>
                <a:schemeClr val="tx1">
                  <a:lumMod val="20000"/>
                  <a:lumOff val="80000"/>
                </a:schemeClr>
              </a:solidFill>
            </a:endParaRPr>
          </a:p>
        </p:txBody>
      </p:sp>
      <p:sp>
        <p:nvSpPr>
          <p:cNvPr id="38" name="Text 18">
            <a:extLst>
              <a:ext uri="{FF2B5EF4-FFF2-40B4-BE49-F238E27FC236}">
                <a16:creationId xmlns:a16="http://schemas.microsoft.com/office/drawing/2014/main" id="{89FD6E26-35C5-5784-EF46-F0D71E8A56C7}"/>
              </a:ext>
            </a:extLst>
          </p:cNvPr>
          <p:cNvSpPr txBox="1"/>
          <p:nvPr/>
        </p:nvSpPr>
        <p:spPr>
          <a:xfrm>
            <a:off x="6616700" y="3132656"/>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rm -r &lt;dir&gt;</a:t>
            </a:r>
            <a:endParaRPr lang="en-US" sz="1300">
              <a:solidFill>
                <a:schemeClr val="tx1">
                  <a:lumMod val="20000"/>
                  <a:lumOff val="80000"/>
                </a:schemeClr>
              </a:solidFill>
            </a:endParaRPr>
          </a:p>
        </p:txBody>
      </p:sp>
      <p:sp>
        <p:nvSpPr>
          <p:cNvPr id="40" name="Text 19">
            <a:extLst>
              <a:ext uri="{FF2B5EF4-FFF2-40B4-BE49-F238E27FC236}">
                <a16:creationId xmlns:a16="http://schemas.microsoft.com/office/drawing/2014/main" id="{87AB98B5-DCBB-8EDE-E8AA-1CD469508B46}"/>
              </a:ext>
            </a:extLst>
          </p:cNvPr>
          <p:cNvSpPr txBox="1"/>
          <p:nvPr/>
        </p:nvSpPr>
        <p:spPr>
          <a:xfrm>
            <a:off x="8765540" y="3132656"/>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Remove a directory and its contents</a:t>
            </a:r>
            <a:endParaRPr lang="en-US" sz="1150">
              <a:solidFill>
                <a:schemeClr val="tx1">
                  <a:lumMod val="20000"/>
                  <a:lumOff val="80000"/>
                </a:schemeClr>
              </a:solidFill>
            </a:endParaRPr>
          </a:p>
        </p:txBody>
      </p:sp>
      <p:sp>
        <p:nvSpPr>
          <p:cNvPr id="42" name="Shape 20">
            <a:extLst>
              <a:ext uri="{FF2B5EF4-FFF2-40B4-BE49-F238E27FC236}">
                <a16:creationId xmlns:a16="http://schemas.microsoft.com/office/drawing/2014/main" id="{52CA4F86-8B97-0379-AC82-F9D79371F2F4}"/>
              </a:ext>
            </a:extLst>
          </p:cNvPr>
          <p:cNvSpPr/>
          <p:nvPr/>
        </p:nvSpPr>
        <p:spPr>
          <a:xfrm>
            <a:off x="764540" y="4011750"/>
            <a:ext cx="5349240" cy="566928"/>
          </a:xfrm>
          <a:prstGeom prst="roundRect">
            <a:avLst>
              <a:gd name="adj" fmla="val 9677"/>
            </a:avLst>
          </a:prstGeom>
          <a:solidFill>
            <a:schemeClr val="accent1"/>
          </a:solidFill>
          <a:ln w="12700">
            <a:solidFill>
              <a:srgbClr val="E0E4EC"/>
            </a:solidFill>
            <a:prstDash val="solid"/>
          </a:ln>
        </p:spPr>
        <p:txBody>
          <a:bodyPr/>
          <a:lstStyle/>
          <a:p>
            <a:endParaRPr lang="sl-SI">
              <a:solidFill>
                <a:schemeClr val="tx1">
                  <a:lumMod val="20000"/>
                  <a:lumOff val="80000"/>
                </a:schemeClr>
              </a:solidFill>
            </a:endParaRPr>
          </a:p>
        </p:txBody>
      </p:sp>
      <p:sp>
        <p:nvSpPr>
          <p:cNvPr id="44" name="Text 21">
            <a:extLst>
              <a:ext uri="{FF2B5EF4-FFF2-40B4-BE49-F238E27FC236}">
                <a16:creationId xmlns:a16="http://schemas.microsoft.com/office/drawing/2014/main" id="{171AE475-852C-BFA0-4BBF-EC2119470D9F}"/>
              </a:ext>
            </a:extLst>
          </p:cNvPr>
          <p:cNvSpPr txBox="1"/>
          <p:nvPr/>
        </p:nvSpPr>
        <p:spPr>
          <a:xfrm>
            <a:off x="947420" y="4011750"/>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nano / vim &lt;file&gt;</a:t>
            </a:r>
            <a:endParaRPr lang="en-US" sz="1300">
              <a:solidFill>
                <a:schemeClr val="tx1">
                  <a:lumMod val="20000"/>
                  <a:lumOff val="80000"/>
                </a:schemeClr>
              </a:solidFill>
            </a:endParaRPr>
          </a:p>
        </p:txBody>
      </p:sp>
      <p:sp>
        <p:nvSpPr>
          <p:cNvPr id="46" name="Text 22">
            <a:extLst>
              <a:ext uri="{FF2B5EF4-FFF2-40B4-BE49-F238E27FC236}">
                <a16:creationId xmlns:a16="http://schemas.microsoft.com/office/drawing/2014/main" id="{1F7D7D08-CD1F-3D69-F1EA-D2D49A915730}"/>
              </a:ext>
            </a:extLst>
          </p:cNvPr>
          <p:cNvSpPr txBox="1"/>
          <p:nvPr/>
        </p:nvSpPr>
        <p:spPr>
          <a:xfrm>
            <a:off x="3096260" y="4011750"/>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Edit a file in the terminal</a:t>
            </a:r>
            <a:endParaRPr lang="en-US" sz="1150">
              <a:solidFill>
                <a:schemeClr val="tx1">
                  <a:lumMod val="20000"/>
                  <a:lumOff val="80000"/>
                </a:schemeClr>
              </a:solidFill>
            </a:endParaRPr>
          </a:p>
        </p:txBody>
      </p:sp>
      <p:sp>
        <p:nvSpPr>
          <p:cNvPr id="48" name="Shape 23">
            <a:extLst>
              <a:ext uri="{FF2B5EF4-FFF2-40B4-BE49-F238E27FC236}">
                <a16:creationId xmlns:a16="http://schemas.microsoft.com/office/drawing/2014/main" id="{3776D8B8-B254-C76D-F3C5-D5619526B47C}"/>
              </a:ext>
            </a:extLst>
          </p:cNvPr>
          <p:cNvSpPr/>
          <p:nvPr/>
        </p:nvSpPr>
        <p:spPr>
          <a:xfrm>
            <a:off x="6433820" y="4011750"/>
            <a:ext cx="5349240" cy="566928"/>
          </a:xfrm>
          <a:prstGeom prst="roundRect">
            <a:avLst>
              <a:gd name="adj" fmla="val 9677"/>
            </a:avLst>
          </a:prstGeom>
          <a:solidFill>
            <a:schemeClr val="tx2"/>
          </a:solidFill>
          <a:ln w="12700">
            <a:solidFill>
              <a:srgbClr val="E0E4EC"/>
            </a:solidFill>
            <a:prstDash val="solid"/>
          </a:ln>
        </p:spPr>
        <p:txBody>
          <a:bodyPr/>
          <a:lstStyle/>
          <a:p>
            <a:endParaRPr lang="sl-SI">
              <a:solidFill>
                <a:schemeClr val="tx1">
                  <a:lumMod val="20000"/>
                  <a:lumOff val="80000"/>
                </a:schemeClr>
              </a:solidFill>
            </a:endParaRPr>
          </a:p>
        </p:txBody>
      </p:sp>
      <p:sp>
        <p:nvSpPr>
          <p:cNvPr id="50" name="Text 24">
            <a:extLst>
              <a:ext uri="{FF2B5EF4-FFF2-40B4-BE49-F238E27FC236}">
                <a16:creationId xmlns:a16="http://schemas.microsoft.com/office/drawing/2014/main" id="{CF4D919F-E7C5-A28E-E6AA-6627983E8098}"/>
              </a:ext>
            </a:extLst>
          </p:cNvPr>
          <p:cNvSpPr txBox="1"/>
          <p:nvPr/>
        </p:nvSpPr>
        <p:spPr>
          <a:xfrm>
            <a:off x="6616700" y="4011750"/>
            <a:ext cx="2103120" cy="566928"/>
          </a:xfrm>
          <a:prstGeom prst="rect">
            <a:avLst/>
          </a:prstGeom>
          <a:noFill/>
          <a:ln/>
        </p:spPr>
        <p:txBody>
          <a:bodyPr wrap="square" lIns="0" tIns="0" rIns="0" bIns="0" rtlCol="0" anchor="ctr"/>
          <a:lstStyle/>
          <a:p>
            <a:pPr marL="0" indent="0">
              <a:buNone/>
            </a:pPr>
            <a:r>
              <a:rPr lang="en-US" sz="1300" b="1">
                <a:solidFill>
                  <a:schemeClr val="tx1">
                    <a:lumMod val="20000"/>
                    <a:lumOff val="80000"/>
                  </a:schemeClr>
                </a:solidFill>
                <a:latin typeface="Courier New" pitchFamily="34" charset="0"/>
                <a:ea typeface="Courier New" pitchFamily="34" charset="-122"/>
                <a:cs typeface="Courier New" pitchFamily="34" charset="-120"/>
              </a:rPr>
              <a:t>man &lt;command&gt;</a:t>
            </a:r>
            <a:endParaRPr lang="en-US" sz="1300">
              <a:solidFill>
                <a:schemeClr val="tx1">
                  <a:lumMod val="20000"/>
                  <a:lumOff val="80000"/>
                </a:schemeClr>
              </a:solidFill>
            </a:endParaRPr>
          </a:p>
        </p:txBody>
      </p:sp>
      <p:sp>
        <p:nvSpPr>
          <p:cNvPr id="52" name="Text 25">
            <a:extLst>
              <a:ext uri="{FF2B5EF4-FFF2-40B4-BE49-F238E27FC236}">
                <a16:creationId xmlns:a16="http://schemas.microsoft.com/office/drawing/2014/main" id="{6728BFE6-3A0D-3302-72F0-4F8B757B81AD}"/>
              </a:ext>
            </a:extLst>
          </p:cNvPr>
          <p:cNvSpPr txBox="1"/>
          <p:nvPr/>
        </p:nvSpPr>
        <p:spPr>
          <a:xfrm>
            <a:off x="8765540" y="4011750"/>
            <a:ext cx="2834640" cy="566928"/>
          </a:xfrm>
          <a:prstGeom prst="rect">
            <a:avLst/>
          </a:prstGeom>
          <a:noFill/>
          <a:ln/>
        </p:spPr>
        <p:txBody>
          <a:bodyPr wrap="square" lIns="0" tIns="0" rIns="0" bIns="0" rtlCol="0" anchor="ctr"/>
          <a:lstStyle/>
          <a:p>
            <a:pPr marL="0" indent="0">
              <a:buNone/>
            </a:pPr>
            <a:r>
              <a:rPr lang="en-US" sz="1150">
                <a:solidFill>
                  <a:schemeClr val="tx1">
                    <a:lumMod val="20000"/>
                    <a:lumOff val="80000"/>
                  </a:schemeClr>
                </a:solidFill>
                <a:ea typeface="Calibri" pitchFamily="34" charset="-122"/>
                <a:cs typeface="Calibri" pitchFamily="34" charset="-120"/>
              </a:rPr>
              <a:t>Show the manual page for a command</a:t>
            </a:r>
            <a:endParaRPr lang="en-US" sz="1150">
              <a:solidFill>
                <a:schemeClr val="tx1">
                  <a:lumMod val="20000"/>
                  <a:lumOff val="80000"/>
                </a:schemeClr>
              </a:solidFill>
            </a:endParaRPr>
          </a:p>
        </p:txBody>
      </p:sp>
      <p:sp>
        <p:nvSpPr>
          <p:cNvPr id="56" name="TextBox 55">
            <a:extLst>
              <a:ext uri="{FF2B5EF4-FFF2-40B4-BE49-F238E27FC236}">
                <a16:creationId xmlns:a16="http://schemas.microsoft.com/office/drawing/2014/main" id="{D62CDB1C-F64B-7FE6-3BBB-0343871A7005}"/>
              </a:ext>
            </a:extLst>
          </p:cNvPr>
          <p:cNvSpPr txBox="1"/>
          <p:nvPr/>
        </p:nvSpPr>
        <p:spPr>
          <a:xfrm>
            <a:off x="9597389" y="6089460"/>
            <a:ext cx="2962911" cy="338554"/>
          </a:xfrm>
          <a:prstGeom prst="rect">
            <a:avLst/>
          </a:prstGeom>
          <a:noFill/>
        </p:spPr>
        <p:txBody>
          <a:bodyPr wrap="square">
            <a:spAutoFit/>
          </a:bodyPr>
          <a:lstStyle/>
          <a:p>
            <a:r>
              <a:rPr lang="sl-SI" sz="800" err="1"/>
              <a:t>Source</a:t>
            </a:r>
            <a:r>
              <a:rPr lang="sl-SI" sz="800"/>
              <a:t>: </a:t>
            </a:r>
            <a:br>
              <a:rPr lang="sl-SI" sz="800"/>
            </a:br>
            <a:r>
              <a:rPr lang="sl-SI" sz="800">
                <a:hlinkClick r:id="rId4"/>
              </a:rPr>
              <a:t>https://dribbble.com/shots/5667639-File-Transfer-Animation</a:t>
            </a:r>
            <a:r>
              <a:rPr lang="sl-SI" sz="800"/>
              <a:t> </a:t>
            </a:r>
          </a:p>
        </p:txBody>
      </p:sp>
      <p:sp>
        <p:nvSpPr>
          <p:cNvPr id="7" name="TextBox 6">
            <a:extLst>
              <a:ext uri="{FF2B5EF4-FFF2-40B4-BE49-F238E27FC236}">
                <a16:creationId xmlns:a16="http://schemas.microsoft.com/office/drawing/2014/main" id="{19FB1135-B7CF-7A4D-40C7-EEEF32291A14}"/>
              </a:ext>
            </a:extLst>
          </p:cNvPr>
          <p:cNvSpPr txBox="1"/>
          <p:nvPr/>
        </p:nvSpPr>
        <p:spPr>
          <a:xfrm>
            <a:off x="1069975" y="5292589"/>
            <a:ext cx="6280150" cy="369332"/>
          </a:xfrm>
          <a:prstGeom prst="rect">
            <a:avLst/>
          </a:prstGeom>
          <a:noFill/>
        </p:spPr>
        <p:txBody>
          <a:bodyPr wrap="square">
            <a:spAutoFit/>
          </a:bodyPr>
          <a:lstStyle/>
          <a:p>
            <a:r>
              <a:rPr lang="sl-SI"/>
              <a:t>https://vegadocs.vega.izum.si/introduction/</a:t>
            </a:r>
          </a:p>
        </p:txBody>
      </p:sp>
      <p:sp>
        <p:nvSpPr>
          <p:cNvPr id="5" name="Footer Placeholder 4">
            <a:extLst>
              <a:ext uri="{FF2B5EF4-FFF2-40B4-BE49-F238E27FC236}">
                <a16:creationId xmlns:a16="http://schemas.microsoft.com/office/drawing/2014/main" id="{6834277F-BC9A-A340-71FA-0C75865C0A27}"/>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964547249"/>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D84E9400-BAA6-E98C-ADEA-48136C9A895A}"/>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42593A92-352E-C5A6-6B82-65708B6FD6EF}"/>
              </a:ext>
            </a:extLst>
          </p:cNvPr>
          <p:cNvSpPr>
            <a:spLocks noGrp="1"/>
          </p:cNvSpPr>
          <p:nvPr>
            <p:ph type="title"/>
          </p:nvPr>
        </p:nvSpPr>
        <p:spPr>
          <a:xfrm>
            <a:off x="170602" y="199782"/>
            <a:ext cx="10515600" cy="756146"/>
          </a:xfrm>
        </p:spPr>
        <p:txBody>
          <a:bodyPr/>
          <a:lstStyle/>
          <a:p>
            <a:r>
              <a:rPr lang="sl-SI" err="1"/>
              <a:t>Submitting</a:t>
            </a:r>
            <a:r>
              <a:rPr lang="sl-SI"/>
              <a:t> </a:t>
            </a:r>
            <a:r>
              <a:rPr lang="sl-SI" err="1"/>
              <a:t>jobs</a:t>
            </a:r>
            <a:endParaRPr lang="sl-SI"/>
          </a:p>
        </p:txBody>
      </p:sp>
      <p:sp>
        <p:nvSpPr>
          <p:cNvPr id="2" name="Date Placeholder 3">
            <a:extLst>
              <a:ext uri="{FF2B5EF4-FFF2-40B4-BE49-F238E27FC236}">
                <a16:creationId xmlns:a16="http://schemas.microsoft.com/office/drawing/2014/main" id="{4CE8C356-EFE6-5951-77CC-BDC1290765CC}"/>
              </a:ext>
            </a:extLst>
          </p:cNvPr>
          <p:cNvSpPr>
            <a:spLocks noGrp="1"/>
          </p:cNvSpPr>
          <p:nvPr>
            <p:ph type="dt" sz="half" idx="10"/>
          </p:nvPr>
        </p:nvSpPr>
        <p:spPr bwMode="auto">
          <a:xfrm>
            <a:off x="838198" y="6356349"/>
            <a:ext cx="2743200" cy="365124"/>
          </a:xfrm>
        </p:spPr>
        <p:txBody>
          <a:bodyPr/>
          <a:lstStyle/>
          <a:p>
            <a:pPr>
              <a:defRPr/>
            </a:pPr>
            <a:fld id="{CEB620EA-BCAB-4A01-96B8-CEFF5D24040F}" type="datetime1">
              <a:rPr lang="en-GB" noProof="0" smtClean="0"/>
              <a:t>15/10/2026</a:t>
            </a:fld>
            <a:endParaRPr lang="en-GB" noProof="0"/>
          </a:p>
        </p:txBody>
      </p:sp>
      <p:sp>
        <p:nvSpPr>
          <p:cNvPr id="4" name="Slide Number Placeholder 5">
            <a:extLst>
              <a:ext uri="{FF2B5EF4-FFF2-40B4-BE49-F238E27FC236}">
                <a16:creationId xmlns:a16="http://schemas.microsoft.com/office/drawing/2014/main" id="{3557BE1F-AD7C-7CBD-B135-1C1B09BBA86E}"/>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23</a:t>
            </a:fld>
            <a:endParaRPr lang="en-GB" noProof="0"/>
          </a:p>
        </p:txBody>
      </p:sp>
      <p:sp>
        <p:nvSpPr>
          <p:cNvPr id="7" name="Text 2">
            <a:extLst>
              <a:ext uri="{FF2B5EF4-FFF2-40B4-BE49-F238E27FC236}">
                <a16:creationId xmlns:a16="http://schemas.microsoft.com/office/drawing/2014/main" id="{E12D4051-4A84-5950-1C64-71BB0DF2A339}"/>
              </a:ext>
            </a:extLst>
          </p:cNvPr>
          <p:cNvSpPr txBox="1"/>
          <p:nvPr/>
        </p:nvSpPr>
        <p:spPr>
          <a:xfrm>
            <a:off x="402590" y="1256666"/>
            <a:ext cx="10789920" cy="457200"/>
          </a:xfrm>
          <a:prstGeom prst="rect">
            <a:avLst/>
          </a:prstGeom>
          <a:noFill/>
          <a:ln/>
        </p:spPr>
        <p:txBody>
          <a:bodyPr wrap="square" lIns="0" tIns="0" rIns="0" bIns="0" rtlCol="0" anchor="ctr"/>
          <a:lstStyle/>
          <a:p>
            <a:pPr marL="0" indent="0">
              <a:buNone/>
            </a:pPr>
            <a:r>
              <a:rPr lang="en-US" sz="1400">
                <a:solidFill>
                  <a:schemeClr val="tx1">
                    <a:lumMod val="75000"/>
                  </a:schemeClr>
                </a:solidFill>
                <a:ea typeface="Calibri" pitchFamily="34" charset="-122"/>
                <a:cs typeface="Calibri" pitchFamily="34" charset="-120"/>
              </a:rPr>
              <a:t>A batch job is a shell script with #SBATCH directives at the top, describing the resources you need.</a:t>
            </a:r>
            <a:endParaRPr lang="en-US" sz="1400">
              <a:solidFill>
                <a:schemeClr val="tx1">
                  <a:lumMod val="75000"/>
                </a:schemeClr>
              </a:solidFill>
            </a:endParaRPr>
          </a:p>
        </p:txBody>
      </p:sp>
      <p:sp>
        <p:nvSpPr>
          <p:cNvPr id="11" name="Text 3">
            <a:extLst>
              <a:ext uri="{FF2B5EF4-FFF2-40B4-BE49-F238E27FC236}">
                <a16:creationId xmlns:a16="http://schemas.microsoft.com/office/drawing/2014/main" id="{ADF45D49-2E60-3F20-5F32-9EBBE98DD186}"/>
              </a:ext>
            </a:extLst>
          </p:cNvPr>
          <p:cNvSpPr txBox="1"/>
          <p:nvPr/>
        </p:nvSpPr>
        <p:spPr>
          <a:xfrm>
            <a:off x="826768" y="201460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--job-name</a:t>
            </a:r>
            <a:endParaRPr lang="en-US" sz="1250">
              <a:solidFill>
                <a:schemeClr val="tx2"/>
              </a:solidFill>
            </a:endParaRPr>
          </a:p>
        </p:txBody>
      </p:sp>
      <p:sp>
        <p:nvSpPr>
          <p:cNvPr id="15" name="Text 4">
            <a:extLst>
              <a:ext uri="{FF2B5EF4-FFF2-40B4-BE49-F238E27FC236}">
                <a16:creationId xmlns:a16="http://schemas.microsoft.com/office/drawing/2014/main" id="{EAE62334-97A7-2AE2-3ED2-76BB0C3BA08A}"/>
              </a:ext>
            </a:extLst>
          </p:cNvPr>
          <p:cNvSpPr txBox="1"/>
          <p:nvPr/>
        </p:nvSpPr>
        <p:spPr>
          <a:xfrm>
            <a:off x="3295648" y="201460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Name shown in the queue</a:t>
            </a:r>
            <a:endParaRPr lang="en-US" sz="1150">
              <a:solidFill>
                <a:schemeClr val="tx1">
                  <a:lumMod val="75000"/>
                </a:schemeClr>
              </a:solidFill>
            </a:endParaRPr>
          </a:p>
        </p:txBody>
      </p:sp>
      <p:sp>
        <p:nvSpPr>
          <p:cNvPr id="19" name="Text 5">
            <a:extLst>
              <a:ext uri="{FF2B5EF4-FFF2-40B4-BE49-F238E27FC236}">
                <a16:creationId xmlns:a16="http://schemas.microsoft.com/office/drawing/2014/main" id="{5E7D39A9-4190-387A-5A0C-E2ADB82E5EA9}"/>
              </a:ext>
            </a:extLst>
          </p:cNvPr>
          <p:cNvSpPr txBox="1"/>
          <p:nvPr/>
        </p:nvSpPr>
        <p:spPr>
          <a:xfrm>
            <a:off x="826768" y="242608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--partition</a:t>
            </a:r>
            <a:endParaRPr lang="en-US" sz="1250">
              <a:solidFill>
                <a:schemeClr val="tx2"/>
              </a:solidFill>
            </a:endParaRPr>
          </a:p>
        </p:txBody>
      </p:sp>
      <p:sp>
        <p:nvSpPr>
          <p:cNvPr id="23" name="Text 6">
            <a:extLst>
              <a:ext uri="{FF2B5EF4-FFF2-40B4-BE49-F238E27FC236}">
                <a16:creationId xmlns:a16="http://schemas.microsoft.com/office/drawing/2014/main" id="{8457A6F5-6154-854F-A701-2BDC488EBBA0}"/>
              </a:ext>
            </a:extLst>
          </p:cNvPr>
          <p:cNvSpPr txBox="1"/>
          <p:nvPr/>
        </p:nvSpPr>
        <p:spPr>
          <a:xfrm>
            <a:off x="3295648" y="242608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Which pool of nodes to use</a:t>
            </a:r>
            <a:endParaRPr lang="en-US" sz="1150">
              <a:solidFill>
                <a:schemeClr val="tx1">
                  <a:lumMod val="75000"/>
                </a:schemeClr>
              </a:solidFill>
            </a:endParaRPr>
          </a:p>
        </p:txBody>
      </p:sp>
      <p:sp>
        <p:nvSpPr>
          <p:cNvPr id="27" name="Text 7">
            <a:extLst>
              <a:ext uri="{FF2B5EF4-FFF2-40B4-BE49-F238E27FC236}">
                <a16:creationId xmlns:a16="http://schemas.microsoft.com/office/drawing/2014/main" id="{BB7C15A5-40E8-17B0-564D-0A1F6385DA4C}"/>
              </a:ext>
            </a:extLst>
          </p:cNvPr>
          <p:cNvSpPr txBox="1"/>
          <p:nvPr/>
        </p:nvSpPr>
        <p:spPr>
          <a:xfrm>
            <a:off x="826768" y="283756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--nodes / --ntasks</a:t>
            </a:r>
            <a:endParaRPr lang="en-US" sz="1250">
              <a:solidFill>
                <a:schemeClr val="tx2"/>
              </a:solidFill>
            </a:endParaRPr>
          </a:p>
        </p:txBody>
      </p:sp>
      <p:sp>
        <p:nvSpPr>
          <p:cNvPr id="31" name="Text 8">
            <a:extLst>
              <a:ext uri="{FF2B5EF4-FFF2-40B4-BE49-F238E27FC236}">
                <a16:creationId xmlns:a16="http://schemas.microsoft.com/office/drawing/2014/main" id="{8DA2C789-498D-6FEF-8F80-84FC3298EA19}"/>
              </a:ext>
            </a:extLst>
          </p:cNvPr>
          <p:cNvSpPr txBox="1"/>
          <p:nvPr/>
        </p:nvSpPr>
        <p:spPr>
          <a:xfrm>
            <a:off x="3295648" y="283756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How many nodes / tasks</a:t>
            </a:r>
            <a:endParaRPr lang="en-US" sz="1150">
              <a:solidFill>
                <a:schemeClr val="tx1">
                  <a:lumMod val="75000"/>
                </a:schemeClr>
              </a:solidFill>
            </a:endParaRPr>
          </a:p>
        </p:txBody>
      </p:sp>
      <p:sp>
        <p:nvSpPr>
          <p:cNvPr id="35" name="Text 9">
            <a:extLst>
              <a:ext uri="{FF2B5EF4-FFF2-40B4-BE49-F238E27FC236}">
                <a16:creationId xmlns:a16="http://schemas.microsoft.com/office/drawing/2014/main" id="{63E967D4-102E-8083-7742-E6A6C48C1079}"/>
              </a:ext>
            </a:extLst>
          </p:cNvPr>
          <p:cNvSpPr txBox="1"/>
          <p:nvPr/>
        </p:nvSpPr>
        <p:spPr>
          <a:xfrm>
            <a:off x="826768" y="324904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--cpus-per-task</a:t>
            </a:r>
            <a:endParaRPr lang="en-US" sz="1250">
              <a:solidFill>
                <a:schemeClr val="tx2"/>
              </a:solidFill>
            </a:endParaRPr>
          </a:p>
        </p:txBody>
      </p:sp>
      <p:sp>
        <p:nvSpPr>
          <p:cNvPr id="39" name="Text 10">
            <a:extLst>
              <a:ext uri="{FF2B5EF4-FFF2-40B4-BE49-F238E27FC236}">
                <a16:creationId xmlns:a16="http://schemas.microsoft.com/office/drawing/2014/main" id="{56EE8F2A-F587-1EC3-355F-A8971BDE84BD}"/>
              </a:ext>
            </a:extLst>
          </p:cNvPr>
          <p:cNvSpPr txBox="1"/>
          <p:nvPr/>
        </p:nvSpPr>
        <p:spPr>
          <a:xfrm>
            <a:off x="3295648" y="324904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CPU cores per task</a:t>
            </a:r>
            <a:endParaRPr lang="en-US" sz="1150">
              <a:solidFill>
                <a:schemeClr val="tx1">
                  <a:lumMod val="75000"/>
                </a:schemeClr>
              </a:solidFill>
            </a:endParaRPr>
          </a:p>
        </p:txBody>
      </p:sp>
      <p:sp>
        <p:nvSpPr>
          <p:cNvPr id="43" name="Text 11">
            <a:extLst>
              <a:ext uri="{FF2B5EF4-FFF2-40B4-BE49-F238E27FC236}">
                <a16:creationId xmlns:a16="http://schemas.microsoft.com/office/drawing/2014/main" id="{8EEB2A34-EE90-FE1C-7A5B-94B568C8B5E5}"/>
              </a:ext>
            </a:extLst>
          </p:cNvPr>
          <p:cNvSpPr txBox="1"/>
          <p:nvPr/>
        </p:nvSpPr>
        <p:spPr>
          <a:xfrm>
            <a:off x="826768" y="366052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--gres=gpu:N</a:t>
            </a:r>
            <a:endParaRPr lang="en-US" sz="1250">
              <a:solidFill>
                <a:schemeClr val="tx2"/>
              </a:solidFill>
            </a:endParaRPr>
          </a:p>
        </p:txBody>
      </p:sp>
      <p:sp>
        <p:nvSpPr>
          <p:cNvPr id="47" name="Text 12">
            <a:extLst>
              <a:ext uri="{FF2B5EF4-FFF2-40B4-BE49-F238E27FC236}">
                <a16:creationId xmlns:a16="http://schemas.microsoft.com/office/drawing/2014/main" id="{F644629A-6963-C3AE-33FD-5BE58FBCFD42}"/>
              </a:ext>
            </a:extLst>
          </p:cNvPr>
          <p:cNvSpPr txBox="1"/>
          <p:nvPr/>
        </p:nvSpPr>
        <p:spPr>
          <a:xfrm>
            <a:off x="3295648" y="366052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Number of GPUs requested</a:t>
            </a:r>
            <a:endParaRPr lang="en-US" sz="1150">
              <a:solidFill>
                <a:schemeClr val="tx1">
                  <a:lumMod val="75000"/>
                </a:schemeClr>
              </a:solidFill>
            </a:endParaRPr>
          </a:p>
        </p:txBody>
      </p:sp>
      <p:sp>
        <p:nvSpPr>
          <p:cNvPr id="51" name="Text 13">
            <a:extLst>
              <a:ext uri="{FF2B5EF4-FFF2-40B4-BE49-F238E27FC236}">
                <a16:creationId xmlns:a16="http://schemas.microsoft.com/office/drawing/2014/main" id="{9EF8625B-3104-0B8F-90A4-622401058A40}"/>
              </a:ext>
            </a:extLst>
          </p:cNvPr>
          <p:cNvSpPr txBox="1"/>
          <p:nvPr/>
        </p:nvSpPr>
        <p:spPr>
          <a:xfrm>
            <a:off x="826768" y="407200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--time</a:t>
            </a:r>
            <a:endParaRPr lang="en-US" sz="1250">
              <a:solidFill>
                <a:schemeClr val="tx2"/>
              </a:solidFill>
            </a:endParaRPr>
          </a:p>
        </p:txBody>
      </p:sp>
      <p:sp>
        <p:nvSpPr>
          <p:cNvPr id="55" name="Text 14">
            <a:extLst>
              <a:ext uri="{FF2B5EF4-FFF2-40B4-BE49-F238E27FC236}">
                <a16:creationId xmlns:a16="http://schemas.microsoft.com/office/drawing/2014/main" id="{6122378D-16AF-0005-943F-183F20984BD4}"/>
              </a:ext>
            </a:extLst>
          </p:cNvPr>
          <p:cNvSpPr txBox="1"/>
          <p:nvPr/>
        </p:nvSpPr>
        <p:spPr>
          <a:xfrm>
            <a:off x="3295648" y="407200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Max wall-clock time (HH:MM:SS)</a:t>
            </a:r>
            <a:endParaRPr lang="en-US" sz="1150">
              <a:solidFill>
                <a:schemeClr val="tx1">
                  <a:lumMod val="75000"/>
                </a:schemeClr>
              </a:solidFill>
            </a:endParaRPr>
          </a:p>
        </p:txBody>
      </p:sp>
      <p:sp>
        <p:nvSpPr>
          <p:cNvPr id="59" name="Text 15">
            <a:extLst>
              <a:ext uri="{FF2B5EF4-FFF2-40B4-BE49-F238E27FC236}">
                <a16:creationId xmlns:a16="http://schemas.microsoft.com/office/drawing/2014/main" id="{79A308B0-AB7D-10EE-147D-6BDD42D9F47F}"/>
              </a:ext>
            </a:extLst>
          </p:cNvPr>
          <p:cNvSpPr txBox="1"/>
          <p:nvPr/>
        </p:nvSpPr>
        <p:spPr>
          <a:xfrm>
            <a:off x="826768" y="4483484"/>
            <a:ext cx="2377440" cy="411480"/>
          </a:xfrm>
          <a:prstGeom prst="rect">
            <a:avLst/>
          </a:prstGeom>
          <a:noFill/>
          <a:ln/>
        </p:spPr>
        <p:txBody>
          <a:bodyPr wrap="square" lIns="0" tIns="0" rIns="0" bIns="0" rtlCol="0" anchor="ctr"/>
          <a:lstStyle/>
          <a:p>
            <a:pPr marL="0" indent="0">
              <a:buNone/>
            </a:pPr>
            <a:r>
              <a:rPr lang="en-US" sz="1250" b="1">
                <a:solidFill>
                  <a:schemeClr val="tx2"/>
                </a:solidFill>
                <a:latin typeface="Courier New" pitchFamily="34" charset="0"/>
                <a:ea typeface="Courier New" pitchFamily="34" charset="-122"/>
                <a:cs typeface="Courier New" pitchFamily="34" charset="-120"/>
              </a:rPr>
              <a:t>--output</a:t>
            </a:r>
            <a:endParaRPr lang="en-US" sz="1250">
              <a:solidFill>
                <a:schemeClr val="tx2"/>
              </a:solidFill>
            </a:endParaRPr>
          </a:p>
        </p:txBody>
      </p:sp>
      <p:sp>
        <p:nvSpPr>
          <p:cNvPr id="61" name="Text 16">
            <a:extLst>
              <a:ext uri="{FF2B5EF4-FFF2-40B4-BE49-F238E27FC236}">
                <a16:creationId xmlns:a16="http://schemas.microsoft.com/office/drawing/2014/main" id="{FEA2AC11-DE57-A8A0-8CEC-9CD2F4494CE2}"/>
              </a:ext>
            </a:extLst>
          </p:cNvPr>
          <p:cNvSpPr txBox="1"/>
          <p:nvPr/>
        </p:nvSpPr>
        <p:spPr>
          <a:xfrm>
            <a:off x="3295648" y="4483484"/>
            <a:ext cx="3291840" cy="411480"/>
          </a:xfrm>
          <a:prstGeom prst="rect">
            <a:avLst/>
          </a:prstGeom>
          <a:noFill/>
          <a:ln/>
        </p:spPr>
        <p:txBody>
          <a:bodyPr wrap="square" lIns="0" tIns="0" rIns="0" bIns="0" rtlCol="0" anchor="ctr"/>
          <a:lstStyle/>
          <a:p>
            <a:pPr marL="0" indent="0">
              <a:buNone/>
            </a:pPr>
            <a:r>
              <a:rPr lang="en-US" sz="1150">
                <a:solidFill>
                  <a:schemeClr val="tx1">
                    <a:lumMod val="75000"/>
                  </a:schemeClr>
                </a:solidFill>
                <a:ea typeface="Calibri" pitchFamily="34" charset="-122"/>
                <a:cs typeface="Calibri" pitchFamily="34" charset="-120"/>
              </a:rPr>
              <a:t>Where to write job output</a:t>
            </a:r>
            <a:endParaRPr lang="en-US" sz="1150">
              <a:solidFill>
                <a:schemeClr val="tx1">
                  <a:lumMod val="75000"/>
                </a:schemeClr>
              </a:solidFill>
            </a:endParaRPr>
          </a:p>
        </p:txBody>
      </p:sp>
      <p:sp>
        <p:nvSpPr>
          <p:cNvPr id="63" name="Shape 17">
            <a:extLst>
              <a:ext uri="{FF2B5EF4-FFF2-40B4-BE49-F238E27FC236}">
                <a16:creationId xmlns:a16="http://schemas.microsoft.com/office/drawing/2014/main" id="{46C73ED4-C66F-4735-A1E4-1D155686A5C3}"/>
              </a:ext>
            </a:extLst>
          </p:cNvPr>
          <p:cNvSpPr/>
          <p:nvPr/>
        </p:nvSpPr>
        <p:spPr>
          <a:xfrm>
            <a:off x="6675120" y="2148840"/>
            <a:ext cx="4937760" cy="1371600"/>
          </a:xfrm>
          <a:prstGeom prst="roundRect">
            <a:avLst>
              <a:gd name="adj" fmla="val 5333"/>
            </a:avLst>
          </a:prstGeom>
          <a:solidFill>
            <a:srgbClr val="16202C"/>
          </a:solidFill>
          <a:ln/>
        </p:spPr>
        <p:txBody>
          <a:bodyPr/>
          <a:lstStyle/>
          <a:p>
            <a:endParaRPr lang="sl-SI"/>
          </a:p>
        </p:txBody>
      </p:sp>
      <p:sp>
        <p:nvSpPr>
          <p:cNvPr id="65" name="Text 18">
            <a:extLst>
              <a:ext uri="{FF2B5EF4-FFF2-40B4-BE49-F238E27FC236}">
                <a16:creationId xmlns:a16="http://schemas.microsoft.com/office/drawing/2014/main" id="{29BDA9C8-D9B5-342F-3987-C260266F256A}"/>
              </a:ext>
            </a:extLst>
          </p:cNvPr>
          <p:cNvSpPr txBox="1"/>
          <p:nvPr/>
        </p:nvSpPr>
        <p:spPr>
          <a:xfrm>
            <a:off x="6903720" y="2313432"/>
            <a:ext cx="4480560" cy="1042416"/>
          </a:xfrm>
          <a:prstGeom prst="rect">
            <a:avLst/>
          </a:prstGeom>
          <a:noFill/>
          <a:ln/>
        </p:spPr>
        <p:txBody>
          <a:bodyPr wrap="square" lIns="0" tIns="0" rIns="0" bIns="0" rtlCol="0" anchor="t"/>
          <a:lstStyle/>
          <a:p>
            <a:pPr marL="0" indent="0">
              <a:lnSpc>
                <a:spcPct val="115000"/>
              </a:lnSpc>
              <a:buNone/>
            </a:pPr>
            <a:r>
              <a:rPr lang="en-US" sz="1400">
                <a:solidFill>
                  <a:srgbClr val="6FE3B4"/>
                </a:solidFill>
                <a:latin typeface="Courier New" pitchFamily="34" charset="0"/>
                <a:ea typeface="Courier New" pitchFamily="34" charset="-122"/>
                <a:cs typeface="Courier New" pitchFamily="34" charset="-120"/>
              </a:rPr>
              <a:t>$ sbatch train_job.sh</a:t>
            </a:r>
            <a:endParaRPr lang="en-US" sz="1400"/>
          </a:p>
          <a:p>
            <a:pPr marL="0" indent="0">
              <a:lnSpc>
                <a:spcPct val="115000"/>
              </a:lnSpc>
              <a:buNone/>
            </a:pPr>
            <a:endParaRPr lang="en-US" sz="1400"/>
          </a:p>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Submitted batch job 184213</a:t>
            </a:r>
            <a:endParaRPr lang="en-US" sz="1400"/>
          </a:p>
        </p:txBody>
      </p:sp>
      <p:sp>
        <p:nvSpPr>
          <p:cNvPr id="67" name="Text 19">
            <a:extLst>
              <a:ext uri="{FF2B5EF4-FFF2-40B4-BE49-F238E27FC236}">
                <a16:creationId xmlns:a16="http://schemas.microsoft.com/office/drawing/2014/main" id="{F1C8CCFA-8D92-81B9-FEC7-1F81910F840A}"/>
              </a:ext>
            </a:extLst>
          </p:cNvPr>
          <p:cNvSpPr txBox="1"/>
          <p:nvPr/>
        </p:nvSpPr>
        <p:spPr>
          <a:xfrm>
            <a:off x="6675120" y="3749040"/>
            <a:ext cx="4937760" cy="1371600"/>
          </a:xfrm>
          <a:prstGeom prst="rect">
            <a:avLst/>
          </a:prstGeom>
          <a:noFill/>
          <a:ln/>
        </p:spPr>
        <p:txBody>
          <a:bodyPr wrap="square" lIns="0" tIns="0" rIns="0" bIns="0" rtlCol="0" anchor="ctr"/>
          <a:lstStyle/>
          <a:p>
            <a:pPr marL="0" indent="0">
              <a:buNone/>
            </a:pPr>
            <a:r>
              <a:rPr lang="en-US" sz="1250" i="1">
                <a:solidFill>
                  <a:schemeClr val="tx1">
                    <a:lumMod val="75000"/>
                  </a:schemeClr>
                </a:solidFill>
                <a:ea typeface="Calibri" pitchFamily="34" charset="-122"/>
                <a:cs typeface="Calibri" pitchFamily="34" charset="-120"/>
              </a:rPr>
              <a:t>SLURM queues the job and starts it as soon as matching resources are free — no need to babysit the terminal.</a:t>
            </a:r>
            <a:endParaRPr lang="en-US" sz="1250">
              <a:solidFill>
                <a:schemeClr val="tx1">
                  <a:lumMod val="75000"/>
                </a:schemeClr>
              </a:solidFill>
            </a:endParaRPr>
          </a:p>
        </p:txBody>
      </p:sp>
      <p:sp>
        <p:nvSpPr>
          <p:cNvPr id="6" name="TextBox 5">
            <a:extLst>
              <a:ext uri="{FF2B5EF4-FFF2-40B4-BE49-F238E27FC236}">
                <a16:creationId xmlns:a16="http://schemas.microsoft.com/office/drawing/2014/main" id="{E06A6774-20A4-81F3-5E9A-E9952C933905}"/>
              </a:ext>
            </a:extLst>
          </p:cNvPr>
          <p:cNvSpPr txBox="1"/>
          <p:nvPr/>
        </p:nvSpPr>
        <p:spPr bwMode="auto">
          <a:xfrm>
            <a:off x="1069975" y="5292589"/>
            <a:ext cx="6280150" cy="369332"/>
          </a:xfrm>
          <a:prstGeom prst="rect">
            <a:avLst/>
          </a:prstGeom>
          <a:noFill/>
        </p:spPr>
        <p:txBody>
          <a:bodyPr wrap="square">
            <a:spAutoFit/>
          </a:bodyPr>
          <a:lstStyle/>
          <a:p>
            <a:r>
              <a:rPr lang="sl-SI"/>
              <a:t>https://vegadocs.vega.izum.si/introduction/</a:t>
            </a:r>
          </a:p>
        </p:txBody>
      </p:sp>
      <p:sp>
        <p:nvSpPr>
          <p:cNvPr id="5" name="Footer Placeholder 4">
            <a:extLst>
              <a:ext uri="{FF2B5EF4-FFF2-40B4-BE49-F238E27FC236}">
                <a16:creationId xmlns:a16="http://schemas.microsoft.com/office/drawing/2014/main" id="{2FC6B0E2-CB01-FF51-A71D-0B6FBD4499DC}"/>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2808752320"/>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5D19D85-6451-B2EF-671D-EAE87FC0ED67}"/>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86D4796F-F595-E54D-949A-822F9F036A27}"/>
              </a:ext>
            </a:extLst>
          </p:cNvPr>
          <p:cNvSpPr>
            <a:spLocks noGrp="1"/>
          </p:cNvSpPr>
          <p:nvPr>
            <p:ph type="title"/>
          </p:nvPr>
        </p:nvSpPr>
        <p:spPr>
          <a:xfrm>
            <a:off x="170602" y="199782"/>
            <a:ext cx="10515600" cy="756146"/>
          </a:xfrm>
        </p:spPr>
        <p:txBody>
          <a:bodyPr/>
          <a:lstStyle/>
          <a:p>
            <a:r>
              <a:rPr lang="sl-SI" err="1"/>
              <a:t>Example</a:t>
            </a:r>
            <a:r>
              <a:rPr lang="sl-SI"/>
              <a:t>: AI </a:t>
            </a:r>
            <a:r>
              <a:rPr lang="sl-SI" err="1"/>
              <a:t>Training</a:t>
            </a:r>
            <a:r>
              <a:rPr lang="sl-SI"/>
              <a:t> Job</a:t>
            </a:r>
          </a:p>
        </p:txBody>
      </p:sp>
      <p:sp>
        <p:nvSpPr>
          <p:cNvPr id="2" name="Date Placeholder 3">
            <a:extLst>
              <a:ext uri="{FF2B5EF4-FFF2-40B4-BE49-F238E27FC236}">
                <a16:creationId xmlns:a16="http://schemas.microsoft.com/office/drawing/2014/main" id="{751EBD88-DAC0-EA3C-F56A-751A45D15797}"/>
              </a:ext>
            </a:extLst>
          </p:cNvPr>
          <p:cNvSpPr>
            <a:spLocks noGrp="1"/>
          </p:cNvSpPr>
          <p:nvPr>
            <p:ph type="dt" sz="half" idx="10"/>
          </p:nvPr>
        </p:nvSpPr>
        <p:spPr bwMode="auto">
          <a:xfrm>
            <a:off x="507998" y="5991225"/>
            <a:ext cx="2743200" cy="365124"/>
          </a:xfrm>
        </p:spPr>
        <p:txBody>
          <a:bodyPr/>
          <a:lstStyle/>
          <a:p>
            <a:pPr>
              <a:defRPr/>
            </a:pPr>
            <a:fld id="{CEB620EA-BCAB-4A01-96B8-CEFF5D24040F}" type="datetime1">
              <a:rPr lang="en-GB" noProof="0" smtClean="0"/>
              <a:t>15/10/2026</a:t>
            </a:fld>
            <a:endParaRPr lang="en-GB" noProof="0"/>
          </a:p>
        </p:txBody>
      </p:sp>
      <p:sp>
        <p:nvSpPr>
          <p:cNvPr id="4" name="Slide Number Placeholder 5">
            <a:extLst>
              <a:ext uri="{FF2B5EF4-FFF2-40B4-BE49-F238E27FC236}">
                <a16:creationId xmlns:a16="http://schemas.microsoft.com/office/drawing/2014/main" id="{5E8D57D1-7ACF-32B0-87E3-3EDC67F86D86}"/>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24</a:t>
            </a:fld>
            <a:endParaRPr lang="en-GB" noProof="0"/>
          </a:p>
        </p:txBody>
      </p:sp>
      <p:sp>
        <p:nvSpPr>
          <p:cNvPr id="7" name="Text 2">
            <a:extLst>
              <a:ext uri="{FF2B5EF4-FFF2-40B4-BE49-F238E27FC236}">
                <a16:creationId xmlns:a16="http://schemas.microsoft.com/office/drawing/2014/main" id="{49839DE5-4938-0A12-172C-1123BA43B4AE}"/>
              </a:ext>
            </a:extLst>
          </p:cNvPr>
          <p:cNvSpPr txBox="1"/>
          <p:nvPr/>
        </p:nvSpPr>
        <p:spPr>
          <a:xfrm>
            <a:off x="7023100" y="477649"/>
            <a:ext cx="5391150" cy="2894202"/>
          </a:xfrm>
          <a:prstGeom prst="rect">
            <a:avLst/>
          </a:prstGeom>
          <a:noFill/>
          <a:ln/>
        </p:spPr>
        <p:txBody>
          <a:bodyPr wrap="square" lIns="0" tIns="0" rIns="0" bIns="0" rtlCol="0" anchor="ctr"/>
          <a:lstStyle/>
          <a:p>
            <a:pPr marL="0" indent="0">
              <a:buNone/>
            </a:pPr>
            <a:r>
              <a:rPr lang="sl-SI" sz="2000" b="1" err="1">
                <a:solidFill>
                  <a:schemeClr val="tx1">
                    <a:lumMod val="75000"/>
                  </a:schemeClr>
                </a:solidFill>
                <a:ea typeface="Calibri" pitchFamily="34" charset="-122"/>
                <a:cs typeface="Calibri" pitchFamily="34" charset="-120"/>
              </a:rPr>
              <a:t>What</a:t>
            </a:r>
            <a:r>
              <a:rPr lang="sl-SI" sz="2000" b="1">
                <a:solidFill>
                  <a:schemeClr val="tx1">
                    <a:lumMod val="75000"/>
                  </a:schemeClr>
                </a:solidFill>
                <a:ea typeface="Calibri" pitchFamily="34" charset="-122"/>
                <a:cs typeface="Calibri" pitchFamily="34" charset="-120"/>
              </a:rPr>
              <a:t> </a:t>
            </a:r>
            <a:r>
              <a:rPr lang="sl-SI" sz="2000" b="1" err="1">
                <a:solidFill>
                  <a:schemeClr val="tx1">
                    <a:lumMod val="75000"/>
                  </a:schemeClr>
                </a:solidFill>
                <a:ea typeface="Calibri" pitchFamily="34" charset="-122"/>
                <a:cs typeface="Calibri" pitchFamily="34" charset="-120"/>
              </a:rPr>
              <a:t>this</a:t>
            </a:r>
            <a:r>
              <a:rPr lang="sl-SI" sz="2000" b="1">
                <a:solidFill>
                  <a:schemeClr val="tx1">
                    <a:lumMod val="75000"/>
                  </a:schemeClr>
                </a:solidFill>
                <a:ea typeface="Calibri" pitchFamily="34" charset="-122"/>
                <a:cs typeface="Calibri" pitchFamily="34" charset="-120"/>
              </a:rPr>
              <a:t> </a:t>
            </a:r>
            <a:r>
              <a:rPr lang="sl-SI" sz="2000" b="1" err="1">
                <a:solidFill>
                  <a:schemeClr val="tx1">
                    <a:lumMod val="75000"/>
                  </a:schemeClr>
                </a:solidFill>
                <a:ea typeface="Calibri" pitchFamily="34" charset="-122"/>
                <a:cs typeface="Calibri" pitchFamily="34" charset="-120"/>
              </a:rPr>
              <a:t>does</a:t>
            </a:r>
            <a:endParaRPr lang="sl-SI" sz="2000" b="1">
              <a:solidFill>
                <a:schemeClr val="tx1">
                  <a:lumMod val="75000"/>
                </a:schemeClr>
              </a:solidFill>
              <a:ea typeface="Calibri" pitchFamily="34" charset="-122"/>
              <a:cs typeface="Calibri" pitchFamily="34" charset="-120"/>
            </a:endParaRPr>
          </a:p>
          <a:p>
            <a:pPr marL="0" indent="0">
              <a:buNone/>
            </a:pPr>
            <a:endParaRPr lang="sl-SI" sz="1400" b="1">
              <a:solidFill>
                <a:schemeClr val="tx1">
                  <a:lumMod val="75000"/>
                </a:schemeClr>
              </a:solidFill>
              <a:ea typeface="Calibri" pitchFamily="34" charset="-122"/>
              <a:cs typeface="Calibri" pitchFamily="34" charset="-120"/>
            </a:endParaRPr>
          </a:p>
          <a:p>
            <a:pPr marL="285750" indent="-285750">
              <a:buFont typeface="Arial" panose="020B0604020202020204" pitchFamily="34" charset="0"/>
              <a:buChar char="•"/>
            </a:pPr>
            <a:r>
              <a:rPr lang="sl-SI" sz="1600" err="1">
                <a:solidFill>
                  <a:schemeClr val="tx1">
                    <a:lumMod val="75000"/>
                  </a:schemeClr>
                </a:solidFill>
                <a:ea typeface="Calibri" pitchFamily="34" charset="-122"/>
                <a:cs typeface="Calibri" pitchFamily="34" charset="-120"/>
              </a:rPr>
              <a:t>Requests</a:t>
            </a:r>
            <a:r>
              <a:rPr lang="sl-SI" sz="1600">
                <a:solidFill>
                  <a:schemeClr val="tx1">
                    <a:lumMod val="75000"/>
                  </a:schemeClr>
                </a:solidFill>
                <a:ea typeface="Calibri" pitchFamily="34" charset="-122"/>
                <a:cs typeface="Calibri" pitchFamily="34" charset="-120"/>
              </a:rPr>
              <a:t> 1 </a:t>
            </a:r>
            <a:r>
              <a:rPr lang="sl-SI" sz="1600" err="1">
                <a:solidFill>
                  <a:schemeClr val="tx1">
                    <a:lumMod val="75000"/>
                  </a:schemeClr>
                </a:solidFill>
                <a:ea typeface="Calibri" pitchFamily="34" charset="-122"/>
                <a:cs typeface="Calibri" pitchFamily="34" charset="-120"/>
              </a:rPr>
              <a:t>node</a:t>
            </a:r>
            <a:r>
              <a:rPr lang="sl-SI" sz="1600">
                <a:solidFill>
                  <a:schemeClr val="tx1">
                    <a:lumMod val="75000"/>
                  </a:schemeClr>
                </a:solidFill>
                <a:ea typeface="Calibri" pitchFamily="34" charset="-122"/>
                <a:cs typeface="Calibri" pitchFamily="34" charset="-120"/>
              </a:rPr>
              <a:t>, 8 CPU </a:t>
            </a:r>
            <a:r>
              <a:rPr lang="sl-SI" sz="1600" err="1">
                <a:solidFill>
                  <a:schemeClr val="tx1">
                    <a:lumMod val="75000"/>
                  </a:schemeClr>
                </a:solidFill>
                <a:ea typeface="Calibri" pitchFamily="34" charset="-122"/>
                <a:cs typeface="Calibri" pitchFamily="34" charset="-120"/>
              </a:rPr>
              <a:t>cores</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and</a:t>
            </a:r>
            <a:r>
              <a:rPr lang="sl-SI" sz="1600">
                <a:solidFill>
                  <a:schemeClr val="tx1">
                    <a:lumMod val="75000"/>
                  </a:schemeClr>
                </a:solidFill>
                <a:ea typeface="Calibri" pitchFamily="34" charset="-122"/>
                <a:cs typeface="Calibri" pitchFamily="34" charset="-120"/>
              </a:rPr>
              <a:t> 1 GPU </a:t>
            </a:r>
            <a:r>
              <a:rPr lang="sl-SI" sz="1600" err="1">
                <a:solidFill>
                  <a:schemeClr val="tx1">
                    <a:lumMod val="75000"/>
                  </a:schemeClr>
                </a:solidFill>
                <a:ea typeface="Calibri" pitchFamily="34" charset="-122"/>
                <a:cs typeface="Calibri" pitchFamily="34" charset="-120"/>
              </a:rPr>
              <a:t>for</a:t>
            </a:r>
            <a:r>
              <a:rPr lang="sl-SI" sz="1600">
                <a:solidFill>
                  <a:schemeClr val="tx1">
                    <a:lumMod val="75000"/>
                  </a:schemeClr>
                </a:solidFill>
                <a:ea typeface="Calibri" pitchFamily="34" charset="-122"/>
                <a:cs typeface="Calibri" pitchFamily="34" charset="-120"/>
              </a:rPr>
              <a:t> up to 2 </a:t>
            </a:r>
            <a:r>
              <a:rPr lang="sl-SI" sz="1600" err="1">
                <a:solidFill>
                  <a:schemeClr val="tx1">
                    <a:lumMod val="75000"/>
                  </a:schemeClr>
                </a:solidFill>
                <a:ea typeface="Calibri" pitchFamily="34" charset="-122"/>
                <a:cs typeface="Calibri" pitchFamily="34" charset="-120"/>
              </a:rPr>
              <a:t>hours</a:t>
            </a:r>
            <a:endParaRPr lang="sl-SI" sz="1600">
              <a:solidFill>
                <a:schemeClr val="tx1">
                  <a:lumMod val="75000"/>
                </a:schemeClr>
              </a:solidFill>
              <a:ea typeface="Calibri" pitchFamily="34" charset="-122"/>
              <a:cs typeface="Calibri" pitchFamily="34" charset="-120"/>
            </a:endParaRPr>
          </a:p>
          <a:p>
            <a:pPr marL="285750" indent="-285750">
              <a:buFont typeface="Arial" panose="020B0604020202020204" pitchFamily="34" charset="0"/>
              <a:buChar char="•"/>
            </a:pPr>
            <a:endParaRPr lang="sl-SI" sz="1600">
              <a:solidFill>
                <a:schemeClr val="tx1">
                  <a:lumMod val="75000"/>
                </a:schemeClr>
              </a:solidFill>
              <a:ea typeface="Calibri" pitchFamily="34" charset="-122"/>
              <a:cs typeface="Calibri" pitchFamily="34" charset="-120"/>
            </a:endParaRPr>
          </a:p>
          <a:p>
            <a:pPr marL="285750" indent="-285750">
              <a:buFont typeface="Arial" panose="020B0604020202020204" pitchFamily="34" charset="0"/>
              <a:buChar char="•"/>
            </a:pPr>
            <a:r>
              <a:rPr lang="sl-SI" sz="1600" err="1">
                <a:solidFill>
                  <a:schemeClr val="tx1">
                    <a:lumMod val="75000"/>
                  </a:schemeClr>
                </a:solidFill>
                <a:ea typeface="Calibri" pitchFamily="34" charset="-122"/>
                <a:cs typeface="Calibri" pitchFamily="34" charset="-120"/>
              </a:rPr>
              <a:t>Loads</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the</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Anaconda</a:t>
            </a:r>
            <a:r>
              <a:rPr lang="sl-SI" sz="1600">
                <a:solidFill>
                  <a:schemeClr val="tx1">
                    <a:lumMod val="75000"/>
                  </a:schemeClr>
                </a:solidFill>
                <a:ea typeface="Calibri" pitchFamily="34" charset="-122"/>
                <a:cs typeface="Calibri" pitchFamily="34" charset="-120"/>
              </a:rPr>
              <a:t> module, </a:t>
            </a:r>
            <a:r>
              <a:rPr lang="sl-SI" sz="1600" err="1">
                <a:solidFill>
                  <a:schemeClr val="tx1">
                    <a:lumMod val="75000"/>
                  </a:schemeClr>
                </a:solidFill>
                <a:ea typeface="Calibri" pitchFamily="34" charset="-122"/>
                <a:cs typeface="Calibri" pitchFamily="34" charset="-120"/>
              </a:rPr>
              <a:t>then</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activates</a:t>
            </a:r>
            <a:r>
              <a:rPr lang="sl-SI" sz="1600">
                <a:solidFill>
                  <a:schemeClr val="tx1">
                    <a:lumMod val="75000"/>
                  </a:schemeClr>
                </a:solidFill>
                <a:ea typeface="Calibri" pitchFamily="34" charset="-122"/>
                <a:cs typeface="Calibri" pitchFamily="34" charset="-120"/>
              </a:rPr>
              <a:t> a </a:t>
            </a:r>
            <a:r>
              <a:rPr lang="sl-SI" sz="1600" err="1">
                <a:solidFill>
                  <a:schemeClr val="tx1">
                    <a:lumMod val="75000"/>
                  </a:schemeClr>
                </a:solidFill>
                <a:ea typeface="Calibri" pitchFamily="34" charset="-122"/>
                <a:cs typeface="Calibri" pitchFamily="34" charset="-120"/>
              </a:rPr>
              <a:t>conda</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environment</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with</a:t>
            </a:r>
            <a:r>
              <a:rPr lang="sl-SI" sz="1600">
                <a:solidFill>
                  <a:schemeClr val="tx1">
                    <a:lumMod val="75000"/>
                  </a:schemeClr>
                </a:solidFill>
                <a:ea typeface="Calibri" pitchFamily="34" charset="-122"/>
                <a:cs typeface="Calibri" pitchFamily="34" charset="-120"/>
              </a:rPr>
              <a:t> </a:t>
            </a:r>
            <a:r>
              <a:rPr lang="sl-SI" sz="1600" err="1">
                <a:solidFill>
                  <a:schemeClr val="tx1">
                    <a:lumMod val="75000"/>
                  </a:schemeClr>
                </a:solidFill>
                <a:ea typeface="Calibri" pitchFamily="34" charset="-122"/>
                <a:cs typeface="Calibri" pitchFamily="34" charset="-120"/>
              </a:rPr>
              <a:t>your</a:t>
            </a:r>
            <a:r>
              <a:rPr lang="sl-SI" sz="1600">
                <a:solidFill>
                  <a:schemeClr val="tx1">
                    <a:lumMod val="75000"/>
                  </a:schemeClr>
                </a:solidFill>
                <a:ea typeface="Calibri" pitchFamily="34" charset="-122"/>
                <a:cs typeface="Calibri" pitchFamily="34" charset="-120"/>
              </a:rPr>
              <a:t> AI/ML </a:t>
            </a:r>
            <a:r>
              <a:rPr lang="sl-SI" sz="1600" err="1">
                <a:solidFill>
                  <a:schemeClr val="tx1">
                    <a:lumMod val="75000"/>
                  </a:schemeClr>
                </a:solidFill>
                <a:ea typeface="Calibri" pitchFamily="34" charset="-122"/>
                <a:cs typeface="Calibri" pitchFamily="34" charset="-120"/>
              </a:rPr>
              <a:t>packages</a:t>
            </a:r>
            <a:endParaRPr lang="sl-SI" sz="1600">
              <a:solidFill>
                <a:schemeClr val="tx1">
                  <a:lumMod val="75000"/>
                </a:schemeClr>
              </a:solidFill>
              <a:ea typeface="Calibri" pitchFamily="34" charset="-122"/>
              <a:cs typeface="Calibri" pitchFamily="34" charset="-120"/>
            </a:endParaRPr>
          </a:p>
          <a:p>
            <a:pPr marL="285750" indent="-285750">
              <a:buFont typeface="Arial" panose="020B0604020202020204" pitchFamily="34" charset="0"/>
              <a:buChar char="•"/>
            </a:pPr>
            <a:endParaRPr lang="sl-SI" sz="1600">
              <a:solidFill>
                <a:schemeClr val="tx1">
                  <a:lumMod val="75000"/>
                </a:schemeClr>
              </a:solidFill>
              <a:ea typeface="Calibri" pitchFamily="34" charset="-122"/>
              <a:cs typeface="Calibri" pitchFamily="34" charset="-120"/>
            </a:endParaRPr>
          </a:p>
          <a:p>
            <a:pPr marL="285750" indent="-285750">
              <a:buFont typeface="Arial" panose="020B0604020202020204" pitchFamily="34" charset="0"/>
              <a:buChar char="•"/>
            </a:pPr>
            <a:r>
              <a:rPr lang="en-US" sz="1600">
                <a:solidFill>
                  <a:schemeClr val="tx1">
                    <a:lumMod val="75000"/>
                  </a:schemeClr>
                </a:solidFill>
              </a:rPr>
              <a:t>Runs train.py, logging everything to train_&lt;</a:t>
            </a:r>
            <a:r>
              <a:rPr lang="en-US" sz="1600" err="1">
                <a:solidFill>
                  <a:schemeClr val="tx1">
                    <a:lumMod val="75000"/>
                  </a:schemeClr>
                </a:solidFill>
              </a:rPr>
              <a:t>jobid</a:t>
            </a:r>
            <a:r>
              <a:rPr lang="en-US" sz="1600">
                <a:solidFill>
                  <a:schemeClr val="tx1">
                    <a:lumMod val="75000"/>
                  </a:schemeClr>
                </a:solidFill>
              </a:rPr>
              <a:t>&gt;.log.</a:t>
            </a:r>
            <a:endParaRPr lang="sl-SI" sz="1600">
              <a:solidFill>
                <a:schemeClr val="tx1">
                  <a:lumMod val="75000"/>
                </a:schemeClr>
              </a:solidFill>
            </a:endParaRPr>
          </a:p>
          <a:p>
            <a:pPr marL="285750" indent="-285750">
              <a:buFont typeface="Arial" panose="020B0604020202020204" pitchFamily="34" charset="0"/>
              <a:buChar char="•"/>
            </a:pPr>
            <a:endParaRPr lang="en-US" sz="1600">
              <a:solidFill>
                <a:schemeClr val="tx1">
                  <a:lumMod val="75000"/>
                </a:schemeClr>
              </a:solidFill>
            </a:endParaRPr>
          </a:p>
          <a:p>
            <a:pPr marL="285750" indent="-285750">
              <a:buFont typeface="Arial" panose="020B0604020202020204" pitchFamily="34" charset="0"/>
              <a:buChar char="•"/>
            </a:pPr>
            <a:r>
              <a:rPr lang="en-US" sz="1600">
                <a:solidFill>
                  <a:schemeClr val="tx1">
                    <a:lumMod val="75000"/>
                  </a:schemeClr>
                </a:solidFill>
              </a:rPr>
              <a:t>Save as train_job.sh, then submit with </a:t>
            </a:r>
            <a:r>
              <a:rPr lang="en-US" sz="1600" err="1">
                <a:solidFill>
                  <a:schemeClr val="tx1">
                    <a:lumMod val="75000"/>
                  </a:schemeClr>
                </a:solidFill>
              </a:rPr>
              <a:t>sbatch</a:t>
            </a:r>
            <a:r>
              <a:rPr lang="en-US" sz="1600">
                <a:solidFill>
                  <a:schemeClr val="tx1">
                    <a:lumMod val="75000"/>
                  </a:schemeClr>
                </a:solidFill>
              </a:rPr>
              <a:t> train_job.sh.</a:t>
            </a:r>
          </a:p>
          <a:p>
            <a:pPr marL="0" indent="0">
              <a:buNone/>
            </a:pPr>
            <a:endParaRPr lang="en-US" sz="1400">
              <a:solidFill>
                <a:schemeClr val="tx1">
                  <a:lumMod val="75000"/>
                </a:schemeClr>
              </a:solidFill>
            </a:endParaRPr>
          </a:p>
        </p:txBody>
      </p:sp>
      <p:sp>
        <p:nvSpPr>
          <p:cNvPr id="6" name="Shape 2">
            <a:extLst>
              <a:ext uri="{FF2B5EF4-FFF2-40B4-BE49-F238E27FC236}">
                <a16:creationId xmlns:a16="http://schemas.microsoft.com/office/drawing/2014/main" id="{E7EAC5FD-7DAC-2FDD-463B-15394375C7DB}"/>
              </a:ext>
            </a:extLst>
          </p:cNvPr>
          <p:cNvSpPr/>
          <p:nvPr/>
        </p:nvSpPr>
        <p:spPr>
          <a:xfrm>
            <a:off x="218440" y="1189356"/>
            <a:ext cx="6309360" cy="4892040"/>
          </a:xfrm>
          <a:prstGeom prst="roundRect">
            <a:avLst>
              <a:gd name="adj" fmla="val 1495"/>
            </a:avLst>
          </a:prstGeom>
          <a:solidFill>
            <a:srgbClr val="16202C"/>
          </a:solidFill>
          <a:ln/>
        </p:spPr>
        <p:txBody>
          <a:bodyPr/>
          <a:lstStyle/>
          <a:p>
            <a:endParaRPr lang="sl-SI"/>
          </a:p>
        </p:txBody>
      </p:sp>
      <p:sp>
        <p:nvSpPr>
          <p:cNvPr id="9" name="Text 3">
            <a:extLst>
              <a:ext uri="{FF2B5EF4-FFF2-40B4-BE49-F238E27FC236}">
                <a16:creationId xmlns:a16="http://schemas.microsoft.com/office/drawing/2014/main" id="{D5C96AFB-36D3-ED01-5914-710EA789A5F7}"/>
              </a:ext>
            </a:extLst>
          </p:cNvPr>
          <p:cNvSpPr txBox="1"/>
          <p:nvPr/>
        </p:nvSpPr>
        <p:spPr>
          <a:xfrm>
            <a:off x="447040" y="1353948"/>
            <a:ext cx="5852160" cy="4562856"/>
          </a:xfrm>
          <a:prstGeom prst="rect">
            <a:avLst/>
          </a:prstGeom>
          <a:noFill/>
          <a:ln/>
        </p:spPr>
        <p:txBody>
          <a:bodyPr wrap="square" lIns="0" tIns="0" rIns="0" bIns="0" rtlCol="0" anchor="t"/>
          <a:lstStyle/>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#!/bin/bash</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--job-name=</a:t>
            </a:r>
            <a:r>
              <a:rPr lang="en-US" sz="1350" err="1">
                <a:solidFill>
                  <a:srgbClr val="CADCFC"/>
                </a:solidFill>
                <a:latin typeface="Courier New" pitchFamily="34" charset="0"/>
                <a:ea typeface="Courier New" pitchFamily="34" charset="-122"/>
                <a:cs typeface="Courier New" pitchFamily="34" charset="-120"/>
              </a:rPr>
              <a:t>ai_training</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--partition=</a:t>
            </a:r>
            <a:r>
              <a:rPr lang="en-US" sz="1350" err="1">
                <a:solidFill>
                  <a:srgbClr val="CADCFC"/>
                </a:solidFill>
                <a:latin typeface="Courier New" pitchFamily="34" charset="0"/>
                <a:ea typeface="Courier New" pitchFamily="34" charset="-122"/>
                <a:cs typeface="Courier New" pitchFamily="34" charset="-120"/>
              </a:rPr>
              <a:t>gpu</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--nodes=1</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a:t>
            </a:r>
            <a:r>
              <a:rPr lang="en-US" sz="1350" err="1">
                <a:solidFill>
                  <a:srgbClr val="CADCFC"/>
                </a:solidFill>
                <a:latin typeface="Courier New" pitchFamily="34" charset="0"/>
                <a:ea typeface="Courier New" pitchFamily="34" charset="-122"/>
                <a:cs typeface="Courier New" pitchFamily="34" charset="-120"/>
              </a:rPr>
              <a:t>ntasks</a:t>
            </a:r>
            <a:r>
              <a:rPr lang="en-US" sz="1350">
                <a:solidFill>
                  <a:srgbClr val="CADCFC"/>
                </a:solidFill>
                <a:latin typeface="Courier New" pitchFamily="34" charset="0"/>
                <a:ea typeface="Courier New" pitchFamily="34" charset="-122"/>
                <a:cs typeface="Courier New" pitchFamily="34" charset="-120"/>
              </a:rPr>
              <a:t>=1</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a:t>
            </a:r>
            <a:r>
              <a:rPr lang="en-US" sz="1350" err="1">
                <a:solidFill>
                  <a:srgbClr val="CADCFC"/>
                </a:solidFill>
                <a:latin typeface="Courier New" pitchFamily="34" charset="0"/>
                <a:ea typeface="Courier New" pitchFamily="34" charset="-122"/>
                <a:cs typeface="Courier New" pitchFamily="34" charset="-120"/>
              </a:rPr>
              <a:t>cpus</a:t>
            </a:r>
            <a:r>
              <a:rPr lang="en-US" sz="1350">
                <a:solidFill>
                  <a:srgbClr val="CADCFC"/>
                </a:solidFill>
                <a:latin typeface="Courier New" pitchFamily="34" charset="0"/>
                <a:ea typeface="Courier New" pitchFamily="34" charset="-122"/>
                <a:cs typeface="Courier New" pitchFamily="34" charset="-120"/>
              </a:rPr>
              <a:t>-per-task=8</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a:t>
            </a:r>
            <a:r>
              <a:rPr lang="en-US" sz="1350" err="1">
                <a:solidFill>
                  <a:srgbClr val="CADCFC"/>
                </a:solidFill>
                <a:latin typeface="Courier New" pitchFamily="34" charset="0"/>
                <a:ea typeface="Courier New" pitchFamily="34" charset="-122"/>
                <a:cs typeface="Courier New" pitchFamily="34" charset="-120"/>
              </a:rPr>
              <a:t>gres</a:t>
            </a:r>
            <a:r>
              <a:rPr lang="en-US" sz="1350">
                <a:solidFill>
                  <a:srgbClr val="CADCFC"/>
                </a:solidFill>
                <a:latin typeface="Courier New" pitchFamily="34" charset="0"/>
                <a:ea typeface="Courier New" pitchFamily="34" charset="-122"/>
                <a:cs typeface="Courier New" pitchFamily="34" charset="-120"/>
              </a:rPr>
              <a:t>=gpu:1</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--time=02:00:00</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#SBATCH --output=train_%j.log</a:t>
            </a:r>
            <a:endParaRPr lang="en-US" sz="1350">
              <a:solidFill>
                <a:srgbClr val="CADCFC"/>
              </a:solidFill>
            </a:endParaRPr>
          </a:p>
          <a:p>
            <a:pPr marL="0" indent="0">
              <a:lnSpc>
                <a:spcPct val="115000"/>
              </a:lnSpc>
              <a:buNone/>
            </a:pP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module load Anaconda3</a:t>
            </a: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source activate </a:t>
            </a:r>
            <a:r>
              <a:rPr lang="en-US" sz="1350" err="1">
                <a:solidFill>
                  <a:srgbClr val="CADCFC"/>
                </a:solidFill>
                <a:latin typeface="Courier New" pitchFamily="34" charset="0"/>
                <a:ea typeface="Courier New" pitchFamily="34" charset="-122"/>
                <a:cs typeface="Courier New" pitchFamily="34" charset="-120"/>
              </a:rPr>
              <a:t>myenv</a:t>
            </a:r>
            <a:endParaRPr lang="en-US" sz="1350">
              <a:solidFill>
                <a:srgbClr val="CADCFC"/>
              </a:solidFill>
            </a:endParaRPr>
          </a:p>
          <a:p>
            <a:pPr marL="0" indent="0">
              <a:lnSpc>
                <a:spcPct val="115000"/>
              </a:lnSpc>
              <a:buNone/>
            </a:pPr>
            <a:endParaRPr lang="en-US" sz="1350">
              <a:solidFill>
                <a:srgbClr val="CADCFC"/>
              </a:solidFill>
            </a:endParaRPr>
          </a:p>
          <a:p>
            <a:pPr marL="0" indent="0">
              <a:lnSpc>
                <a:spcPct val="115000"/>
              </a:lnSpc>
              <a:buNone/>
            </a:pPr>
            <a:r>
              <a:rPr lang="en-US" sz="1350">
                <a:solidFill>
                  <a:srgbClr val="CADCFC"/>
                </a:solidFill>
                <a:latin typeface="Courier New" pitchFamily="34" charset="0"/>
                <a:ea typeface="Courier New" pitchFamily="34" charset="-122"/>
                <a:cs typeface="Courier New" pitchFamily="34" charset="-120"/>
              </a:rPr>
              <a:t>python train.py --epochs 10 --batch-size 32</a:t>
            </a:r>
            <a:endParaRPr lang="en-US" sz="1350">
              <a:solidFill>
                <a:srgbClr val="CADCFC"/>
              </a:solidFill>
            </a:endParaRPr>
          </a:p>
        </p:txBody>
      </p:sp>
      <p:sp>
        <p:nvSpPr>
          <p:cNvPr id="16" name="Date Placeholder 3">
            <a:extLst>
              <a:ext uri="{FF2B5EF4-FFF2-40B4-BE49-F238E27FC236}">
                <a16:creationId xmlns:a16="http://schemas.microsoft.com/office/drawing/2014/main" id="{DA72456D-780D-E821-721A-D359665678F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20" name="Text 2">
            <a:extLst>
              <a:ext uri="{FF2B5EF4-FFF2-40B4-BE49-F238E27FC236}">
                <a16:creationId xmlns:a16="http://schemas.microsoft.com/office/drawing/2014/main" id="{7ADBAB23-36ED-5435-6FD2-B0BA8EB663BC}"/>
              </a:ext>
            </a:extLst>
          </p:cNvPr>
          <p:cNvSpPr txBox="1"/>
          <p:nvPr/>
        </p:nvSpPr>
        <p:spPr bwMode="auto">
          <a:xfrm>
            <a:off x="7023100" y="3184280"/>
            <a:ext cx="3562350" cy="917824"/>
          </a:xfrm>
          <a:prstGeom prst="rect">
            <a:avLst/>
          </a:prstGeom>
          <a:noFill/>
          <a:ln/>
        </p:spPr>
        <p:txBody>
          <a:bodyPr wrap="square" lIns="0" tIns="0" rIns="0" bIns="0" rtlCol="0" anchor="ctr"/>
          <a:lstStyle/>
          <a:p>
            <a:pPr marL="0" indent="0">
              <a:buNone/>
            </a:pPr>
            <a:r>
              <a:rPr lang="sl-SI" sz="2000" b="1" err="1">
                <a:solidFill>
                  <a:schemeClr val="tx1">
                    <a:lumMod val="75000"/>
                  </a:schemeClr>
                </a:solidFill>
                <a:ea typeface="Calibri" pitchFamily="34" charset="-122"/>
                <a:cs typeface="Calibri" pitchFamily="34" charset="-120"/>
              </a:rPr>
              <a:t>Command</a:t>
            </a:r>
            <a:r>
              <a:rPr lang="sl-SI" sz="2000" b="1">
                <a:solidFill>
                  <a:schemeClr val="tx1">
                    <a:lumMod val="75000"/>
                  </a:schemeClr>
                </a:solidFill>
                <a:ea typeface="Calibri" pitchFamily="34" charset="-122"/>
                <a:cs typeface="Calibri" pitchFamily="34" charset="-120"/>
              </a:rPr>
              <a:t> to run </a:t>
            </a:r>
            <a:r>
              <a:rPr lang="sl-SI" sz="2000" b="1" err="1">
                <a:solidFill>
                  <a:schemeClr val="tx1">
                    <a:lumMod val="75000"/>
                  </a:schemeClr>
                </a:solidFill>
                <a:ea typeface="Calibri" pitchFamily="34" charset="-122"/>
                <a:cs typeface="Calibri" pitchFamily="34" charset="-120"/>
              </a:rPr>
              <a:t>example</a:t>
            </a:r>
            <a:r>
              <a:rPr lang="sl-SI" sz="2000" b="1">
                <a:solidFill>
                  <a:schemeClr val="tx1">
                    <a:lumMod val="75000"/>
                  </a:schemeClr>
                </a:solidFill>
                <a:ea typeface="Calibri" pitchFamily="34" charset="-122"/>
                <a:cs typeface="Calibri" pitchFamily="34" charset="-120"/>
              </a:rPr>
              <a:t>:</a:t>
            </a:r>
          </a:p>
          <a:p>
            <a:pPr marL="0" indent="0">
              <a:buNone/>
            </a:pPr>
            <a:endParaRPr lang="sl-SI" sz="1400" b="1">
              <a:solidFill>
                <a:schemeClr val="tx1">
                  <a:lumMod val="75000"/>
                </a:schemeClr>
              </a:solidFill>
              <a:ea typeface="Calibri" pitchFamily="34" charset="-122"/>
              <a:cs typeface="Calibri" pitchFamily="34" charset="-120"/>
            </a:endParaRPr>
          </a:p>
          <a:p>
            <a:pPr marL="0" indent="0">
              <a:buNone/>
            </a:pPr>
            <a:endParaRPr lang="en-US" sz="1400">
              <a:solidFill>
                <a:schemeClr val="tx1">
                  <a:lumMod val="75000"/>
                </a:schemeClr>
              </a:solidFill>
            </a:endParaRPr>
          </a:p>
        </p:txBody>
      </p:sp>
      <p:sp>
        <p:nvSpPr>
          <p:cNvPr id="22" name="Shape 2">
            <a:extLst>
              <a:ext uri="{FF2B5EF4-FFF2-40B4-BE49-F238E27FC236}">
                <a16:creationId xmlns:a16="http://schemas.microsoft.com/office/drawing/2014/main" id="{03D1D41B-21B6-2FD8-083C-CF807892241B}"/>
              </a:ext>
            </a:extLst>
          </p:cNvPr>
          <p:cNvSpPr/>
          <p:nvPr/>
        </p:nvSpPr>
        <p:spPr>
          <a:xfrm>
            <a:off x="6985000" y="3635376"/>
            <a:ext cx="4556760" cy="2530474"/>
          </a:xfrm>
          <a:prstGeom prst="roundRect">
            <a:avLst>
              <a:gd name="adj" fmla="val 1495"/>
            </a:avLst>
          </a:prstGeom>
          <a:solidFill>
            <a:srgbClr val="16202C"/>
          </a:solidFill>
          <a:ln/>
        </p:spPr>
        <p:txBody>
          <a:bodyPr/>
          <a:lstStyle/>
          <a:p>
            <a:endParaRPr lang="sl-SI"/>
          </a:p>
        </p:txBody>
      </p:sp>
      <p:sp>
        <p:nvSpPr>
          <p:cNvPr id="25" name="Text 3">
            <a:extLst>
              <a:ext uri="{FF2B5EF4-FFF2-40B4-BE49-F238E27FC236}">
                <a16:creationId xmlns:a16="http://schemas.microsoft.com/office/drawing/2014/main" id="{61D029A0-E50B-4FA4-E877-44F2B3ECE831}"/>
              </a:ext>
            </a:extLst>
          </p:cNvPr>
          <p:cNvSpPr txBox="1"/>
          <p:nvPr/>
        </p:nvSpPr>
        <p:spPr>
          <a:xfrm>
            <a:off x="7037072" y="3668224"/>
            <a:ext cx="4556760" cy="2635124"/>
          </a:xfrm>
          <a:prstGeom prst="rect">
            <a:avLst/>
          </a:prstGeom>
          <a:noFill/>
          <a:ln/>
        </p:spPr>
        <p:txBody>
          <a:bodyPr wrap="square" lIns="0" tIns="0" rIns="0" bIns="0" rtlCol="0" anchor="t"/>
          <a:lstStyle/>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 1. Connect and go to your project folder</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ssh </a:t>
            </a:r>
            <a:r>
              <a:rPr lang="en-US" sz="1400" err="1">
                <a:solidFill>
                  <a:srgbClr val="CADCFC"/>
                </a:solidFill>
                <a:latin typeface="Courier New" pitchFamily="34" charset="0"/>
                <a:ea typeface="Courier New" pitchFamily="34" charset="-122"/>
                <a:cs typeface="Courier New" pitchFamily="34" charset="-120"/>
              </a:rPr>
              <a:t>vega</a:t>
            </a:r>
            <a:endParaRPr lang="en-US" sz="1400"/>
          </a:p>
          <a:p>
            <a:pPr marL="0" indent="0">
              <a:lnSpc>
                <a:spcPct val="115000"/>
              </a:lnSpc>
              <a:buNone/>
            </a:pPr>
            <a:r>
              <a:rPr lang="en-US" sz="1400">
                <a:solidFill>
                  <a:srgbClr val="CADCFC"/>
                </a:solidFill>
                <a:latin typeface="Courier New" pitchFamily="34" charset="0"/>
                <a:ea typeface="Courier New" pitchFamily="34" charset="-122"/>
                <a:cs typeface="Courier New" pitchFamily="34" charset="-120"/>
              </a:rPr>
              <a:t>$ cd ~/projects/ai-demo</a:t>
            </a:r>
            <a:endParaRPr lang="sl-SI" sz="1400">
              <a:solidFill>
                <a:srgbClr val="CADCFC"/>
              </a:solidFill>
              <a:latin typeface="Courier New" pitchFamily="34" charset="0"/>
              <a:ea typeface="Courier New" pitchFamily="34" charset="-122"/>
              <a:cs typeface="Courier New" pitchFamily="34" charset="-120"/>
            </a:endParaRPr>
          </a:p>
          <a:p>
            <a:pPr marL="0" indent="0">
              <a:lnSpc>
                <a:spcPct val="115000"/>
              </a:lnSpc>
              <a:buNone/>
            </a:pPr>
            <a:endParaRPr lang="en-US" sz="1400"/>
          </a:p>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 </a:t>
            </a:r>
            <a:r>
              <a:rPr lang="sl-SI" sz="1400">
                <a:solidFill>
                  <a:srgbClr val="5A6472"/>
                </a:solidFill>
                <a:latin typeface="Courier New" pitchFamily="34" charset="0"/>
                <a:ea typeface="Courier New" pitchFamily="34" charset="-122"/>
                <a:cs typeface="Courier New" pitchFamily="34" charset="-120"/>
              </a:rPr>
              <a:t>2</a:t>
            </a:r>
            <a:r>
              <a:rPr lang="en-US" sz="1400">
                <a:solidFill>
                  <a:srgbClr val="5A6472"/>
                </a:solidFill>
                <a:latin typeface="Courier New" pitchFamily="34" charset="0"/>
                <a:ea typeface="Courier New" pitchFamily="34" charset="-122"/>
                <a:cs typeface="Courier New" pitchFamily="34" charset="-120"/>
              </a:rPr>
              <a:t>. Submit the job</a:t>
            </a:r>
            <a:endParaRPr lang="en-US" sz="1400"/>
          </a:p>
          <a:p>
            <a:pPr marL="0" indent="0">
              <a:lnSpc>
                <a:spcPct val="115000"/>
              </a:lnSpc>
              <a:buNone/>
            </a:pPr>
            <a:r>
              <a:rPr lang="en-US" sz="1400">
                <a:solidFill>
                  <a:srgbClr val="6FE3B4"/>
                </a:solidFill>
                <a:latin typeface="Courier New" pitchFamily="34" charset="0"/>
                <a:ea typeface="Courier New" pitchFamily="34" charset="-122"/>
                <a:cs typeface="Courier New" pitchFamily="34" charset="-120"/>
              </a:rPr>
              <a:t>$ sbatch train_job.sh</a:t>
            </a:r>
            <a:endParaRPr lang="en-US" sz="1400"/>
          </a:p>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Submitted batch job 184213</a:t>
            </a:r>
            <a:endParaRPr lang="en-US" sz="1400"/>
          </a:p>
          <a:p>
            <a:pPr marL="0" indent="0">
              <a:lnSpc>
                <a:spcPct val="115000"/>
              </a:lnSpc>
              <a:buNone/>
            </a:pPr>
            <a:endParaRPr lang="en-US" sz="1400"/>
          </a:p>
          <a:p>
            <a:pPr marL="0" indent="0">
              <a:lnSpc>
                <a:spcPct val="115000"/>
              </a:lnSpc>
              <a:buNone/>
            </a:pPr>
            <a:r>
              <a:rPr lang="en-US" sz="1400">
                <a:solidFill>
                  <a:srgbClr val="5A6472"/>
                </a:solidFill>
                <a:latin typeface="Courier New" pitchFamily="34" charset="0"/>
                <a:ea typeface="Courier New" pitchFamily="34" charset="-122"/>
                <a:cs typeface="Courier New" pitchFamily="34" charset="-120"/>
              </a:rPr>
              <a:t># </a:t>
            </a:r>
            <a:r>
              <a:rPr lang="sl-SI" sz="1400">
                <a:solidFill>
                  <a:srgbClr val="5A6472"/>
                </a:solidFill>
                <a:latin typeface="Courier New" pitchFamily="34" charset="0"/>
                <a:ea typeface="Courier New" pitchFamily="34" charset="-122"/>
                <a:cs typeface="Courier New" pitchFamily="34" charset="-120"/>
              </a:rPr>
              <a:t>3</a:t>
            </a:r>
            <a:r>
              <a:rPr lang="en-US" sz="1400">
                <a:solidFill>
                  <a:srgbClr val="5A6472"/>
                </a:solidFill>
                <a:latin typeface="Courier New" pitchFamily="34" charset="0"/>
                <a:ea typeface="Courier New" pitchFamily="34" charset="-122"/>
                <a:cs typeface="Courier New" pitchFamily="34" charset="-120"/>
              </a:rPr>
              <a:t>. Watch the log as it runs</a:t>
            </a:r>
            <a:endParaRPr lang="en-US" sz="1400"/>
          </a:p>
          <a:p>
            <a:pPr marL="0" indent="0">
              <a:lnSpc>
                <a:spcPct val="115000"/>
              </a:lnSpc>
              <a:buNone/>
            </a:pPr>
            <a:r>
              <a:rPr lang="en-US" sz="1400">
                <a:solidFill>
                  <a:srgbClr val="6FE3B4"/>
                </a:solidFill>
                <a:latin typeface="Courier New" pitchFamily="34" charset="0"/>
                <a:ea typeface="Courier New" pitchFamily="34" charset="-122"/>
                <a:cs typeface="Courier New" pitchFamily="34" charset="-120"/>
              </a:rPr>
              <a:t>$ tail -f train_184213.log</a:t>
            </a:r>
            <a:endParaRPr lang="en-US" sz="1400"/>
          </a:p>
        </p:txBody>
      </p:sp>
      <p:sp>
        <p:nvSpPr>
          <p:cNvPr id="5" name="Footer Placeholder 4">
            <a:extLst>
              <a:ext uri="{FF2B5EF4-FFF2-40B4-BE49-F238E27FC236}">
                <a16:creationId xmlns:a16="http://schemas.microsoft.com/office/drawing/2014/main" id="{CF1F36AE-C044-62D6-FCCC-F5F4993E263A}"/>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195203476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CD9F4228-6C91-D8A4-E698-5DEC1EF6984A}"/>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5D7FD1F0-DF3A-A298-B45C-FA68F99A91B4}"/>
              </a:ext>
            </a:extLst>
          </p:cNvPr>
          <p:cNvSpPr>
            <a:spLocks noGrp="1"/>
          </p:cNvSpPr>
          <p:nvPr>
            <p:ph type="title"/>
          </p:nvPr>
        </p:nvSpPr>
        <p:spPr>
          <a:xfrm>
            <a:off x="170602" y="199782"/>
            <a:ext cx="10515600" cy="756146"/>
          </a:xfrm>
        </p:spPr>
        <p:txBody>
          <a:bodyPr/>
          <a:lstStyle/>
          <a:p>
            <a:r>
              <a:rPr lang="sl-SI"/>
              <a:t>Job </a:t>
            </a:r>
            <a:r>
              <a:rPr lang="sl-SI" err="1"/>
              <a:t>Submission</a:t>
            </a:r>
            <a:r>
              <a:rPr lang="sl-SI"/>
              <a:t> &amp; Management</a:t>
            </a:r>
          </a:p>
        </p:txBody>
      </p:sp>
      <p:sp>
        <p:nvSpPr>
          <p:cNvPr id="2" name="Date Placeholder 3">
            <a:extLst>
              <a:ext uri="{FF2B5EF4-FFF2-40B4-BE49-F238E27FC236}">
                <a16:creationId xmlns:a16="http://schemas.microsoft.com/office/drawing/2014/main" id="{11FB3882-A804-81CC-2453-0C541DC5ACBC}"/>
              </a:ext>
            </a:extLst>
          </p:cNvPr>
          <p:cNvSpPr>
            <a:spLocks noGrp="1"/>
          </p:cNvSpPr>
          <p:nvPr>
            <p:ph type="dt" sz="half" idx="10"/>
          </p:nvPr>
        </p:nvSpPr>
        <p:spPr bwMode="auto">
          <a:xfrm>
            <a:off x="507998" y="5991225"/>
            <a:ext cx="2743200" cy="365124"/>
          </a:xfrm>
        </p:spPr>
        <p:txBody>
          <a:bodyPr/>
          <a:lstStyle/>
          <a:p>
            <a:pPr>
              <a:defRPr/>
            </a:pPr>
            <a:fld id="{CEB620EA-BCAB-4A01-96B8-CEFF5D24040F}" type="datetime1">
              <a:rPr lang="en-GB" noProof="0" smtClean="0"/>
              <a:t>15/10/2026</a:t>
            </a:fld>
            <a:endParaRPr lang="en-GB" noProof="0"/>
          </a:p>
        </p:txBody>
      </p:sp>
      <p:sp>
        <p:nvSpPr>
          <p:cNvPr id="4" name="Slide Number Placeholder 5">
            <a:extLst>
              <a:ext uri="{FF2B5EF4-FFF2-40B4-BE49-F238E27FC236}">
                <a16:creationId xmlns:a16="http://schemas.microsoft.com/office/drawing/2014/main" id="{634F8522-8A54-B3AA-8B38-6E113BD0FD65}"/>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25</a:t>
            </a:fld>
            <a:endParaRPr lang="en-GB" noProof="0"/>
          </a:p>
        </p:txBody>
      </p:sp>
      <p:sp>
        <p:nvSpPr>
          <p:cNvPr id="16" name="Date Placeholder 3">
            <a:extLst>
              <a:ext uri="{FF2B5EF4-FFF2-40B4-BE49-F238E27FC236}">
                <a16:creationId xmlns:a16="http://schemas.microsoft.com/office/drawing/2014/main" id="{6012DB6B-04BD-2FAB-4DC9-351DCCF2BBAE}"/>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8" name="Shape 2">
            <a:extLst>
              <a:ext uri="{FF2B5EF4-FFF2-40B4-BE49-F238E27FC236}">
                <a16:creationId xmlns:a16="http://schemas.microsoft.com/office/drawing/2014/main" id="{91EA827C-9C68-E4E2-6C6D-794DB594AA3F}"/>
              </a:ext>
            </a:extLst>
          </p:cNvPr>
          <p:cNvSpPr/>
          <p:nvPr/>
        </p:nvSpPr>
        <p:spPr>
          <a:xfrm>
            <a:off x="457198" y="1126999"/>
            <a:ext cx="6350002" cy="621792"/>
          </a:xfrm>
          <a:prstGeom prst="roundRect">
            <a:avLst>
              <a:gd name="adj" fmla="val 8824"/>
            </a:avLst>
          </a:prstGeom>
          <a:solidFill>
            <a:schemeClr val="accent1"/>
          </a:solidFill>
          <a:ln w="12700">
            <a:solidFill>
              <a:srgbClr val="E0E4EC"/>
            </a:solidFill>
            <a:prstDash val="solid"/>
          </a:ln>
        </p:spPr>
        <p:txBody>
          <a:bodyPr/>
          <a:lstStyle/>
          <a:p>
            <a:endParaRPr lang="sl-SI"/>
          </a:p>
        </p:txBody>
      </p:sp>
      <p:sp>
        <p:nvSpPr>
          <p:cNvPr id="11" name="Text 3">
            <a:extLst>
              <a:ext uri="{FF2B5EF4-FFF2-40B4-BE49-F238E27FC236}">
                <a16:creationId xmlns:a16="http://schemas.microsoft.com/office/drawing/2014/main" id="{DDE10C36-D020-CE08-9883-0D755CAE7A6B}"/>
              </a:ext>
            </a:extLst>
          </p:cNvPr>
          <p:cNvSpPr txBox="1"/>
          <p:nvPr/>
        </p:nvSpPr>
        <p:spPr>
          <a:xfrm>
            <a:off x="731518" y="1126999"/>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sbatch script.sh</a:t>
            </a:r>
            <a:endParaRPr lang="en-US" sz="1400">
              <a:solidFill>
                <a:schemeClr val="tx1">
                  <a:lumMod val="20000"/>
                  <a:lumOff val="80000"/>
                </a:schemeClr>
              </a:solidFill>
            </a:endParaRPr>
          </a:p>
        </p:txBody>
      </p:sp>
      <p:sp>
        <p:nvSpPr>
          <p:cNvPr id="13" name="Text 4">
            <a:extLst>
              <a:ext uri="{FF2B5EF4-FFF2-40B4-BE49-F238E27FC236}">
                <a16:creationId xmlns:a16="http://schemas.microsoft.com/office/drawing/2014/main" id="{3244DEBA-5F4C-5A97-24AF-4885C2C1D5E9}"/>
              </a:ext>
            </a:extLst>
          </p:cNvPr>
          <p:cNvSpPr txBox="1"/>
          <p:nvPr/>
        </p:nvSpPr>
        <p:spPr>
          <a:xfrm>
            <a:off x="4389118" y="1126999"/>
            <a:ext cx="209423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Submit a batch job</a:t>
            </a:r>
            <a:endParaRPr lang="en-US" sz="1300">
              <a:solidFill>
                <a:schemeClr val="tx1">
                  <a:lumMod val="20000"/>
                  <a:lumOff val="80000"/>
                </a:schemeClr>
              </a:solidFill>
            </a:endParaRPr>
          </a:p>
        </p:txBody>
      </p:sp>
      <p:sp>
        <p:nvSpPr>
          <p:cNvPr id="15" name="Shape 5">
            <a:extLst>
              <a:ext uri="{FF2B5EF4-FFF2-40B4-BE49-F238E27FC236}">
                <a16:creationId xmlns:a16="http://schemas.microsoft.com/office/drawing/2014/main" id="{680FC9D4-B05A-FE88-5729-BB092344A6DA}"/>
              </a:ext>
            </a:extLst>
          </p:cNvPr>
          <p:cNvSpPr/>
          <p:nvPr/>
        </p:nvSpPr>
        <p:spPr>
          <a:xfrm>
            <a:off x="457198" y="1840231"/>
            <a:ext cx="6350002" cy="621792"/>
          </a:xfrm>
          <a:prstGeom prst="roundRect">
            <a:avLst>
              <a:gd name="adj" fmla="val 8824"/>
            </a:avLst>
          </a:prstGeom>
          <a:solidFill>
            <a:schemeClr val="tx2"/>
          </a:solidFill>
          <a:ln w="12700">
            <a:solidFill>
              <a:srgbClr val="E0E4EC"/>
            </a:solidFill>
            <a:prstDash val="solid"/>
          </a:ln>
        </p:spPr>
        <p:txBody>
          <a:bodyPr/>
          <a:lstStyle/>
          <a:p>
            <a:endParaRPr lang="sl-SI"/>
          </a:p>
        </p:txBody>
      </p:sp>
      <p:sp>
        <p:nvSpPr>
          <p:cNvPr id="18" name="Text 6">
            <a:extLst>
              <a:ext uri="{FF2B5EF4-FFF2-40B4-BE49-F238E27FC236}">
                <a16:creationId xmlns:a16="http://schemas.microsoft.com/office/drawing/2014/main" id="{9825AA78-6827-6EC4-D927-05F6A6B53217}"/>
              </a:ext>
            </a:extLst>
          </p:cNvPr>
          <p:cNvSpPr txBox="1"/>
          <p:nvPr/>
        </p:nvSpPr>
        <p:spPr>
          <a:xfrm>
            <a:off x="731518" y="1840231"/>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squeue -u $USER</a:t>
            </a:r>
            <a:endParaRPr lang="en-US" sz="1400">
              <a:solidFill>
                <a:schemeClr val="tx1">
                  <a:lumMod val="20000"/>
                  <a:lumOff val="80000"/>
                </a:schemeClr>
              </a:solidFill>
            </a:endParaRPr>
          </a:p>
        </p:txBody>
      </p:sp>
      <p:sp>
        <p:nvSpPr>
          <p:cNvPr id="20" name="Text 7">
            <a:extLst>
              <a:ext uri="{FF2B5EF4-FFF2-40B4-BE49-F238E27FC236}">
                <a16:creationId xmlns:a16="http://schemas.microsoft.com/office/drawing/2014/main" id="{82AAE02E-6C4C-9D4A-03C8-276544A8B57B}"/>
              </a:ext>
            </a:extLst>
          </p:cNvPr>
          <p:cNvSpPr txBox="1"/>
          <p:nvPr/>
        </p:nvSpPr>
        <p:spPr>
          <a:xfrm>
            <a:off x="4389118" y="1840231"/>
            <a:ext cx="217678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List your queued / running jobs</a:t>
            </a:r>
            <a:endParaRPr lang="en-US" sz="1300">
              <a:solidFill>
                <a:schemeClr val="tx1">
                  <a:lumMod val="20000"/>
                  <a:lumOff val="80000"/>
                </a:schemeClr>
              </a:solidFill>
            </a:endParaRPr>
          </a:p>
        </p:txBody>
      </p:sp>
      <p:sp>
        <p:nvSpPr>
          <p:cNvPr id="22" name="Shape 8">
            <a:extLst>
              <a:ext uri="{FF2B5EF4-FFF2-40B4-BE49-F238E27FC236}">
                <a16:creationId xmlns:a16="http://schemas.microsoft.com/office/drawing/2014/main" id="{80C021BD-05AE-A81B-B54E-72736C5267F9}"/>
              </a:ext>
            </a:extLst>
          </p:cNvPr>
          <p:cNvSpPr/>
          <p:nvPr/>
        </p:nvSpPr>
        <p:spPr>
          <a:xfrm>
            <a:off x="457198" y="2553463"/>
            <a:ext cx="6350002" cy="621792"/>
          </a:xfrm>
          <a:prstGeom prst="roundRect">
            <a:avLst>
              <a:gd name="adj" fmla="val 8824"/>
            </a:avLst>
          </a:prstGeom>
          <a:solidFill>
            <a:schemeClr val="accent1"/>
          </a:solidFill>
          <a:ln w="12700">
            <a:solidFill>
              <a:srgbClr val="E0E4EC"/>
            </a:solidFill>
            <a:prstDash val="solid"/>
          </a:ln>
        </p:spPr>
        <p:txBody>
          <a:bodyPr/>
          <a:lstStyle/>
          <a:p>
            <a:endParaRPr lang="sl-SI"/>
          </a:p>
        </p:txBody>
      </p:sp>
      <p:sp>
        <p:nvSpPr>
          <p:cNvPr id="24" name="Text 9">
            <a:extLst>
              <a:ext uri="{FF2B5EF4-FFF2-40B4-BE49-F238E27FC236}">
                <a16:creationId xmlns:a16="http://schemas.microsoft.com/office/drawing/2014/main" id="{A130D0D9-4553-B3BE-490B-5633F282DD54}"/>
              </a:ext>
            </a:extLst>
          </p:cNvPr>
          <p:cNvSpPr txBox="1"/>
          <p:nvPr/>
        </p:nvSpPr>
        <p:spPr>
          <a:xfrm>
            <a:off x="731518" y="2553463"/>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scancel &lt;jobid&gt;</a:t>
            </a:r>
            <a:endParaRPr lang="en-US" sz="1400">
              <a:solidFill>
                <a:schemeClr val="tx1">
                  <a:lumMod val="20000"/>
                  <a:lumOff val="80000"/>
                </a:schemeClr>
              </a:solidFill>
            </a:endParaRPr>
          </a:p>
        </p:txBody>
      </p:sp>
      <p:sp>
        <p:nvSpPr>
          <p:cNvPr id="26" name="Text 10">
            <a:extLst>
              <a:ext uri="{FF2B5EF4-FFF2-40B4-BE49-F238E27FC236}">
                <a16:creationId xmlns:a16="http://schemas.microsoft.com/office/drawing/2014/main" id="{4F471CCB-71AE-FFF9-92BC-81369DF91798}"/>
              </a:ext>
            </a:extLst>
          </p:cNvPr>
          <p:cNvSpPr txBox="1"/>
          <p:nvPr/>
        </p:nvSpPr>
        <p:spPr>
          <a:xfrm>
            <a:off x="4389118" y="2553463"/>
            <a:ext cx="209423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Cancel a job</a:t>
            </a:r>
            <a:endParaRPr lang="en-US" sz="1300">
              <a:solidFill>
                <a:schemeClr val="tx1">
                  <a:lumMod val="20000"/>
                  <a:lumOff val="80000"/>
                </a:schemeClr>
              </a:solidFill>
            </a:endParaRPr>
          </a:p>
        </p:txBody>
      </p:sp>
      <p:sp>
        <p:nvSpPr>
          <p:cNvPr id="28" name="Shape 11">
            <a:extLst>
              <a:ext uri="{FF2B5EF4-FFF2-40B4-BE49-F238E27FC236}">
                <a16:creationId xmlns:a16="http://schemas.microsoft.com/office/drawing/2014/main" id="{DB009AC1-FC38-AA02-3872-8A1BBCB24B61}"/>
              </a:ext>
            </a:extLst>
          </p:cNvPr>
          <p:cNvSpPr/>
          <p:nvPr/>
        </p:nvSpPr>
        <p:spPr>
          <a:xfrm>
            <a:off x="457198" y="3266695"/>
            <a:ext cx="6350002" cy="621792"/>
          </a:xfrm>
          <a:prstGeom prst="roundRect">
            <a:avLst>
              <a:gd name="adj" fmla="val 8824"/>
            </a:avLst>
          </a:prstGeom>
          <a:solidFill>
            <a:schemeClr val="tx2"/>
          </a:solidFill>
          <a:ln w="12700">
            <a:solidFill>
              <a:srgbClr val="E0E4EC"/>
            </a:solidFill>
            <a:prstDash val="solid"/>
          </a:ln>
        </p:spPr>
        <p:txBody>
          <a:bodyPr/>
          <a:lstStyle/>
          <a:p>
            <a:endParaRPr lang="sl-SI"/>
          </a:p>
        </p:txBody>
      </p:sp>
      <p:sp>
        <p:nvSpPr>
          <p:cNvPr id="30" name="Text 12">
            <a:extLst>
              <a:ext uri="{FF2B5EF4-FFF2-40B4-BE49-F238E27FC236}">
                <a16:creationId xmlns:a16="http://schemas.microsoft.com/office/drawing/2014/main" id="{2BCD5F52-601B-A7C6-EAD9-94CF47405449}"/>
              </a:ext>
            </a:extLst>
          </p:cNvPr>
          <p:cNvSpPr txBox="1"/>
          <p:nvPr/>
        </p:nvSpPr>
        <p:spPr>
          <a:xfrm>
            <a:off x="731518" y="3266695"/>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scontrol show job &lt;jobid&gt;</a:t>
            </a:r>
            <a:endParaRPr lang="en-US" sz="1400">
              <a:solidFill>
                <a:schemeClr val="tx1">
                  <a:lumMod val="20000"/>
                  <a:lumOff val="80000"/>
                </a:schemeClr>
              </a:solidFill>
            </a:endParaRPr>
          </a:p>
        </p:txBody>
      </p:sp>
      <p:sp>
        <p:nvSpPr>
          <p:cNvPr id="32" name="Text 13">
            <a:extLst>
              <a:ext uri="{FF2B5EF4-FFF2-40B4-BE49-F238E27FC236}">
                <a16:creationId xmlns:a16="http://schemas.microsoft.com/office/drawing/2014/main" id="{6A2E79AB-C60B-8D66-F82D-50624F38A2F1}"/>
              </a:ext>
            </a:extLst>
          </p:cNvPr>
          <p:cNvSpPr txBox="1"/>
          <p:nvPr/>
        </p:nvSpPr>
        <p:spPr>
          <a:xfrm>
            <a:off x="4389118" y="3266695"/>
            <a:ext cx="217678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Full detail on a specific job</a:t>
            </a:r>
            <a:endParaRPr lang="en-US" sz="1300">
              <a:solidFill>
                <a:schemeClr val="tx1">
                  <a:lumMod val="20000"/>
                  <a:lumOff val="80000"/>
                </a:schemeClr>
              </a:solidFill>
            </a:endParaRPr>
          </a:p>
        </p:txBody>
      </p:sp>
      <p:sp>
        <p:nvSpPr>
          <p:cNvPr id="34" name="Shape 14">
            <a:extLst>
              <a:ext uri="{FF2B5EF4-FFF2-40B4-BE49-F238E27FC236}">
                <a16:creationId xmlns:a16="http://schemas.microsoft.com/office/drawing/2014/main" id="{EE4BAA43-D707-90E5-B58D-E66FE2B79898}"/>
              </a:ext>
            </a:extLst>
          </p:cNvPr>
          <p:cNvSpPr/>
          <p:nvPr/>
        </p:nvSpPr>
        <p:spPr>
          <a:xfrm>
            <a:off x="457198" y="3979927"/>
            <a:ext cx="6350002" cy="621792"/>
          </a:xfrm>
          <a:prstGeom prst="roundRect">
            <a:avLst>
              <a:gd name="adj" fmla="val 8824"/>
            </a:avLst>
          </a:prstGeom>
          <a:solidFill>
            <a:schemeClr val="accent1"/>
          </a:solidFill>
          <a:ln w="12700">
            <a:solidFill>
              <a:srgbClr val="E0E4EC"/>
            </a:solidFill>
            <a:prstDash val="solid"/>
          </a:ln>
        </p:spPr>
        <p:txBody>
          <a:bodyPr/>
          <a:lstStyle/>
          <a:p>
            <a:endParaRPr lang="sl-SI"/>
          </a:p>
        </p:txBody>
      </p:sp>
      <p:sp>
        <p:nvSpPr>
          <p:cNvPr id="36" name="Text 15">
            <a:extLst>
              <a:ext uri="{FF2B5EF4-FFF2-40B4-BE49-F238E27FC236}">
                <a16:creationId xmlns:a16="http://schemas.microsoft.com/office/drawing/2014/main" id="{885168E0-60D0-BD90-A337-0AF88208288C}"/>
              </a:ext>
            </a:extLst>
          </p:cNvPr>
          <p:cNvSpPr txBox="1"/>
          <p:nvPr/>
        </p:nvSpPr>
        <p:spPr>
          <a:xfrm>
            <a:off x="731518" y="3979927"/>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sinfo</a:t>
            </a:r>
            <a:endParaRPr lang="en-US" sz="1400">
              <a:solidFill>
                <a:schemeClr val="tx1">
                  <a:lumMod val="20000"/>
                  <a:lumOff val="80000"/>
                </a:schemeClr>
              </a:solidFill>
            </a:endParaRPr>
          </a:p>
        </p:txBody>
      </p:sp>
      <p:sp>
        <p:nvSpPr>
          <p:cNvPr id="38" name="Text 16">
            <a:extLst>
              <a:ext uri="{FF2B5EF4-FFF2-40B4-BE49-F238E27FC236}">
                <a16:creationId xmlns:a16="http://schemas.microsoft.com/office/drawing/2014/main" id="{B0096935-CFAC-6243-3853-0FF52A28D468}"/>
              </a:ext>
            </a:extLst>
          </p:cNvPr>
          <p:cNvSpPr txBox="1"/>
          <p:nvPr/>
        </p:nvSpPr>
        <p:spPr>
          <a:xfrm>
            <a:off x="4389118" y="3979927"/>
            <a:ext cx="241808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See partitions and node availability</a:t>
            </a:r>
            <a:endParaRPr lang="en-US" sz="1300">
              <a:solidFill>
                <a:schemeClr val="tx1">
                  <a:lumMod val="20000"/>
                  <a:lumOff val="80000"/>
                </a:schemeClr>
              </a:solidFill>
            </a:endParaRPr>
          </a:p>
        </p:txBody>
      </p:sp>
      <p:sp>
        <p:nvSpPr>
          <p:cNvPr id="40" name="Shape 17">
            <a:extLst>
              <a:ext uri="{FF2B5EF4-FFF2-40B4-BE49-F238E27FC236}">
                <a16:creationId xmlns:a16="http://schemas.microsoft.com/office/drawing/2014/main" id="{AAAEFFD2-CE17-CFF7-0B30-D6FA0F3E665A}"/>
              </a:ext>
            </a:extLst>
          </p:cNvPr>
          <p:cNvSpPr/>
          <p:nvPr/>
        </p:nvSpPr>
        <p:spPr>
          <a:xfrm>
            <a:off x="457198" y="4693159"/>
            <a:ext cx="6350002" cy="621792"/>
          </a:xfrm>
          <a:prstGeom prst="roundRect">
            <a:avLst>
              <a:gd name="adj" fmla="val 8824"/>
            </a:avLst>
          </a:prstGeom>
          <a:solidFill>
            <a:schemeClr val="tx2"/>
          </a:solidFill>
          <a:ln w="12700">
            <a:solidFill>
              <a:srgbClr val="E0E4EC"/>
            </a:solidFill>
            <a:prstDash val="solid"/>
          </a:ln>
        </p:spPr>
        <p:txBody>
          <a:bodyPr/>
          <a:lstStyle/>
          <a:p>
            <a:endParaRPr lang="sl-SI"/>
          </a:p>
        </p:txBody>
      </p:sp>
      <p:sp>
        <p:nvSpPr>
          <p:cNvPr id="42" name="Text 18">
            <a:extLst>
              <a:ext uri="{FF2B5EF4-FFF2-40B4-BE49-F238E27FC236}">
                <a16:creationId xmlns:a16="http://schemas.microsoft.com/office/drawing/2014/main" id="{EB4F9A0D-E340-0FD1-65D0-01242D0F45DD}"/>
              </a:ext>
            </a:extLst>
          </p:cNvPr>
          <p:cNvSpPr txBox="1"/>
          <p:nvPr/>
        </p:nvSpPr>
        <p:spPr>
          <a:xfrm>
            <a:off x="731518" y="4693159"/>
            <a:ext cx="3474720" cy="621792"/>
          </a:xfrm>
          <a:prstGeom prst="rect">
            <a:avLst/>
          </a:prstGeom>
          <a:noFill/>
          <a:ln/>
        </p:spPr>
        <p:txBody>
          <a:bodyPr wrap="square" lIns="0" tIns="0" rIns="0" bIns="0" rtlCol="0" anchor="ctr"/>
          <a:lstStyle/>
          <a:p>
            <a:pPr marL="0" indent="0">
              <a:buNone/>
            </a:pPr>
            <a:r>
              <a:rPr lang="en-US" sz="1400" b="1">
                <a:solidFill>
                  <a:schemeClr val="tx1">
                    <a:lumMod val="20000"/>
                    <a:lumOff val="80000"/>
                  </a:schemeClr>
                </a:solidFill>
                <a:latin typeface="Courier New" pitchFamily="34" charset="0"/>
                <a:ea typeface="Courier New" pitchFamily="34" charset="-122"/>
                <a:cs typeface="Courier New" pitchFamily="34" charset="-120"/>
              </a:rPr>
              <a:t>sacct -j &lt;jobid&gt;</a:t>
            </a:r>
            <a:endParaRPr lang="en-US" sz="1400">
              <a:solidFill>
                <a:schemeClr val="tx1">
                  <a:lumMod val="20000"/>
                  <a:lumOff val="80000"/>
                </a:schemeClr>
              </a:solidFill>
            </a:endParaRPr>
          </a:p>
        </p:txBody>
      </p:sp>
      <p:sp>
        <p:nvSpPr>
          <p:cNvPr id="44" name="Text 19">
            <a:extLst>
              <a:ext uri="{FF2B5EF4-FFF2-40B4-BE49-F238E27FC236}">
                <a16:creationId xmlns:a16="http://schemas.microsoft.com/office/drawing/2014/main" id="{B16112DB-D5EE-7B6F-3293-19A6074D3C08}"/>
              </a:ext>
            </a:extLst>
          </p:cNvPr>
          <p:cNvSpPr txBox="1"/>
          <p:nvPr/>
        </p:nvSpPr>
        <p:spPr>
          <a:xfrm>
            <a:off x="4389118" y="4693159"/>
            <a:ext cx="2310132" cy="621792"/>
          </a:xfrm>
          <a:prstGeom prst="rect">
            <a:avLst/>
          </a:prstGeom>
          <a:noFill/>
          <a:ln/>
        </p:spPr>
        <p:txBody>
          <a:bodyPr wrap="square" lIns="0" tIns="0" rIns="0" bIns="0" rtlCol="0" anchor="ctr"/>
          <a:lstStyle/>
          <a:p>
            <a:pPr marL="0" indent="0">
              <a:buNone/>
            </a:pPr>
            <a:r>
              <a:rPr lang="en-US" sz="1300">
                <a:solidFill>
                  <a:schemeClr val="tx1">
                    <a:lumMod val="20000"/>
                    <a:lumOff val="80000"/>
                  </a:schemeClr>
                </a:solidFill>
                <a:latin typeface="Calibri" pitchFamily="34" charset="0"/>
                <a:ea typeface="Calibri" pitchFamily="34" charset="-122"/>
                <a:cs typeface="Calibri" pitchFamily="34" charset="-120"/>
              </a:rPr>
              <a:t>Accounting info after completion</a:t>
            </a:r>
            <a:endParaRPr lang="en-US" sz="1300">
              <a:solidFill>
                <a:schemeClr val="tx1">
                  <a:lumMod val="20000"/>
                  <a:lumOff val="80000"/>
                </a:schemeClr>
              </a:solidFill>
            </a:endParaRPr>
          </a:p>
        </p:txBody>
      </p:sp>
      <p:sp>
        <p:nvSpPr>
          <p:cNvPr id="46" name="Shape 2">
            <a:extLst>
              <a:ext uri="{FF2B5EF4-FFF2-40B4-BE49-F238E27FC236}">
                <a16:creationId xmlns:a16="http://schemas.microsoft.com/office/drawing/2014/main" id="{7F4A967A-880A-B30D-EBD7-D4790BF85F05}"/>
              </a:ext>
            </a:extLst>
          </p:cNvPr>
          <p:cNvSpPr/>
          <p:nvPr/>
        </p:nvSpPr>
        <p:spPr bwMode="auto">
          <a:xfrm>
            <a:off x="457198" y="5406391"/>
            <a:ext cx="6350002" cy="621792"/>
          </a:xfrm>
          <a:prstGeom prst="roundRect">
            <a:avLst>
              <a:gd name="adj" fmla="val 8824"/>
            </a:avLst>
          </a:prstGeom>
          <a:solidFill>
            <a:schemeClr val="accent1"/>
          </a:solidFill>
          <a:ln w="12700">
            <a:solidFill>
              <a:srgbClr val="E0E4EC"/>
            </a:solidFill>
            <a:prstDash val="solid"/>
          </a:ln>
        </p:spPr>
        <p:txBody>
          <a:bodyPr/>
          <a:lstStyle/>
          <a:p>
            <a:endParaRPr lang="sl-SI"/>
          </a:p>
        </p:txBody>
      </p:sp>
      <p:sp>
        <p:nvSpPr>
          <p:cNvPr id="48" name="Text 3">
            <a:extLst>
              <a:ext uri="{FF2B5EF4-FFF2-40B4-BE49-F238E27FC236}">
                <a16:creationId xmlns:a16="http://schemas.microsoft.com/office/drawing/2014/main" id="{AE5C1CDD-755B-3902-6913-A0076E9E48A8}"/>
              </a:ext>
            </a:extLst>
          </p:cNvPr>
          <p:cNvSpPr txBox="1"/>
          <p:nvPr/>
        </p:nvSpPr>
        <p:spPr bwMode="auto">
          <a:xfrm>
            <a:off x="731518" y="5406391"/>
            <a:ext cx="3474720" cy="621792"/>
          </a:xfrm>
          <a:prstGeom prst="rect">
            <a:avLst/>
          </a:prstGeom>
          <a:noFill/>
          <a:ln/>
        </p:spPr>
        <p:txBody>
          <a:bodyPr wrap="square" lIns="0" tIns="0" rIns="0" bIns="0" rtlCol="0" anchor="ctr"/>
          <a:lstStyle/>
          <a:p>
            <a:pPr marL="0" indent="0">
              <a:buNone/>
            </a:pPr>
            <a:r>
              <a:rPr lang="sl-SI" sz="1400" b="1" err="1">
                <a:solidFill>
                  <a:schemeClr val="tx1">
                    <a:lumMod val="20000"/>
                    <a:lumOff val="80000"/>
                  </a:schemeClr>
                </a:solidFill>
                <a:latin typeface="Courier New" pitchFamily="34" charset="0"/>
                <a:ea typeface="Courier New" pitchFamily="34" charset="-122"/>
                <a:cs typeface="Courier New" pitchFamily="34" charset="-120"/>
              </a:rPr>
              <a:t>seff</a:t>
            </a:r>
            <a:r>
              <a:rPr lang="sl-SI" sz="1400" b="1">
                <a:solidFill>
                  <a:schemeClr val="tx1">
                    <a:lumMod val="20000"/>
                    <a:lumOff val="80000"/>
                  </a:schemeClr>
                </a:solidFill>
                <a:latin typeface="Courier New" pitchFamily="34" charset="0"/>
                <a:ea typeface="Courier New" pitchFamily="34" charset="-122"/>
                <a:cs typeface="Courier New" pitchFamily="34" charset="-120"/>
              </a:rPr>
              <a:t> &lt;</a:t>
            </a:r>
            <a:r>
              <a:rPr lang="sl-SI" sz="1400" b="1" err="1">
                <a:solidFill>
                  <a:schemeClr val="tx1">
                    <a:lumMod val="20000"/>
                    <a:lumOff val="80000"/>
                  </a:schemeClr>
                </a:solidFill>
                <a:latin typeface="Courier New" pitchFamily="34" charset="0"/>
                <a:ea typeface="Courier New" pitchFamily="34" charset="-122"/>
                <a:cs typeface="Courier New" pitchFamily="34" charset="-120"/>
              </a:rPr>
              <a:t>jobid</a:t>
            </a:r>
            <a:r>
              <a:rPr lang="sl-SI" sz="1400" b="1">
                <a:solidFill>
                  <a:schemeClr val="tx1">
                    <a:lumMod val="20000"/>
                    <a:lumOff val="80000"/>
                  </a:schemeClr>
                </a:solidFill>
                <a:latin typeface="Courier New" pitchFamily="34" charset="0"/>
                <a:ea typeface="Courier New" pitchFamily="34" charset="-122"/>
                <a:cs typeface="Courier New" pitchFamily="34" charset="-120"/>
              </a:rPr>
              <a:t>&gt;</a:t>
            </a:r>
            <a:endParaRPr lang="en-US" sz="1400">
              <a:solidFill>
                <a:schemeClr val="tx1">
                  <a:lumMod val="20000"/>
                  <a:lumOff val="80000"/>
                </a:schemeClr>
              </a:solidFill>
            </a:endParaRPr>
          </a:p>
        </p:txBody>
      </p:sp>
      <p:sp>
        <p:nvSpPr>
          <p:cNvPr id="50" name="Text 4">
            <a:extLst>
              <a:ext uri="{FF2B5EF4-FFF2-40B4-BE49-F238E27FC236}">
                <a16:creationId xmlns:a16="http://schemas.microsoft.com/office/drawing/2014/main" id="{FA6E53D7-0399-EDC3-6BC0-1FE5B07A5585}"/>
              </a:ext>
            </a:extLst>
          </p:cNvPr>
          <p:cNvSpPr txBox="1"/>
          <p:nvPr/>
        </p:nvSpPr>
        <p:spPr bwMode="auto">
          <a:xfrm>
            <a:off x="4389118" y="5406391"/>
            <a:ext cx="2094232" cy="621792"/>
          </a:xfrm>
          <a:prstGeom prst="rect">
            <a:avLst/>
          </a:prstGeom>
          <a:noFill/>
          <a:ln/>
        </p:spPr>
        <p:txBody>
          <a:bodyPr wrap="square" lIns="0" tIns="0" rIns="0" bIns="0" rtlCol="0" anchor="ctr"/>
          <a:lstStyle/>
          <a:p>
            <a:pPr marL="0" indent="0">
              <a:buNone/>
            </a:pPr>
            <a:r>
              <a:rPr lang="sl-SI" sz="1300" err="1">
                <a:solidFill>
                  <a:schemeClr val="tx1">
                    <a:lumMod val="20000"/>
                    <a:lumOff val="80000"/>
                  </a:schemeClr>
                </a:solidFill>
                <a:latin typeface="Calibri" pitchFamily="34" charset="0"/>
                <a:ea typeface="Calibri" pitchFamily="34" charset="-122"/>
                <a:cs typeface="Calibri" pitchFamily="34" charset="-120"/>
              </a:rPr>
              <a:t>Efficiency</a:t>
            </a:r>
            <a:r>
              <a:rPr lang="sl-SI" sz="1300">
                <a:solidFill>
                  <a:schemeClr val="tx1">
                    <a:lumMod val="20000"/>
                    <a:lumOff val="80000"/>
                  </a:schemeClr>
                </a:solidFill>
                <a:latin typeface="Calibri" pitchFamily="34" charset="0"/>
                <a:ea typeface="Calibri" pitchFamily="34" charset="-122"/>
                <a:cs typeface="Calibri" pitchFamily="34" charset="-120"/>
              </a:rPr>
              <a:t> </a:t>
            </a:r>
            <a:r>
              <a:rPr lang="sl-SI" sz="1300" err="1">
                <a:solidFill>
                  <a:schemeClr val="tx1">
                    <a:lumMod val="20000"/>
                    <a:lumOff val="80000"/>
                  </a:schemeClr>
                </a:solidFill>
                <a:latin typeface="Calibri" pitchFamily="34" charset="0"/>
                <a:ea typeface="Calibri" pitchFamily="34" charset="-122"/>
                <a:cs typeface="Calibri" pitchFamily="34" charset="-120"/>
              </a:rPr>
              <a:t>report</a:t>
            </a:r>
            <a:endParaRPr lang="en-US" sz="1300">
              <a:solidFill>
                <a:schemeClr val="tx1">
                  <a:lumMod val="20000"/>
                  <a:lumOff val="80000"/>
                </a:schemeClr>
              </a:solidFill>
            </a:endParaRPr>
          </a:p>
        </p:txBody>
      </p:sp>
      <p:cxnSp>
        <p:nvCxnSpPr>
          <p:cNvPr id="52" name="Straight Arrow Connector 51">
            <a:extLst>
              <a:ext uri="{FF2B5EF4-FFF2-40B4-BE49-F238E27FC236}">
                <a16:creationId xmlns:a16="http://schemas.microsoft.com/office/drawing/2014/main" id="{E09E424C-120E-D014-8BB4-9E91A332CB8B}"/>
              </a:ext>
            </a:extLst>
          </p:cNvPr>
          <p:cNvCxnSpPr>
            <a:cxnSpLocks/>
          </p:cNvCxnSpPr>
          <p:nvPr/>
        </p:nvCxnSpPr>
        <p:spPr>
          <a:xfrm flipV="1">
            <a:off x="6864350" y="3979927"/>
            <a:ext cx="1562100" cy="17414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5" name="Shape 11">
            <a:extLst>
              <a:ext uri="{FF2B5EF4-FFF2-40B4-BE49-F238E27FC236}">
                <a16:creationId xmlns:a16="http://schemas.microsoft.com/office/drawing/2014/main" id="{D2A8BB28-DD6B-CC8F-EBB0-AF8EF89B7539}"/>
              </a:ext>
            </a:extLst>
          </p:cNvPr>
          <p:cNvSpPr/>
          <p:nvPr/>
        </p:nvSpPr>
        <p:spPr>
          <a:xfrm>
            <a:off x="7570472" y="2393952"/>
            <a:ext cx="3890010" cy="1417320"/>
          </a:xfrm>
          <a:prstGeom prst="roundRect">
            <a:avLst>
              <a:gd name="adj" fmla="val 5161"/>
            </a:avLst>
          </a:prstGeom>
          <a:solidFill>
            <a:srgbClr val="16202C"/>
          </a:solidFill>
          <a:ln/>
        </p:spPr>
        <p:txBody>
          <a:bodyPr/>
          <a:lstStyle/>
          <a:p>
            <a:endParaRPr lang="sl-SI"/>
          </a:p>
        </p:txBody>
      </p:sp>
      <p:sp>
        <p:nvSpPr>
          <p:cNvPr id="57" name="Text 12">
            <a:extLst>
              <a:ext uri="{FF2B5EF4-FFF2-40B4-BE49-F238E27FC236}">
                <a16:creationId xmlns:a16="http://schemas.microsoft.com/office/drawing/2014/main" id="{09F92EC8-811C-2B2C-6192-D167562AFDA1}"/>
              </a:ext>
            </a:extLst>
          </p:cNvPr>
          <p:cNvSpPr txBox="1"/>
          <p:nvPr/>
        </p:nvSpPr>
        <p:spPr>
          <a:xfrm>
            <a:off x="7799072" y="2558544"/>
            <a:ext cx="3729266" cy="1088136"/>
          </a:xfrm>
          <a:prstGeom prst="rect">
            <a:avLst/>
          </a:prstGeom>
          <a:noFill/>
          <a:ln/>
        </p:spPr>
        <p:txBody>
          <a:bodyPr wrap="square" lIns="0" tIns="0" rIns="0" bIns="0" rtlCol="0" anchor="t"/>
          <a:lstStyle/>
          <a:p>
            <a:pPr marL="0" indent="0">
              <a:lnSpc>
                <a:spcPct val="115000"/>
              </a:lnSpc>
              <a:buNone/>
            </a:pPr>
            <a:r>
              <a:rPr lang="en-US" sz="1300">
                <a:solidFill>
                  <a:srgbClr val="6FE3B4"/>
                </a:solidFill>
                <a:latin typeface="Courier New" pitchFamily="34" charset="0"/>
                <a:ea typeface="Courier New" pitchFamily="34" charset="-122"/>
                <a:cs typeface="Courier New" pitchFamily="34" charset="-120"/>
              </a:rPr>
              <a:t>$ </a:t>
            </a:r>
            <a:r>
              <a:rPr lang="en-US" sz="1300" err="1">
                <a:solidFill>
                  <a:srgbClr val="6FE3B4"/>
                </a:solidFill>
                <a:latin typeface="Courier New" pitchFamily="34" charset="0"/>
                <a:ea typeface="Courier New" pitchFamily="34" charset="-122"/>
                <a:cs typeface="Courier New" pitchFamily="34" charset="-120"/>
              </a:rPr>
              <a:t>seff</a:t>
            </a:r>
            <a:r>
              <a:rPr lang="en-US" sz="1300">
                <a:solidFill>
                  <a:srgbClr val="6FE3B4"/>
                </a:solidFill>
                <a:latin typeface="Courier New" pitchFamily="34" charset="0"/>
                <a:ea typeface="Courier New" pitchFamily="34" charset="-122"/>
                <a:cs typeface="Courier New" pitchFamily="34" charset="-120"/>
              </a:rPr>
              <a:t> 184213</a:t>
            </a:r>
            <a:endParaRPr lang="en-US" sz="1300"/>
          </a:p>
          <a:p>
            <a:pPr marL="0" indent="0">
              <a:lnSpc>
                <a:spcPct val="115000"/>
              </a:lnSpc>
              <a:buNone/>
            </a:pPr>
            <a:r>
              <a:rPr lang="en-US" sz="1300">
                <a:solidFill>
                  <a:srgbClr val="CADCFC"/>
                </a:solidFill>
                <a:latin typeface="Courier New" pitchFamily="34" charset="0"/>
                <a:ea typeface="Courier New" pitchFamily="34" charset="-122"/>
                <a:cs typeface="Courier New" pitchFamily="34" charset="-120"/>
              </a:rPr>
              <a:t>Job Wall-clock time: 01:42:03</a:t>
            </a:r>
            <a:endParaRPr lang="en-US" sz="1300"/>
          </a:p>
          <a:p>
            <a:pPr marL="0" indent="0">
              <a:lnSpc>
                <a:spcPct val="115000"/>
              </a:lnSpc>
              <a:buNone/>
            </a:pPr>
            <a:r>
              <a:rPr lang="en-US" sz="1300">
                <a:solidFill>
                  <a:srgbClr val="CADCFC"/>
                </a:solidFill>
                <a:latin typeface="Courier New" pitchFamily="34" charset="0"/>
                <a:ea typeface="Courier New" pitchFamily="34" charset="-122"/>
                <a:cs typeface="Courier New" pitchFamily="34" charset="-120"/>
              </a:rPr>
              <a:t>CPU Utilized: 12:45:10  (93.5%)</a:t>
            </a:r>
            <a:endParaRPr lang="en-US" sz="1300"/>
          </a:p>
          <a:p>
            <a:pPr marL="0" indent="0">
              <a:lnSpc>
                <a:spcPct val="115000"/>
              </a:lnSpc>
              <a:buNone/>
            </a:pPr>
            <a:r>
              <a:rPr lang="en-US" sz="1300">
                <a:solidFill>
                  <a:srgbClr val="CADCFC"/>
                </a:solidFill>
                <a:latin typeface="Courier New" pitchFamily="34" charset="0"/>
                <a:ea typeface="Courier New" pitchFamily="34" charset="-122"/>
                <a:cs typeface="Courier New" pitchFamily="34" charset="-120"/>
              </a:rPr>
              <a:t>Memory Utilized: 6.20 GB (77.5%)</a:t>
            </a:r>
            <a:endParaRPr lang="en-US" sz="1300"/>
          </a:p>
        </p:txBody>
      </p:sp>
      <p:sp>
        <p:nvSpPr>
          <p:cNvPr id="6" name="TextBox 5">
            <a:extLst>
              <a:ext uri="{FF2B5EF4-FFF2-40B4-BE49-F238E27FC236}">
                <a16:creationId xmlns:a16="http://schemas.microsoft.com/office/drawing/2014/main" id="{478737DB-9E14-9157-4BD6-8262744BC1EF}"/>
              </a:ext>
            </a:extLst>
          </p:cNvPr>
          <p:cNvSpPr txBox="1"/>
          <p:nvPr/>
        </p:nvSpPr>
        <p:spPr bwMode="auto">
          <a:xfrm>
            <a:off x="7985764" y="5873242"/>
            <a:ext cx="6280150" cy="369332"/>
          </a:xfrm>
          <a:prstGeom prst="rect">
            <a:avLst/>
          </a:prstGeom>
          <a:noFill/>
        </p:spPr>
        <p:txBody>
          <a:bodyPr wrap="square">
            <a:spAutoFit/>
          </a:bodyPr>
          <a:lstStyle/>
          <a:p>
            <a:r>
              <a:rPr lang="sl-SI"/>
              <a:t>https://vegadocs.vega.izum.si/introduction/</a:t>
            </a:r>
          </a:p>
        </p:txBody>
      </p:sp>
      <p:sp>
        <p:nvSpPr>
          <p:cNvPr id="5" name="Footer Placeholder 4">
            <a:extLst>
              <a:ext uri="{FF2B5EF4-FFF2-40B4-BE49-F238E27FC236}">
                <a16:creationId xmlns:a16="http://schemas.microsoft.com/office/drawing/2014/main" id="{CBEC786E-C0A3-194E-C6EB-BC835D3479E5}"/>
              </a:ext>
            </a:extLst>
          </p:cNvPr>
          <p:cNvSpPr>
            <a:spLocks noGrp="1"/>
          </p:cNvSpPr>
          <p:nvPr>
            <p:ph type="ftr" sz="quarter" idx="11"/>
          </p:nvPr>
        </p:nvSpPr>
        <p:spPr bwMode="auto">
          <a:xfrm>
            <a:off x="4038598" y="6356349"/>
            <a:ext cx="4114800" cy="365124"/>
          </a:xfrm>
        </p:spPr>
        <p:txBody>
          <a:bodyPr/>
          <a:lstStyle/>
          <a:p>
            <a:pPr>
              <a:defRPr/>
            </a:pPr>
            <a:r>
              <a:rPr lang="sl-SI" noProof="0"/>
              <a:t>HPC Vega </a:t>
            </a:r>
            <a:r>
              <a:rPr lang="sl-SI" noProof="0" err="1"/>
              <a:t>for</a:t>
            </a:r>
            <a:r>
              <a:rPr lang="sl-SI" noProof="0"/>
              <a:t> </a:t>
            </a:r>
            <a:r>
              <a:rPr lang="sl-SI" noProof="0" err="1"/>
              <a:t>Industry</a:t>
            </a:r>
            <a:endParaRPr lang="en-GB" noProof="0"/>
          </a:p>
        </p:txBody>
      </p:sp>
    </p:spTree>
    <p:extLst>
      <p:ext uri="{BB962C8B-B14F-4D97-AF65-F5344CB8AC3E}">
        <p14:creationId xmlns:p14="http://schemas.microsoft.com/office/powerpoint/2010/main" val="204177486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63239-7D8A-5B13-1F13-67B264BA39C9}"/>
            </a:ext>
          </a:extLst>
        </p:cNvPr>
        <p:cNvGrpSpPr/>
        <p:nvPr/>
      </p:nvGrpSpPr>
      <p:grpSpPr>
        <a:xfrm>
          <a:off x="0" y="0"/>
          <a:ext cx="0" cy="0"/>
          <a:chOff x="0" y="0"/>
          <a:chExt cx="0" cy="0"/>
        </a:xfrm>
      </p:grpSpPr>
      <p:sp>
        <p:nvSpPr>
          <p:cNvPr id="160" name="PlaceHolder 1">
            <a:extLst>
              <a:ext uri="{FF2B5EF4-FFF2-40B4-BE49-F238E27FC236}">
                <a16:creationId xmlns:a16="http://schemas.microsoft.com/office/drawing/2014/main" id="{CF204044-96FA-EA73-0FF2-9A337E8BC88B}"/>
              </a:ext>
            </a:extLst>
          </p:cNvPr>
          <p:cNvSpPr>
            <a:spLocks noGrp="1"/>
          </p:cNvSpPr>
          <p:nvPr>
            <p:ph type="title"/>
          </p:nvPr>
        </p:nvSpPr>
        <p:spPr>
          <a:xfrm>
            <a:off x="4344120" y="1746490"/>
            <a:ext cx="8660680" cy="2387160"/>
          </a:xfrm>
          <a:prstGeom prst="rect">
            <a:avLst/>
          </a:prstGeom>
          <a:noFill/>
          <a:ln w="0">
            <a:noFill/>
          </a:ln>
        </p:spPr>
        <p:txBody>
          <a:bodyPr lIns="91440" tIns="45720" rIns="91440" bIns="45720" anchor="t">
            <a:normAutofit/>
          </a:bodyPr>
          <a:lstStyle/>
          <a:p>
            <a:pPr>
              <a:spcBef>
                <a:spcPts val="1191"/>
              </a:spcBef>
              <a:spcAft>
                <a:spcPts val="992"/>
              </a:spcAft>
            </a:pPr>
            <a:r>
              <a:rPr lang="sl-SI" sz="3600">
                <a:solidFill>
                  <a:schemeClr val="lt1"/>
                </a:solidFill>
                <a:latin typeface="Roboto Black"/>
              </a:rPr>
              <a:t>Introduction to distributed ML</a:t>
            </a:r>
            <a:br>
              <a:rPr lang="sl-SI" sz="3600">
                <a:solidFill>
                  <a:schemeClr val="lt1"/>
                </a:solidFill>
                <a:latin typeface="Roboto Black"/>
              </a:rPr>
            </a:br>
            <a:br>
              <a:rPr lang="sl-SI" sz="3600">
                <a:latin typeface="Roboto Black"/>
              </a:rPr>
            </a:br>
            <a:endParaRPr lang="sl-SI" sz="3600" b="0" u="none" strike="noStrike">
              <a:solidFill>
                <a:schemeClr val="lt1"/>
              </a:solidFill>
              <a:effectLst/>
              <a:uFillTx/>
              <a:latin typeface="Roboto Black"/>
            </a:endParaRPr>
          </a:p>
        </p:txBody>
      </p:sp>
      <p:sp>
        <p:nvSpPr>
          <p:cNvPr id="161" name="PlaceHolder 2">
            <a:extLst>
              <a:ext uri="{FF2B5EF4-FFF2-40B4-BE49-F238E27FC236}">
                <a16:creationId xmlns:a16="http://schemas.microsoft.com/office/drawing/2014/main" id="{68AC2A9F-B3F3-095E-5FD1-B051BB6C2AA1}"/>
              </a:ext>
            </a:extLst>
          </p:cNvPr>
          <p:cNvSpPr>
            <a:spLocks noGrp="1"/>
          </p:cNvSpPr>
          <p:nvPr>
            <p:ph type="subTitle"/>
          </p:nvPr>
        </p:nvSpPr>
        <p:spPr>
          <a:xfrm>
            <a:off x="4451540" y="2820100"/>
            <a:ext cx="6508440" cy="1104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b="0" u="none" strike="noStrike" err="1">
                <a:solidFill>
                  <a:schemeClr val="lt1"/>
                </a:solidFill>
                <a:effectLst/>
                <a:uFillTx/>
                <a:latin typeface="Roboto Condensed"/>
                <a:ea typeface="Arial"/>
              </a:rPr>
              <a:t>Speakers</a:t>
            </a:r>
            <a:r>
              <a:rPr lang="sl-SI" sz="2200" b="0" u="none" strike="noStrike">
                <a:solidFill>
                  <a:schemeClr val="lt1"/>
                </a:solidFill>
                <a:effectLst/>
                <a:uFillTx/>
                <a:latin typeface="Roboto Condensed"/>
                <a:ea typeface="Arial"/>
              </a:rPr>
              <a:t>: Vid Vilec Letonja </a:t>
            </a:r>
            <a:r>
              <a:rPr lang="en-GB" sz="2200" b="0" u="none" strike="noStrike">
                <a:solidFill>
                  <a:schemeClr val="lt1"/>
                </a:solidFill>
                <a:effectLst/>
                <a:uFillTx/>
                <a:latin typeface="Roboto Condensed"/>
                <a:ea typeface="Arial"/>
              </a:rPr>
              <a:t>(IZUM)</a:t>
            </a:r>
            <a:endParaRPr lang="en-US" sz="2200" b="0" u="none" strike="noStrike">
              <a:solidFill>
                <a:schemeClr val="lt1"/>
              </a:solidFill>
              <a:effectLst/>
              <a:uFillTx/>
              <a:latin typeface="Arial"/>
            </a:endParaRPr>
          </a:p>
        </p:txBody>
      </p:sp>
    </p:spTree>
    <p:extLst>
      <p:ext uri="{BB962C8B-B14F-4D97-AF65-F5344CB8AC3E}">
        <p14:creationId xmlns:p14="http://schemas.microsoft.com/office/powerpoint/2010/main" val="38519398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D4968F-B7B1-DE35-421F-68F77537B533}"/>
              </a:ext>
            </a:extLst>
          </p:cNvPr>
          <p:cNvSpPr>
            <a:spLocks noGrp="1"/>
          </p:cNvSpPr>
          <p:nvPr>
            <p:ph idx="1"/>
          </p:nvPr>
        </p:nvSpPr>
        <p:spPr/>
        <p:txBody>
          <a:bodyPr vert="horz" lIns="91440" tIns="45720" rIns="91440" bIns="45720" rtlCol="0" anchor="t">
            <a:noAutofit/>
          </a:bodyPr>
          <a:lstStyle/>
          <a:p>
            <a:r>
              <a:rPr lang="en-US" sz="2400"/>
              <a:t>When to utilize distributed ML workflows</a:t>
            </a:r>
          </a:p>
          <a:p>
            <a:pPr marL="0" indent="0">
              <a:buNone/>
            </a:pPr>
            <a:endParaRPr lang="en-US" sz="2400"/>
          </a:p>
          <a:p>
            <a:r>
              <a:rPr lang="en-US" sz="2400">
                <a:ea typeface="Roboto Condensed"/>
                <a:cs typeface="Roboto Condensed"/>
              </a:rPr>
              <a:t>The types of </a:t>
            </a:r>
            <a:r>
              <a:rPr lang="en-US" sz="2400" err="1">
                <a:ea typeface="Roboto Condensed"/>
                <a:cs typeface="Roboto Condensed"/>
              </a:rPr>
              <a:t>Pytorch</a:t>
            </a:r>
            <a:r>
              <a:rPr lang="en-US" sz="2400">
                <a:ea typeface="Roboto Condensed"/>
                <a:cs typeface="Roboto Condensed"/>
              </a:rPr>
              <a:t> parallelisms</a:t>
            </a:r>
          </a:p>
          <a:p>
            <a:pPr marL="0" indent="0">
              <a:buNone/>
            </a:pPr>
            <a:endParaRPr lang="en-US" sz="2400"/>
          </a:p>
          <a:p>
            <a:r>
              <a:rPr lang="en-US" sz="2400"/>
              <a:t>How to train ML models with </a:t>
            </a:r>
            <a:r>
              <a:rPr lang="en-US" sz="2400" err="1"/>
              <a:t>Pytorch</a:t>
            </a:r>
          </a:p>
          <a:p>
            <a:endParaRPr lang="en-US" sz="2400"/>
          </a:p>
          <a:p>
            <a:r>
              <a:rPr lang="en-US" sz="2400"/>
              <a:t>How to adapt training workflows for distributed data parallel (DDP)</a:t>
            </a:r>
          </a:p>
          <a:p>
            <a:endParaRPr lang="en-US" sz="2400"/>
          </a:p>
          <a:p>
            <a:r>
              <a:rPr lang="en-US" sz="2400"/>
              <a:t>How to submit </a:t>
            </a:r>
            <a:r>
              <a:rPr lang="en-US" sz="2400" err="1"/>
              <a:t>Pytorch</a:t>
            </a:r>
            <a:r>
              <a:rPr lang="en-US" sz="2400"/>
              <a:t> jobs on </a:t>
            </a:r>
            <a:r>
              <a:rPr lang="en-US" sz="2400" err="1"/>
              <a:t>Slurm</a:t>
            </a:r>
          </a:p>
        </p:txBody>
      </p:sp>
      <p:sp>
        <p:nvSpPr>
          <p:cNvPr id="3" name="Date Placeholder 2">
            <a:extLst>
              <a:ext uri="{FF2B5EF4-FFF2-40B4-BE49-F238E27FC236}">
                <a16:creationId xmlns:a16="http://schemas.microsoft.com/office/drawing/2014/main" id="{8D128865-E251-A6D4-A349-69F8D379B087}"/>
              </a:ext>
            </a:extLst>
          </p:cNvPr>
          <p:cNvSpPr>
            <a:spLocks noGrp="1"/>
          </p:cNvSpPr>
          <p:nvPr>
            <p:ph type="dt" sz="half" idx="10"/>
          </p:nvPr>
        </p:nvSpPr>
        <p:spPr/>
        <p:txBody>
          <a:bodyPr/>
          <a:lstStyle/>
          <a:p>
            <a:pPr>
              <a:defRPr/>
            </a:pPr>
            <a:fld id="{9C8A5D87-394E-E16E-EF59-03C978850F9A}" type="datetime1">
              <a:rPr lang="en-US"/>
              <a:t>10/15/2026</a:t>
            </a:fld>
            <a:endParaRPr lang="en-US"/>
          </a:p>
        </p:txBody>
      </p:sp>
      <p:sp>
        <p:nvSpPr>
          <p:cNvPr id="4" name="Footer Placeholder 3">
            <a:extLst>
              <a:ext uri="{FF2B5EF4-FFF2-40B4-BE49-F238E27FC236}">
                <a16:creationId xmlns:a16="http://schemas.microsoft.com/office/drawing/2014/main" id="{AB9ED6B2-8700-A638-706A-511F272ABB82}"/>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sl-SI">
              <a:solidFill>
                <a:srgbClr val="000000"/>
              </a:solidFill>
              <a:ea typeface="Roboto Condensed"/>
              <a:cs typeface="Roboto Condensed"/>
            </a:endParaRPr>
          </a:p>
        </p:txBody>
      </p:sp>
      <p:sp>
        <p:nvSpPr>
          <p:cNvPr id="5" name="Slide Number Placeholder 4">
            <a:extLst>
              <a:ext uri="{FF2B5EF4-FFF2-40B4-BE49-F238E27FC236}">
                <a16:creationId xmlns:a16="http://schemas.microsoft.com/office/drawing/2014/main" id="{0E0A3590-0E51-DB52-41B1-6E578C6DBDBE}"/>
              </a:ext>
            </a:extLst>
          </p:cNvPr>
          <p:cNvSpPr>
            <a:spLocks noGrp="1"/>
          </p:cNvSpPr>
          <p:nvPr>
            <p:ph type="sldNum" sz="quarter" idx="12"/>
          </p:nvPr>
        </p:nvSpPr>
        <p:spPr/>
        <p:txBody>
          <a:bodyPr/>
          <a:lstStyle/>
          <a:p>
            <a:pPr>
              <a:defRPr/>
            </a:pPr>
            <a:fld id="{0CE68F04-8C45-4A80-901C-428EAFDC5CAA}" type="slidenum">
              <a:rPr lang="en-US"/>
              <a:t>27</a:t>
            </a:fld>
            <a:endParaRPr lang="en-US"/>
          </a:p>
        </p:txBody>
      </p:sp>
      <p:sp>
        <p:nvSpPr>
          <p:cNvPr id="6" name="Title 5">
            <a:extLst>
              <a:ext uri="{FF2B5EF4-FFF2-40B4-BE49-F238E27FC236}">
                <a16:creationId xmlns:a16="http://schemas.microsoft.com/office/drawing/2014/main" id="{7E1DA98A-C20A-1C2F-6D5F-EC1A7AA6F4A5}"/>
              </a:ext>
            </a:extLst>
          </p:cNvPr>
          <p:cNvSpPr>
            <a:spLocks noGrp="1"/>
          </p:cNvSpPr>
          <p:nvPr>
            <p:ph type="title"/>
          </p:nvPr>
        </p:nvSpPr>
        <p:spPr/>
        <p:txBody>
          <a:bodyPr/>
          <a:lstStyle/>
          <a:p>
            <a:r>
              <a:rPr lang="en-US"/>
              <a:t>What you will learn</a:t>
            </a:r>
          </a:p>
        </p:txBody>
      </p:sp>
      <p:pic>
        <p:nvPicPr>
          <p:cNvPr id="7" name="Picture 6" descr="A black and grey text&#10;&#10;AI-generated content may be incorrect.">
            <a:extLst>
              <a:ext uri="{FF2B5EF4-FFF2-40B4-BE49-F238E27FC236}">
                <a16:creationId xmlns:a16="http://schemas.microsoft.com/office/drawing/2014/main" id="{FDC1FC41-5094-A399-508A-4CC7D018AE59}"/>
              </a:ext>
            </a:extLst>
          </p:cNvPr>
          <p:cNvPicPr>
            <a:picLocks noChangeAspect="1"/>
          </p:cNvPicPr>
          <p:nvPr/>
        </p:nvPicPr>
        <p:blipFill>
          <a:blip r:embed="rId2"/>
          <a:stretch>
            <a:fillRect/>
          </a:stretch>
        </p:blipFill>
        <p:spPr>
          <a:xfrm>
            <a:off x="6093686" y="2253998"/>
            <a:ext cx="3586741" cy="882977"/>
          </a:xfrm>
          <a:prstGeom prst="rect">
            <a:avLst/>
          </a:prstGeom>
        </p:spPr>
      </p:pic>
    </p:spTree>
    <p:extLst>
      <p:ext uri="{BB962C8B-B14F-4D97-AF65-F5344CB8AC3E}">
        <p14:creationId xmlns:p14="http://schemas.microsoft.com/office/powerpoint/2010/main" val="2866908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5E53EC-0761-048A-04F7-E4CE697C7802}"/>
              </a:ext>
            </a:extLst>
          </p:cNvPr>
          <p:cNvSpPr>
            <a:spLocks noGrp="1"/>
          </p:cNvSpPr>
          <p:nvPr>
            <p:ph idx="1"/>
          </p:nvPr>
        </p:nvSpPr>
        <p:spPr/>
        <p:txBody>
          <a:bodyPr vert="horz" lIns="91440" tIns="45720" rIns="91440" bIns="45720" rtlCol="0" anchor="t">
            <a:noAutofit/>
          </a:bodyPr>
          <a:lstStyle/>
          <a:p>
            <a:r>
              <a:rPr lang="en-US" sz="2400"/>
              <a:t>Model fits on a single </a:t>
            </a:r>
            <a:r>
              <a:rPr lang="en-US" sz="2400" err="1"/>
              <a:t>gpu</a:t>
            </a:r>
            <a:r>
              <a:rPr lang="en-US" sz="2400"/>
              <a:t>, but too much data (DDP)</a:t>
            </a:r>
          </a:p>
          <a:p>
            <a:endParaRPr lang="en-US" sz="2400"/>
          </a:p>
          <a:p>
            <a:r>
              <a:rPr lang="en-US" sz="2400"/>
              <a:t>Model fits on a single, but training slow (DDP)</a:t>
            </a:r>
          </a:p>
          <a:p>
            <a:endParaRPr lang="en-US" sz="2400"/>
          </a:p>
          <a:p>
            <a:r>
              <a:rPr lang="en-US" sz="2400"/>
              <a:t>Model doesn’t fit on a single </a:t>
            </a:r>
            <a:r>
              <a:rPr lang="en-US" sz="2400" err="1"/>
              <a:t>gpu</a:t>
            </a:r>
            <a:r>
              <a:rPr lang="en-US" sz="2400"/>
              <a:t> (FSDP2)</a:t>
            </a:r>
          </a:p>
          <a:p>
            <a:endParaRPr lang="en-US" sz="2400"/>
          </a:p>
          <a:p>
            <a:r>
              <a:rPr lang="en-US" sz="2400"/>
              <a:t>Nothing fits on a single </a:t>
            </a:r>
            <a:r>
              <a:rPr lang="en-US" sz="2400" err="1"/>
              <a:t>gpu</a:t>
            </a:r>
            <a:r>
              <a:rPr lang="en-US" sz="2400"/>
              <a:t> (TP or PP)</a:t>
            </a:r>
          </a:p>
        </p:txBody>
      </p:sp>
      <p:sp>
        <p:nvSpPr>
          <p:cNvPr id="3" name="Date Placeholder 2">
            <a:extLst>
              <a:ext uri="{FF2B5EF4-FFF2-40B4-BE49-F238E27FC236}">
                <a16:creationId xmlns:a16="http://schemas.microsoft.com/office/drawing/2014/main" id="{FF4D7A70-A707-2EF2-8117-DF407085000F}"/>
              </a:ext>
            </a:extLst>
          </p:cNvPr>
          <p:cNvSpPr>
            <a:spLocks noGrp="1"/>
          </p:cNvSpPr>
          <p:nvPr>
            <p:ph type="dt" sz="half" idx="10"/>
          </p:nvPr>
        </p:nvSpPr>
        <p:spPr/>
        <p:txBody>
          <a:bodyPr/>
          <a:lstStyle/>
          <a:p>
            <a:pPr>
              <a:defRPr/>
            </a:pPr>
            <a:fld id="{9C8A5D87-394E-E16E-EF59-03C978850F9A}" type="datetime1">
              <a:rPr lang="en-US"/>
              <a:t>10/15/2026</a:t>
            </a:fld>
            <a:endParaRPr lang="en-US"/>
          </a:p>
        </p:txBody>
      </p:sp>
      <p:sp>
        <p:nvSpPr>
          <p:cNvPr id="4" name="Footer Placeholder 3">
            <a:extLst>
              <a:ext uri="{FF2B5EF4-FFF2-40B4-BE49-F238E27FC236}">
                <a16:creationId xmlns:a16="http://schemas.microsoft.com/office/drawing/2014/main" id="{A009C2C4-4B24-B850-F90C-0C5FE67D7056}"/>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en-US">
              <a:solidFill>
                <a:srgbClr val="000000"/>
              </a:solidFill>
              <a:ea typeface="Roboto Condensed"/>
              <a:cs typeface="Roboto Condensed"/>
            </a:endParaRPr>
          </a:p>
        </p:txBody>
      </p:sp>
      <p:sp>
        <p:nvSpPr>
          <p:cNvPr id="5" name="Slide Number Placeholder 4">
            <a:extLst>
              <a:ext uri="{FF2B5EF4-FFF2-40B4-BE49-F238E27FC236}">
                <a16:creationId xmlns:a16="http://schemas.microsoft.com/office/drawing/2014/main" id="{7DD1E98E-F47B-4843-DDA2-456AFB6DABAD}"/>
              </a:ext>
            </a:extLst>
          </p:cNvPr>
          <p:cNvSpPr>
            <a:spLocks noGrp="1"/>
          </p:cNvSpPr>
          <p:nvPr>
            <p:ph type="sldNum" sz="quarter" idx="12"/>
          </p:nvPr>
        </p:nvSpPr>
        <p:spPr/>
        <p:txBody>
          <a:bodyPr/>
          <a:lstStyle/>
          <a:p>
            <a:pPr>
              <a:defRPr/>
            </a:pPr>
            <a:fld id="{0CE68F04-8C45-4A80-901C-428EAFDC5CAA}" type="slidenum">
              <a:rPr lang="en-US"/>
              <a:t>28</a:t>
            </a:fld>
            <a:endParaRPr lang="en-US"/>
          </a:p>
        </p:txBody>
      </p:sp>
      <p:sp>
        <p:nvSpPr>
          <p:cNvPr id="6" name="Title 5">
            <a:extLst>
              <a:ext uri="{FF2B5EF4-FFF2-40B4-BE49-F238E27FC236}">
                <a16:creationId xmlns:a16="http://schemas.microsoft.com/office/drawing/2014/main" id="{2EBC7C90-E5AE-33C8-B259-EF6F842590BB}"/>
              </a:ext>
            </a:extLst>
          </p:cNvPr>
          <p:cNvSpPr>
            <a:spLocks noGrp="1"/>
          </p:cNvSpPr>
          <p:nvPr>
            <p:ph type="title"/>
          </p:nvPr>
        </p:nvSpPr>
        <p:spPr/>
        <p:txBody>
          <a:bodyPr/>
          <a:lstStyle/>
          <a:p>
            <a:r>
              <a:rPr lang="en-US"/>
              <a:t>Distributed training, when?</a:t>
            </a:r>
          </a:p>
        </p:txBody>
      </p:sp>
    </p:spTree>
    <p:extLst>
      <p:ext uri="{BB962C8B-B14F-4D97-AF65-F5344CB8AC3E}">
        <p14:creationId xmlns:p14="http://schemas.microsoft.com/office/powerpoint/2010/main" val="3227447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screenshot of a computer program&#10;&#10;AI-generated content may be incorrect.">
            <a:extLst>
              <a:ext uri="{FF2B5EF4-FFF2-40B4-BE49-F238E27FC236}">
                <a16:creationId xmlns:a16="http://schemas.microsoft.com/office/drawing/2014/main" id="{19EAB901-1865-4CCF-269C-8692D6AFF5B0}"/>
              </a:ext>
            </a:extLst>
          </p:cNvPr>
          <p:cNvPicPr>
            <a:picLocks noGrp="1" noChangeAspect="1"/>
          </p:cNvPicPr>
          <p:nvPr>
            <p:ph idx="1"/>
          </p:nvPr>
        </p:nvPicPr>
        <p:blipFill>
          <a:blip r:embed="rId2"/>
          <a:stretch>
            <a:fillRect/>
          </a:stretch>
        </p:blipFill>
        <p:spPr bwMode="auto">
          <a:xfrm>
            <a:off x="2228142" y="1511989"/>
            <a:ext cx="7735712" cy="4351338"/>
          </a:xfrm>
          <a:prstGeom prst="rect">
            <a:avLst/>
          </a:prstGeom>
          <a:noFill/>
        </p:spPr>
      </p:pic>
      <p:sp>
        <p:nvSpPr>
          <p:cNvPr id="3" name="Date Placeholder 2">
            <a:extLst>
              <a:ext uri="{FF2B5EF4-FFF2-40B4-BE49-F238E27FC236}">
                <a16:creationId xmlns:a16="http://schemas.microsoft.com/office/drawing/2014/main" id="{C5F451E3-8471-53EE-3E00-1A299400359B}"/>
              </a:ext>
            </a:extLst>
          </p:cNvPr>
          <p:cNvSpPr>
            <a:spLocks noGrp="1"/>
          </p:cNvSpPr>
          <p:nvPr>
            <p:ph type="dt" sz="half" idx="10"/>
          </p:nvPr>
        </p:nvSpPr>
        <p:spPr>
          <a:xfrm>
            <a:off x="838198" y="6356349"/>
            <a:ext cx="2743200" cy="365124"/>
          </a:xfrm>
        </p:spPr>
        <p:txBody>
          <a:bodyPr anchor="ctr">
            <a:normAutofit/>
          </a:bodyPr>
          <a:lstStyle/>
          <a:p>
            <a:pPr>
              <a:spcAft>
                <a:spcPts val="600"/>
              </a:spcAft>
              <a:defRPr/>
            </a:pPr>
            <a:fld id="{9C8A5D87-394E-E16E-EF59-03C978850F9A}" type="datetime1">
              <a:rPr lang="en-US"/>
              <a:pPr>
                <a:spcAft>
                  <a:spcPts val="600"/>
                </a:spcAft>
                <a:defRPr/>
              </a:pPr>
              <a:t>10/15/2026</a:t>
            </a:fld>
            <a:endParaRPr lang="en-US"/>
          </a:p>
        </p:txBody>
      </p:sp>
      <p:sp>
        <p:nvSpPr>
          <p:cNvPr id="12" name="Footer Placeholder 3">
            <a:extLst>
              <a:ext uri="{FF2B5EF4-FFF2-40B4-BE49-F238E27FC236}">
                <a16:creationId xmlns:a16="http://schemas.microsoft.com/office/drawing/2014/main" id="{77C17532-A4F0-66CE-3E61-DD24A846453A}"/>
              </a:ext>
            </a:extLst>
          </p:cNvPr>
          <p:cNvSpPr>
            <a:spLocks noGrp="1"/>
          </p:cNvSpPr>
          <p:nvPr>
            <p:ph type="ftr" sz="quarter" idx="11"/>
          </p:nvPr>
        </p:nvSpPr>
        <p:spPr>
          <a:xfrm>
            <a:off x="4038598" y="6356349"/>
            <a:ext cx="4114800" cy="365124"/>
          </a:xfrm>
        </p:spPr>
        <p:txBody>
          <a:bodyPr/>
          <a:lstStyle/>
          <a:p>
            <a:pPr>
              <a:defRPr/>
            </a:pPr>
            <a:r>
              <a:rPr lang="sl-SI">
                <a:ea typeface="Roboto Condensed"/>
                <a:cs typeface="Roboto Condensed"/>
              </a:rPr>
              <a:t>HPC Vega for Industry</a:t>
            </a:r>
            <a:endParaRPr lang="en-US">
              <a:solidFill>
                <a:srgbClr val="000000"/>
              </a:solidFill>
              <a:ea typeface="Roboto Condensed"/>
              <a:cs typeface="Roboto Condensed"/>
            </a:endParaRPr>
          </a:p>
        </p:txBody>
      </p:sp>
      <p:sp>
        <p:nvSpPr>
          <p:cNvPr id="5" name="Slide Number Placeholder 4">
            <a:extLst>
              <a:ext uri="{FF2B5EF4-FFF2-40B4-BE49-F238E27FC236}">
                <a16:creationId xmlns:a16="http://schemas.microsoft.com/office/drawing/2014/main" id="{B69413E0-9020-F258-2A2F-64A42D3DB66B}"/>
              </a:ext>
            </a:extLst>
          </p:cNvPr>
          <p:cNvSpPr>
            <a:spLocks noGrp="1"/>
          </p:cNvSpPr>
          <p:nvPr>
            <p:ph type="sldNum" sz="quarter" idx="12"/>
          </p:nvPr>
        </p:nvSpPr>
        <p:spPr>
          <a:xfrm>
            <a:off x="8610599" y="6356349"/>
            <a:ext cx="2743200" cy="365124"/>
          </a:xfrm>
        </p:spPr>
        <p:txBody>
          <a:bodyPr anchor="ctr">
            <a:normAutofit/>
          </a:bodyPr>
          <a:lstStyle/>
          <a:p>
            <a:pPr>
              <a:spcAft>
                <a:spcPts val="600"/>
              </a:spcAft>
              <a:defRPr/>
            </a:pPr>
            <a:fld id="{0CE68F04-8C45-4A80-901C-428EAFDC5CAA}" type="slidenum">
              <a:rPr lang="en-US"/>
              <a:pPr>
                <a:spcAft>
                  <a:spcPts val="600"/>
                </a:spcAft>
                <a:defRPr/>
              </a:pPr>
              <a:t>29</a:t>
            </a:fld>
            <a:endParaRPr lang="en-US"/>
          </a:p>
        </p:txBody>
      </p:sp>
      <p:sp>
        <p:nvSpPr>
          <p:cNvPr id="6" name="Title 5">
            <a:extLst>
              <a:ext uri="{FF2B5EF4-FFF2-40B4-BE49-F238E27FC236}">
                <a16:creationId xmlns:a16="http://schemas.microsoft.com/office/drawing/2014/main" id="{43000251-FAE7-FF06-FA6E-F1F4F9430EB6}"/>
              </a:ext>
            </a:extLst>
          </p:cNvPr>
          <p:cNvSpPr>
            <a:spLocks noGrp="1"/>
          </p:cNvSpPr>
          <p:nvPr>
            <p:ph type="title"/>
          </p:nvPr>
        </p:nvSpPr>
        <p:spPr>
          <a:xfrm>
            <a:off x="838198" y="556963"/>
            <a:ext cx="10515600" cy="756146"/>
          </a:xfrm>
        </p:spPr>
        <p:txBody>
          <a:bodyPr anchor="b">
            <a:normAutofit/>
          </a:bodyPr>
          <a:lstStyle/>
          <a:p>
            <a:r>
              <a:rPr lang="en-US"/>
              <a:t>Types of distributed training</a:t>
            </a:r>
          </a:p>
        </p:txBody>
      </p:sp>
    </p:spTree>
    <p:extLst>
      <p:ext uri="{BB962C8B-B14F-4D97-AF65-F5344CB8AC3E}">
        <p14:creationId xmlns:p14="http://schemas.microsoft.com/office/powerpoint/2010/main" val="933005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diagram of a computer system&#10;&#10;AI-generated content may be incorrect.">
            <a:extLst>
              <a:ext uri="{FF2B5EF4-FFF2-40B4-BE49-F238E27FC236}">
                <a16:creationId xmlns:a16="http://schemas.microsoft.com/office/drawing/2014/main" id="{E8E9055E-3C73-B047-0B04-190079D27D06}"/>
              </a:ext>
            </a:extLst>
          </p:cNvPr>
          <p:cNvPicPr>
            <a:picLocks noGrp="1" noChangeAspect="1"/>
          </p:cNvPicPr>
          <p:nvPr>
            <p:ph idx="1"/>
          </p:nvPr>
        </p:nvPicPr>
        <p:blipFill>
          <a:blip r:embed="rId2"/>
          <a:stretch>
            <a:fillRect/>
          </a:stretch>
        </p:blipFill>
        <p:spPr bwMode="auto">
          <a:xfrm>
            <a:off x="1700707" y="1511989"/>
            <a:ext cx="8790582" cy="4351338"/>
          </a:xfrm>
          <a:prstGeom prst="rect">
            <a:avLst/>
          </a:prstGeom>
          <a:noFill/>
        </p:spPr>
      </p:pic>
      <p:sp>
        <p:nvSpPr>
          <p:cNvPr id="3" name="Date Placeholder 2">
            <a:extLst>
              <a:ext uri="{FF2B5EF4-FFF2-40B4-BE49-F238E27FC236}">
                <a16:creationId xmlns:a16="http://schemas.microsoft.com/office/drawing/2014/main" id="{A18107BE-5A24-3DC4-744E-0D108679C259}"/>
              </a:ext>
            </a:extLst>
          </p:cNvPr>
          <p:cNvSpPr>
            <a:spLocks noGrp="1"/>
          </p:cNvSpPr>
          <p:nvPr>
            <p:ph type="dt" sz="half" idx="10"/>
          </p:nvPr>
        </p:nvSpPr>
        <p:spPr>
          <a:xfrm>
            <a:off x="838198" y="6356349"/>
            <a:ext cx="2743200" cy="365124"/>
          </a:xfrm>
        </p:spPr>
        <p:txBody>
          <a:bodyPr anchor="ctr">
            <a:normAutofit/>
          </a:bodyPr>
          <a:lstStyle/>
          <a:p>
            <a:pPr>
              <a:spcAft>
                <a:spcPts val="600"/>
              </a:spcAft>
              <a:defRPr/>
            </a:pPr>
            <a:fld id="{9C8A5D87-394E-E16E-EF59-03C978850F9A}" type="datetime1">
              <a:rPr lang="en-US"/>
              <a:pPr>
                <a:spcAft>
                  <a:spcPts val="600"/>
                </a:spcAft>
                <a:defRPr/>
              </a:pPr>
              <a:t>10/15/2026</a:t>
            </a:fld>
            <a:endParaRPr lang="en-US"/>
          </a:p>
        </p:txBody>
      </p:sp>
      <p:sp>
        <p:nvSpPr>
          <p:cNvPr id="16" name="Footer Placeholder 3">
            <a:extLst>
              <a:ext uri="{FF2B5EF4-FFF2-40B4-BE49-F238E27FC236}">
                <a16:creationId xmlns:a16="http://schemas.microsoft.com/office/drawing/2014/main" id="{523EB242-F64C-75F7-5B4C-27F610B74433}"/>
              </a:ext>
            </a:extLst>
          </p:cNvPr>
          <p:cNvSpPr>
            <a:spLocks noGrp="1"/>
          </p:cNvSpPr>
          <p:nvPr>
            <p:ph type="ftr" sz="quarter" idx="11"/>
          </p:nvPr>
        </p:nvSpPr>
        <p:spPr>
          <a:xfrm>
            <a:off x="4038598" y="6356349"/>
            <a:ext cx="4114800" cy="365124"/>
          </a:xfrm>
        </p:spPr>
        <p:txBody>
          <a:bodyPr/>
          <a:lstStyle/>
          <a:p>
            <a:pPr>
              <a:defRPr/>
            </a:pPr>
            <a:r>
              <a:rPr lang="sl-SI">
                <a:ea typeface="Roboto Condensed"/>
                <a:cs typeface="Roboto Condensed"/>
              </a:rPr>
              <a:t>HPC Vega for Industry</a:t>
            </a:r>
            <a:endParaRPr lang="en-US">
              <a:solidFill>
                <a:srgbClr val="000000"/>
              </a:solidFill>
              <a:ea typeface="Roboto Condensed"/>
              <a:cs typeface="Roboto Condensed"/>
            </a:endParaRPr>
          </a:p>
        </p:txBody>
      </p:sp>
      <p:sp>
        <p:nvSpPr>
          <p:cNvPr id="5" name="Slide Number Placeholder 4">
            <a:extLst>
              <a:ext uri="{FF2B5EF4-FFF2-40B4-BE49-F238E27FC236}">
                <a16:creationId xmlns:a16="http://schemas.microsoft.com/office/drawing/2014/main" id="{5346BE65-FC04-40E3-72AF-5BB2129E0741}"/>
              </a:ext>
            </a:extLst>
          </p:cNvPr>
          <p:cNvSpPr>
            <a:spLocks noGrp="1"/>
          </p:cNvSpPr>
          <p:nvPr>
            <p:ph type="sldNum" sz="quarter" idx="12"/>
          </p:nvPr>
        </p:nvSpPr>
        <p:spPr>
          <a:xfrm>
            <a:off x="8610599" y="6356349"/>
            <a:ext cx="2743200" cy="365124"/>
          </a:xfrm>
        </p:spPr>
        <p:txBody>
          <a:bodyPr anchor="ctr">
            <a:normAutofit/>
          </a:bodyPr>
          <a:lstStyle/>
          <a:p>
            <a:pPr>
              <a:spcAft>
                <a:spcPts val="600"/>
              </a:spcAft>
              <a:defRPr/>
            </a:pPr>
            <a:fld id="{0CE68F04-8C45-4A80-901C-428EAFDC5CAA}" type="slidenum">
              <a:rPr lang="en-US"/>
              <a:pPr>
                <a:spcAft>
                  <a:spcPts val="600"/>
                </a:spcAft>
                <a:defRPr/>
              </a:pPr>
              <a:t>30</a:t>
            </a:fld>
            <a:endParaRPr lang="en-US"/>
          </a:p>
        </p:txBody>
      </p:sp>
      <p:sp>
        <p:nvSpPr>
          <p:cNvPr id="6" name="Title 5">
            <a:extLst>
              <a:ext uri="{FF2B5EF4-FFF2-40B4-BE49-F238E27FC236}">
                <a16:creationId xmlns:a16="http://schemas.microsoft.com/office/drawing/2014/main" id="{DF3DC27A-5897-F91E-7843-E57286093949}"/>
              </a:ext>
            </a:extLst>
          </p:cNvPr>
          <p:cNvSpPr>
            <a:spLocks noGrp="1"/>
          </p:cNvSpPr>
          <p:nvPr>
            <p:ph type="title"/>
          </p:nvPr>
        </p:nvSpPr>
        <p:spPr>
          <a:xfrm>
            <a:off x="838198" y="556963"/>
            <a:ext cx="10515600" cy="756146"/>
          </a:xfrm>
        </p:spPr>
        <p:txBody>
          <a:bodyPr anchor="b">
            <a:normAutofit/>
          </a:bodyPr>
          <a:lstStyle/>
          <a:p>
            <a:r>
              <a:rPr lang="en-US"/>
              <a:t>What we will use</a:t>
            </a:r>
          </a:p>
        </p:txBody>
      </p:sp>
    </p:spTree>
    <p:extLst>
      <p:ext uri="{BB962C8B-B14F-4D97-AF65-F5344CB8AC3E}">
        <p14:creationId xmlns:p14="http://schemas.microsoft.com/office/powerpoint/2010/main" val="3267426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69EB8-8282-321C-3C99-226CD7F0B8A9}"/>
              </a:ext>
            </a:extLst>
          </p:cNvPr>
          <p:cNvSpPr>
            <a:spLocks noGrp="1"/>
          </p:cNvSpPr>
          <p:nvPr>
            <p:ph idx="1"/>
          </p:nvPr>
        </p:nvSpPr>
        <p:spPr/>
        <p:txBody>
          <a:bodyPr vert="horz" lIns="91440" tIns="45720" rIns="91440" bIns="45720" rtlCol="0" anchor="t">
            <a:noAutofit/>
          </a:bodyPr>
          <a:lstStyle/>
          <a:p>
            <a:endParaRPr lang="en-US" sz="2400"/>
          </a:p>
          <a:p>
            <a:r>
              <a:rPr lang="en-US" sz="2400"/>
              <a:t>A simple Convolutional/</a:t>
            </a:r>
            <a:r>
              <a:rPr lang="en-US" sz="2400" err="1"/>
              <a:t>ResNet</a:t>
            </a:r>
            <a:r>
              <a:rPr lang="en-US" sz="2400"/>
              <a:t> image classifier</a:t>
            </a:r>
            <a:endParaRPr lang="en-US"/>
          </a:p>
          <a:p>
            <a:r>
              <a:rPr lang="en-US" sz="2400"/>
              <a:t>Using </a:t>
            </a:r>
            <a:r>
              <a:rPr lang="en-US" sz="2400" err="1"/>
              <a:t>Cifar</a:t>
            </a:r>
            <a:r>
              <a:rPr lang="en-US" sz="2400"/>
              <a:t> 10 Dataset</a:t>
            </a:r>
          </a:p>
        </p:txBody>
      </p:sp>
      <p:sp>
        <p:nvSpPr>
          <p:cNvPr id="3" name="Date Placeholder 2">
            <a:extLst>
              <a:ext uri="{FF2B5EF4-FFF2-40B4-BE49-F238E27FC236}">
                <a16:creationId xmlns:a16="http://schemas.microsoft.com/office/drawing/2014/main" id="{D0608BAB-FCC3-BDAB-C2F1-795F8A14ED5B}"/>
              </a:ext>
            </a:extLst>
          </p:cNvPr>
          <p:cNvSpPr>
            <a:spLocks noGrp="1"/>
          </p:cNvSpPr>
          <p:nvPr>
            <p:ph type="dt" sz="half" idx="10"/>
          </p:nvPr>
        </p:nvSpPr>
        <p:spPr/>
        <p:txBody>
          <a:bodyPr/>
          <a:lstStyle/>
          <a:p>
            <a:pPr>
              <a:defRPr/>
            </a:pPr>
            <a:fld id="{9C8A5D87-394E-E16E-EF59-03C978850F9A}" type="datetime1">
              <a:rPr lang="en-US"/>
              <a:t>10/15/2026</a:t>
            </a:fld>
            <a:endParaRPr lang="en-US"/>
          </a:p>
        </p:txBody>
      </p:sp>
      <p:sp>
        <p:nvSpPr>
          <p:cNvPr id="4" name="Footer Placeholder 3">
            <a:extLst>
              <a:ext uri="{FF2B5EF4-FFF2-40B4-BE49-F238E27FC236}">
                <a16:creationId xmlns:a16="http://schemas.microsoft.com/office/drawing/2014/main" id="{B1BCA590-7CDD-A024-3E10-9FB0987CCB44}"/>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en-US">
              <a:solidFill>
                <a:srgbClr val="000000"/>
              </a:solidFill>
              <a:ea typeface="Roboto Condensed"/>
              <a:cs typeface="Roboto Condensed"/>
            </a:endParaRPr>
          </a:p>
        </p:txBody>
      </p:sp>
      <p:sp>
        <p:nvSpPr>
          <p:cNvPr id="5" name="Slide Number Placeholder 4">
            <a:extLst>
              <a:ext uri="{FF2B5EF4-FFF2-40B4-BE49-F238E27FC236}">
                <a16:creationId xmlns:a16="http://schemas.microsoft.com/office/drawing/2014/main" id="{E9E99822-ED04-9B83-7868-7AD0315B62ED}"/>
              </a:ext>
            </a:extLst>
          </p:cNvPr>
          <p:cNvSpPr>
            <a:spLocks noGrp="1"/>
          </p:cNvSpPr>
          <p:nvPr>
            <p:ph type="sldNum" sz="quarter" idx="12"/>
          </p:nvPr>
        </p:nvSpPr>
        <p:spPr/>
        <p:txBody>
          <a:bodyPr/>
          <a:lstStyle/>
          <a:p>
            <a:pPr>
              <a:defRPr/>
            </a:pPr>
            <a:fld id="{0CE68F04-8C45-4A80-901C-428EAFDC5CAA}" type="slidenum">
              <a:rPr lang="en-US"/>
              <a:t>31</a:t>
            </a:fld>
            <a:endParaRPr lang="en-US"/>
          </a:p>
        </p:txBody>
      </p:sp>
      <p:sp>
        <p:nvSpPr>
          <p:cNvPr id="6" name="Title 5">
            <a:extLst>
              <a:ext uri="{FF2B5EF4-FFF2-40B4-BE49-F238E27FC236}">
                <a16:creationId xmlns:a16="http://schemas.microsoft.com/office/drawing/2014/main" id="{3B1195E7-117B-613A-9AED-D39AF2CA99C5}"/>
              </a:ext>
            </a:extLst>
          </p:cNvPr>
          <p:cNvSpPr>
            <a:spLocks noGrp="1"/>
          </p:cNvSpPr>
          <p:nvPr>
            <p:ph type="title"/>
          </p:nvPr>
        </p:nvSpPr>
        <p:spPr/>
        <p:txBody>
          <a:bodyPr/>
          <a:lstStyle/>
          <a:p>
            <a:r>
              <a:rPr lang="en-US"/>
              <a:t>What we will train</a:t>
            </a:r>
          </a:p>
        </p:txBody>
      </p:sp>
      <p:pic>
        <p:nvPicPr>
          <p:cNvPr id="7" name="Picture 6" descr="A collage of images of animals&#10;&#10;AI-generated content may be incorrect.">
            <a:extLst>
              <a:ext uri="{FF2B5EF4-FFF2-40B4-BE49-F238E27FC236}">
                <a16:creationId xmlns:a16="http://schemas.microsoft.com/office/drawing/2014/main" id="{0FC30C55-E2FA-B3AE-49E6-76BE35919114}"/>
              </a:ext>
            </a:extLst>
          </p:cNvPr>
          <p:cNvPicPr>
            <a:picLocks noChangeAspect="1"/>
          </p:cNvPicPr>
          <p:nvPr/>
        </p:nvPicPr>
        <p:blipFill>
          <a:blip r:embed="rId2"/>
          <a:stretch>
            <a:fillRect/>
          </a:stretch>
        </p:blipFill>
        <p:spPr>
          <a:xfrm>
            <a:off x="839492" y="3545463"/>
            <a:ext cx="7122763" cy="2317835"/>
          </a:xfrm>
          <a:prstGeom prst="rect">
            <a:avLst/>
          </a:prstGeom>
        </p:spPr>
      </p:pic>
      <p:pic>
        <p:nvPicPr>
          <p:cNvPr id="8" name="Picture 7" descr="A collage of images of animals and cars&#10;&#10;AI-generated content may be incorrect.">
            <a:extLst>
              <a:ext uri="{FF2B5EF4-FFF2-40B4-BE49-F238E27FC236}">
                <a16:creationId xmlns:a16="http://schemas.microsoft.com/office/drawing/2014/main" id="{D9EB1EA0-D519-D7D5-5FAF-C94987A39B72}"/>
              </a:ext>
            </a:extLst>
          </p:cNvPr>
          <p:cNvPicPr>
            <a:picLocks noChangeAspect="1"/>
          </p:cNvPicPr>
          <p:nvPr/>
        </p:nvPicPr>
        <p:blipFill>
          <a:blip r:embed="rId3"/>
          <a:stretch>
            <a:fillRect/>
          </a:stretch>
        </p:blipFill>
        <p:spPr>
          <a:xfrm>
            <a:off x="7964111" y="2376891"/>
            <a:ext cx="3457575" cy="3486150"/>
          </a:xfrm>
          <a:prstGeom prst="rect">
            <a:avLst/>
          </a:prstGeom>
        </p:spPr>
      </p:pic>
    </p:spTree>
    <p:extLst>
      <p:ext uri="{BB962C8B-B14F-4D97-AF65-F5344CB8AC3E}">
        <p14:creationId xmlns:p14="http://schemas.microsoft.com/office/powerpoint/2010/main" val="31890887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F761AC-8CB4-C39C-0831-487D4C90C238}"/>
              </a:ext>
            </a:extLst>
          </p:cNvPr>
          <p:cNvSpPr>
            <a:spLocks noGrp="1"/>
          </p:cNvSpPr>
          <p:nvPr>
            <p:ph type="dt" sz="half" idx="10"/>
          </p:nvPr>
        </p:nvSpPr>
        <p:spPr/>
        <p:txBody>
          <a:bodyPr/>
          <a:lstStyle/>
          <a:p>
            <a:pPr>
              <a:defRPr/>
            </a:pPr>
            <a:fld id="{2B2CD58B-392C-4A13-1B6A-D20FE658F366}" type="datetime1">
              <a:rPr lang="en-US"/>
              <a:t>10/15/2026</a:t>
            </a:fld>
            <a:endParaRPr lang="en-US"/>
          </a:p>
        </p:txBody>
      </p:sp>
      <p:sp>
        <p:nvSpPr>
          <p:cNvPr id="3" name="Footer Placeholder 2">
            <a:extLst>
              <a:ext uri="{FF2B5EF4-FFF2-40B4-BE49-F238E27FC236}">
                <a16:creationId xmlns:a16="http://schemas.microsoft.com/office/drawing/2014/main" id="{235FAACC-24C0-CC44-A3A1-4CCC82B422CC}"/>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9E967D6D-A356-27C2-910C-8E4A1DDD55C0}"/>
              </a:ext>
            </a:extLst>
          </p:cNvPr>
          <p:cNvSpPr>
            <a:spLocks noGrp="1"/>
          </p:cNvSpPr>
          <p:nvPr>
            <p:ph type="sldNum" sz="quarter" idx="12"/>
          </p:nvPr>
        </p:nvSpPr>
        <p:spPr/>
        <p:txBody>
          <a:bodyPr/>
          <a:lstStyle/>
          <a:p>
            <a:pPr>
              <a:defRPr/>
            </a:pPr>
            <a:fld id="{0CE68F04-8C45-4A80-901C-428EAFDC5CAA}" type="slidenum">
              <a:rPr lang="en-US"/>
              <a:t>32</a:t>
            </a:fld>
            <a:endParaRPr lang="en-US"/>
          </a:p>
        </p:txBody>
      </p:sp>
      <p:sp>
        <p:nvSpPr>
          <p:cNvPr id="5" name="Subtitle 4">
            <a:extLst>
              <a:ext uri="{FF2B5EF4-FFF2-40B4-BE49-F238E27FC236}">
                <a16:creationId xmlns:a16="http://schemas.microsoft.com/office/drawing/2014/main" id="{94F418B4-B473-357F-D6EE-C11D518BC2FD}"/>
              </a:ext>
            </a:extLst>
          </p:cNvPr>
          <p:cNvSpPr>
            <a:spLocks noGrp="1"/>
          </p:cNvSpPr>
          <p:nvPr>
            <p:ph type="subTitle" idx="13"/>
          </p:nvPr>
        </p:nvSpPr>
        <p:spPr/>
        <p:txBody>
          <a:bodyPr vert="horz" lIns="91440" tIns="45720" rIns="91440" bIns="45720" rtlCol="0" anchor="t">
            <a:normAutofit/>
          </a:bodyPr>
          <a:lstStyle/>
          <a:p>
            <a:r>
              <a:rPr lang="en-US"/>
              <a:t>~ 30 minutes</a:t>
            </a:r>
          </a:p>
        </p:txBody>
      </p:sp>
      <p:sp>
        <p:nvSpPr>
          <p:cNvPr id="6" name="Title 5">
            <a:extLst>
              <a:ext uri="{FF2B5EF4-FFF2-40B4-BE49-F238E27FC236}">
                <a16:creationId xmlns:a16="http://schemas.microsoft.com/office/drawing/2014/main" id="{CDBAC804-17EA-CA8A-72A1-CBEC132ED47C}"/>
              </a:ext>
            </a:extLst>
          </p:cNvPr>
          <p:cNvSpPr>
            <a:spLocks noGrp="1"/>
          </p:cNvSpPr>
          <p:nvPr>
            <p:ph type="title"/>
          </p:nvPr>
        </p:nvSpPr>
        <p:spPr/>
        <p:txBody>
          <a:bodyPr/>
          <a:lstStyle/>
          <a:p>
            <a:r>
              <a:rPr lang="en-US"/>
              <a:t>Hands on workshop</a:t>
            </a:r>
          </a:p>
        </p:txBody>
      </p:sp>
    </p:spTree>
    <p:extLst>
      <p:ext uri="{BB962C8B-B14F-4D97-AF65-F5344CB8AC3E}">
        <p14:creationId xmlns:p14="http://schemas.microsoft.com/office/powerpoint/2010/main" val="3870546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68AC2-48ED-1689-2524-6F0E36B27819}"/>
            </a:ext>
          </a:extLst>
        </p:cNvPr>
        <p:cNvGrpSpPr/>
        <p:nvPr/>
      </p:nvGrpSpPr>
      <p:grpSpPr>
        <a:xfrm>
          <a:off x="0" y="0"/>
          <a:ext cx="0" cy="0"/>
          <a:chOff x="0" y="0"/>
          <a:chExt cx="0" cy="0"/>
        </a:xfrm>
      </p:grpSpPr>
      <p:sp>
        <p:nvSpPr>
          <p:cNvPr id="160" name="PlaceHolder 1">
            <a:extLst>
              <a:ext uri="{FF2B5EF4-FFF2-40B4-BE49-F238E27FC236}">
                <a16:creationId xmlns:a16="http://schemas.microsoft.com/office/drawing/2014/main" id="{E8019A84-7498-A176-94D3-21A516868BC5}"/>
              </a:ext>
            </a:extLst>
          </p:cNvPr>
          <p:cNvSpPr>
            <a:spLocks noGrp="1"/>
          </p:cNvSpPr>
          <p:nvPr>
            <p:ph type="title"/>
          </p:nvPr>
        </p:nvSpPr>
        <p:spPr>
          <a:xfrm>
            <a:off x="4416677" y="1759928"/>
            <a:ext cx="7902913" cy="2387160"/>
          </a:xfrm>
          <a:prstGeom prst="rect">
            <a:avLst/>
          </a:prstGeom>
          <a:noFill/>
          <a:ln w="0">
            <a:noFill/>
          </a:ln>
        </p:spPr>
        <p:txBody>
          <a:bodyPr lIns="91440" tIns="45720" rIns="91440" bIns="45720" anchor="t">
            <a:normAutofit/>
          </a:bodyPr>
          <a:lstStyle/>
          <a:p>
            <a:pPr indent="0" defTabSz="914400">
              <a:lnSpc>
                <a:spcPct val="90000"/>
              </a:lnSpc>
              <a:spcBef>
                <a:spcPts val="1191"/>
              </a:spcBef>
              <a:spcAft>
                <a:spcPts val="992"/>
              </a:spcAft>
              <a:buNone/>
            </a:pPr>
            <a:r>
              <a:rPr lang="sl-SI" sz="4000" b="0" u="none" strike="noStrike" err="1">
                <a:solidFill>
                  <a:schemeClr val="lt1"/>
                </a:solidFill>
                <a:effectLst/>
                <a:uFillTx/>
                <a:latin typeface="Roboto Black"/>
                <a:ea typeface="Arial"/>
              </a:rPr>
              <a:t>Optimizing</a:t>
            </a:r>
            <a:r>
              <a:rPr lang="sl-SI" sz="4000" b="0" u="none" strike="noStrike">
                <a:solidFill>
                  <a:schemeClr val="lt1"/>
                </a:solidFill>
                <a:effectLst/>
                <a:uFillTx/>
                <a:latin typeface="Roboto Black"/>
                <a:ea typeface="Arial"/>
              </a:rPr>
              <a:t> HPC Vega </a:t>
            </a:r>
            <a:r>
              <a:rPr lang="sl-SI" sz="4000" b="0" u="none" strike="noStrike" err="1">
                <a:solidFill>
                  <a:schemeClr val="lt1"/>
                </a:solidFill>
                <a:effectLst/>
                <a:uFillTx/>
                <a:latin typeface="Roboto Black"/>
                <a:ea typeface="Arial"/>
              </a:rPr>
              <a:t>Workflows</a:t>
            </a:r>
            <a:endParaRPr lang="en-US" sz="4000" b="0" u="none" strike="noStrike">
              <a:solidFill>
                <a:schemeClr val="dk1"/>
              </a:solidFill>
              <a:effectLst/>
              <a:uFillTx/>
              <a:latin typeface="Roboto Condensed"/>
            </a:endParaRPr>
          </a:p>
        </p:txBody>
      </p:sp>
      <p:sp>
        <p:nvSpPr>
          <p:cNvPr id="161" name="PlaceHolder 2">
            <a:extLst>
              <a:ext uri="{FF2B5EF4-FFF2-40B4-BE49-F238E27FC236}">
                <a16:creationId xmlns:a16="http://schemas.microsoft.com/office/drawing/2014/main" id="{16F08AE8-8C23-C88C-46EA-15AC7BC29415}"/>
              </a:ext>
            </a:extLst>
          </p:cNvPr>
          <p:cNvSpPr>
            <a:spLocks noGrp="1"/>
          </p:cNvSpPr>
          <p:nvPr>
            <p:ph type="subTitle"/>
          </p:nvPr>
        </p:nvSpPr>
        <p:spPr>
          <a:xfrm>
            <a:off x="4534090" y="2775650"/>
            <a:ext cx="6508440" cy="165528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a:solidFill>
                  <a:schemeClr val="lt1"/>
                </a:solidFill>
                <a:latin typeface="Roboto Condensed"/>
                <a:ea typeface="Arial"/>
              </a:rPr>
              <a:t>Speaker: </a:t>
            </a:r>
            <a:r>
              <a:rPr lang="en-GB" sz="2200" b="0" u="none" strike="noStrike">
                <a:solidFill>
                  <a:schemeClr val="lt1"/>
                </a:solidFill>
                <a:effectLst/>
                <a:uFillTx/>
                <a:latin typeface="Roboto Condensed"/>
                <a:ea typeface="Arial"/>
              </a:rPr>
              <a:t>Samo Miklavc (IZUM)</a:t>
            </a:r>
            <a:endParaRPr lang="sl-SI" sz="2200" b="0" u="none" strike="noStrike">
              <a:solidFill>
                <a:schemeClr val="lt1"/>
              </a:solidFill>
              <a:effectLst/>
              <a:uFillTx/>
              <a:latin typeface="Roboto Condensed"/>
              <a:ea typeface="Arial"/>
            </a:endParaRPr>
          </a:p>
        </p:txBody>
      </p:sp>
    </p:spTree>
    <p:extLst>
      <p:ext uri="{BB962C8B-B14F-4D97-AF65-F5344CB8AC3E}">
        <p14:creationId xmlns:p14="http://schemas.microsoft.com/office/powerpoint/2010/main" val="14581451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2D3DCB-FF64-1F03-EFF5-285F5D9D9D86}"/>
            </a:ext>
          </a:extLst>
        </p:cNvPr>
        <p:cNvGrpSpPr/>
        <p:nvPr/>
      </p:nvGrpSpPr>
      <p:grpSpPr>
        <a:xfrm>
          <a:off x="0" y="0"/>
          <a:ext cx="0" cy="0"/>
          <a:chOff x="0" y="0"/>
          <a:chExt cx="0" cy="0"/>
        </a:xfrm>
      </p:grpSpPr>
      <p:sp>
        <p:nvSpPr>
          <p:cNvPr id="162" name="Date Placeholder 3">
            <a:extLst>
              <a:ext uri="{FF2B5EF4-FFF2-40B4-BE49-F238E27FC236}">
                <a16:creationId xmlns:a16="http://schemas.microsoft.com/office/drawing/2014/main" id="{6710EBBC-FCD8-506D-23B7-00CF5E7B60F0}"/>
              </a:ext>
            </a:extLst>
          </p:cNvPr>
          <p:cNvSpPr txBox="1"/>
          <p:nvPr/>
        </p:nvSpPr>
        <p:spPr>
          <a:xfrm>
            <a:off x="578761" y="1194992"/>
            <a:ext cx="6258200" cy="2105600"/>
          </a:xfrm>
          <a:prstGeom prst="rect">
            <a:avLst/>
          </a:prstGeom>
          <a:noFill/>
          <a:ln w="0">
            <a:noFill/>
          </a:ln>
        </p:spPr>
        <p:txBody>
          <a:bodyPr lIns="91440" tIns="45720" rIns="91440" bIns="45720" anchor="ctr">
            <a:noAutofit/>
          </a:bodyPr>
          <a:lstStyle/>
          <a:p>
            <a:pPr marL="0" marR="0" lvl="0" indent="0" algn="l" defTabSz="914400" rtl="0" eaLnBrk="1" fontAlgn="auto" latinLnBrk="0" hangingPunct="1">
              <a:lnSpc>
                <a:spcPct val="100000"/>
              </a:lnSpc>
              <a:spcBef>
                <a:spcPts val="0"/>
              </a:spcBef>
              <a:spcAft>
                <a:spcPts val="0"/>
              </a:spcAft>
              <a:buClr>
                <a:srgbClr val="FFFFFF"/>
              </a:buClr>
              <a:buSzTx/>
              <a:buFontTx/>
              <a:buNone/>
              <a:tabLst/>
              <a:defRPr/>
            </a:pPr>
            <a:endParaRPr kumimoji="0" lang="en-GB" sz="1600" b="0" i="0" u="none" strike="noStrike" kern="0" cap="none" spc="0" normalizeH="0" baseline="0" noProof="0">
              <a:ln>
                <a:noFill/>
              </a:ln>
              <a:solidFill>
                <a:srgbClr val="919395">
                  <a:lumMod val="75000"/>
                </a:srgbClr>
              </a:solidFill>
              <a:effectLst/>
              <a:uLnTx/>
              <a:uFillTx/>
              <a:latin typeface="Roboto Condensed"/>
              <a:ea typeface="Arial"/>
              <a:cs typeface="Arial"/>
            </a:endParaRP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Defining the </a:t>
            </a:r>
            <a:r>
              <a:rPr kumimoji="0" lang="en-GB" sz="1600" b="0" i="0" u="none" strike="noStrike" kern="0" cap="none" spc="0" normalizeH="0" baseline="0" noProof="0" err="1">
                <a:ln>
                  <a:noFill/>
                </a:ln>
                <a:solidFill>
                  <a:srgbClr val="919395">
                    <a:lumMod val="75000"/>
                  </a:srgbClr>
                </a:solidFill>
                <a:effectLst/>
                <a:uLnTx/>
                <a:uFillTx/>
                <a:latin typeface="Roboto Condensed"/>
                <a:ea typeface="Roboto Condensed"/>
                <a:cs typeface="Roboto Condensed"/>
              </a:rPr>
              <a:t>Slurm</a:t>
            </a: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 Environment (</a:t>
            </a:r>
            <a:r>
              <a:rPr kumimoji="0" lang="en-GB" sz="1600" b="0" i="0" u="none" strike="noStrike" kern="0" cap="none" spc="0" normalizeH="0" baseline="0" noProof="0" err="1">
                <a:ln>
                  <a:noFill/>
                </a:ln>
                <a:solidFill>
                  <a:srgbClr val="919395">
                    <a:lumMod val="75000"/>
                  </a:srgbClr>
                </a:solidFill>
                <a:effectLst/>
                <a:uLnTx/>
                <a:uFillTx/>
                <a:latin typeface="Roboto Condensed"/>
                <a:ea typeface="Roboto Condensed"/>
                <a:cs typeface="Roboto Condensed"/>
              </a:rPr>
              <a:t>sbatch</a:t>
            </a: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 scripts)</a:t>
            </a: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Monitoring tools --&gt; multi GPU and multi node setups </a:t>
            </a: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GB" sz="1600" b="0" i="0" u="none" strike="noStrike" kern="0" cap="none" spc="0" normalizeH="0" baseline="0" noProof="0" err="1">
                <a:ln>
                  <a:noFill/>
                </a:ln>
                <a:solidFill>
                  <a:srgbClr val="919395">
                    <a:lumMod val="75000"/>
                  </a:srgbClr>
                </a:solidFill>
                <a:effectLst/>
                <a:uLnTx/>
                <a:uFillTx/>
                <a:latin typeface="Roboto Condensed"/>
                <a:ea typeface="Roboto Condensed"/>
                <a:cs typeface="Roboto Condensed"/>
              </a:rPr>
              <a:t>Cpus</a:t>
            </a: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-per-tasks --&gt; count of CPU cores which work on 1 task</a:t>
            </a:r>
            <a:endPar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Arial"/>
            </a:endParaRP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GB" sz="1600" b="0" i="0" u="none" strike="noStrike" kern="0" cap="none" spc="0" normalizeH="0" baseline="0" noProof="0" err="1">
                <a:ln>
                  <a:noFill/>
                </a:ln>
                <a:solidFill>
                  <a:srgbClr val="919395">
                    <a:lumMod val="75000"/>
                  </a:srgbClr>
                </a:solidFill>
                <a:effectLst/>
                <a:uLnTx/>
                <a:uFillTx/>
                <a:latin typeface="Roboto Condensed"/>
                <a:ea typeface="Roboto Condensed"/>
                <a:cs typeface="Roboto Condensed"/>
              </a:rPr>
              <a:t>Ntasks</a:t>
            </a: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-per-node --&gt; used by running MPI jobs</a:t>
            </a: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r>
              <a:rPr kumimoji="0" lang="en-GB" sz="1600" b="0" i="0" u="none" strike="noStrike" kern="0" cap="none" spc="0" normalizeH="0" baseline="0" noProof="0">
                <a:ln>
                  <a:noFill/>
                </a:ln>
                <a:solidFill>
                  <a:srgbClr val="919395">
                    <a:lumMod val="75000"/>
                  </a:srgbClr>
                </a:solidFill>
                <a:effectLst/>
                <a:uLnTx/>
                <a:uFillTx/>
                <a:latin typeface="Roboto Condensed"/>
                <a:ea typeface="Roboto Condensed"/>
                <a:cs typeface="Roboto Condensed"/>
              </a:rPr>
              <a:t>Mem --&gt; specifies amount of RAM available to job</a:t>
            </a: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endParaRPr kumimoji="0" lang="en-GB" sz="1200" b="0" i="0" u="none" strike="noStrike" kern="0" cap="none" spc="0" normalizeH="0" baseline="0" noProof="0">
              <a:ln>
                <a:noFill/>
              </a:ln>
              <a:solidFill>
                <a:srgbClr val="000000"/>
              </a:solidFill>
              <a:effectLst/>
              <a:uLnTx/>
              <a:uFillTx/>
              <a:latin typeface="Roboto Condensed"/>
              <a:ea typeface="Roboto Condensed"/>
              <a:cs typeface="Roboto Condensed"/>
            </a:endParaRPr>
          </a:p>
          <a:p>
            <a:pPr marL="387350" marR="0" lvl="0" indent="-171450" algn="l" defTabSz="914400" rtl="0" eaLnBrk="1" fontAlgn="auto" latinLnBrk="0" hangingPunct="1">
              <a:lnSpc>
                <a:spcPct val="100000"/>
              </a:lnSpc>
              <a:spcBef>
                <a:spcPts val="0"/>
              </a:spcBef>
              <a:spcAft>
                <a:spcPts val="0"/>
              </a:spcAft>
              <a:buClrTx/>
              <a:buSzTx/>
              <a:buFont typeface="Wingdings"/>
              <a:buChar char="§"/>
              <a:tabLst/>
              <a:defRPr/>
            </a:pPr>
            <a:endParaRPr kumimoji="0" lang="en-GB" sz="1200" b="0" i="0" u="none" strike="noStrike" kern="0" cap="none" spc="0" normalizeH="0" baseline="0" noProof="0">
              <a:ln>
                <a:noFill/>
              </a:ln>
              <a:solidFill>
                <a:srgbClr val="000000"/>
              </a:solidFill>
              <a:effectLst/>
              <a:uLnTx/>
              <a:uFillTx/>
              <a:latin typeface="Roboto Condensed"/>
              <a:cs typeface="Arial"/>
            </a:endParaRPr>
          </a:p>
        </p:txBody>
      </p:sp>
      <p:sp>
        <p:nvSpPr>
          <p:cNvPr id="164" name="PlaceHolder 2">
            <a:extLst>
              <a:ext uri="{FF2B5EF4-FFF2-40B4-BE49-F238E27FC236}">
                <a16:creationId xmlns:a16="http://schemas.microsoft.com/office/drawing/2014/main" id="{AD840807-87E3-5DFA-121E-A17CC3DD7035}"/>
              </a:ext>
            </a:extLst>
          </p:cNvPr>
          <p:cNvSpPr>
            <a:spLocks noGrp="1"/>
          </p:cNvSpPr>
          <p:nvPr>
            <p:ph type="sldNum" idx="80"/>
          </p:nvPr>
        </p:nvSpPr>
        <p:spPr>
          <a:xfrm>
            <a:off x="8610480" y="6356520"/>
            <a:ext cx="2742840" cy="364680"/>
          </a:xfrm>
          <a:prstGeom prst="rect">
            <a:avLst/>
          </a:prstGeom>
          <a:noFill/>
          <a:ln w="0">
            <a:noFill/>
          </a:ln>
        </p:spPr>
        <p:txBody>
          <a:bodyPr lIns="91440" tIns="45720" rIns="91440" bIns="45720" anchor="ctr">
            <a:noAutofit/>
          </a:bodyPr>
          <a:lstStyle>
            <a:lvl1pPr indent="0" algn="r" defTabSz="914400">
              <a:lnSpc>
                <a:spcPct val="100000"/>
              </a:lnSpc>
              <a:buNone/>
              <a:defRPr lang="en-GB" sz="1200" b="0" u="none" strike="noStrike">
                <a:solidFill>
                  <a:schemeClr val="lt1">
                    <a:tint val="75000"/>
                  </a:schemeClr>
                </a:solidFill>
                <a:effectLst/>
                <a:uFillTx/>
                <a:latin typeface="Roboto Condensed"/>
                <a:ea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en-GB" sz="1200" b="0" i="0" u="none" strike="noStrike" kern="0" cap="none" spc="0" normalizeH="0" baseline="0" noProof="0">
                <a:ln>
                  <a:noFill/>
                </a:ln>
                <a:solidFill>
                  <a:prstClr val="white">
                    <a:tint val="75000"/>
                  </a:prstClr>
                </a:solidFill>
                <a:effectLst/>
                <a:uLnTx/>
                <a:uFillTx/>
                <a:latin typeface="Roboto Condensed"/>
                <a:ea typeface="Arial"/>
                <a:cs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0" cap="none" spc="0" normalizeH="0" baseline="0" noProof="0">
              <a:ln>
                <a:noFill/>
              </a:ln>
              <a:solidFill>
                <a:srgbClr val="000000"/>
              </a:solidFill>
              <a:effectLst/>
              <a:uLnTx/>
              <a:uFillTx/>
              <a:latin typeface="Times New Roman"/>
              <a:cs typeface="Arial"/>
            </a:endParaRPr>
          </a:p>
        </p:txBody>
      </p:sp>
      <p:sp>
        <p:nvSpPr>
          <p:cNvPr id="165" name="PlaceHolder 3">
            <a:extLst>
              <a:ext uri="{FF2B5EF4-FFF2-40B4-BE49-F238E27FC236}">
                <a16:creationId xmlns:a16="http://schemas.microsoft.com/office/drawing/2014/main" id="{70376788-4B2A-4DAD-3138-ACA938FD872E}"/>
              </a:ext>
            </a:extLst>
          </p:cNvPr>
          <p:cNvSpPr>
            <a:spLocks noGrp="1"/>
          </p:cNvSpPr>
          <p:nvPr>
            <p:ph type="title"/>
          </p:nvPr>
        </p:nvSpPr>
        <p:spPr>
          <a:xfrm>
            <a:off x="838080" y="556920"/>
            <a:ext cx="10515240" cy="755640"/>
          </a:xfrm>
          <a:prstGeom prst="rect">
            <a:avLst/>
          </a:prstGeom>
          <a:noFill/>
          <a:ln w="0">
            <a:noFill/>
          </a:ln>
        </p:spPr>
        <p:txBody>
          <a:bodyPr lIns="91440" tIns="45720" rIns="91440" bIns="45720" anchor="b">
            <a:normAutofit/>
          </a:bodyPr>
          <a:lstStyle/>
          <a:p>
            <a:pPr indent="0" defTabSz="914400">
              <a:lnSpc>
                <a:spcPct val="90000"/>
              </a:lnSpc>
              <a:spcBef>
                <a:spcPts val="1191"/>
              </a:spcBef>
              <a:spcAft>
                <a:spcPts val="992"/>
              </a:spcAft>
              <a:buNone/>
            </a:pPr>
            <a:r>
              <a:rPr lang="sl-SI" sz="3200" b="0" u="none" strike="noStrike">
                <a:solidFill>
                  <a:schemeClr val="dk1"/>
                </a:solidFill>
                <a:effectLst/>
                <a:uFillTx/>
                <a:latin typeface="Roboto Black"/>
                <a:ea typeface="Arial"/>
              </a:rPr>
              <a:t>Slurm Job Configuration (Single vs. Multi-Node)</a:t>
            </a:r>
            <a:endParaRPr lang="en-US" sz="3200" b="0" u="none" strike="noStrike">
              <a:solidFill>
                <a:schemeClr val="dk1"/>
              </a:solidFill>
              <a:effectLst/>
              <a:uFillTx/>
              <a:latin typeface="Roboto Condensed"/>
            </a:endParaRPr>
          </a:p>
        </p:txBody>
      </p:sp>
      <p:sp>
        <p:nvSpPr>
          <p:cNvPr id="166" name="TextBox 8">
            <a:extLst>
              <a:ext uri="{FF2B5EF4-FFF2-40B4-BE49-F238E27FC236}">
                <a16:creationId xmlns:a16="http://schemas.microsoft.com/office/drawing/2014/main" id="{DDC9B700-2ACE-3BE6-BC8C-C721CB598087}"/>
              </a:ext>
            </a:extLst>
          </p:cNvPr>
          <p:cNvSpPr/>
          <p:nvPr/>
        </p:nvSpPr>
        <p:spPr>
          <a:xfrm>
            <a:off x="317880" y="1232280"/>
            <a:ext cx="11509200" cy="923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a:cs typeface="Arial"/>
            </a:endParaRPr>
          </a:p>
        </p:txBody>
      </p:sp>
      <p:grpSp>
        <p:nvGrpSpPr>
          <p:cNvPr id="3" name="Group 2">
            <a:extLst>
              <a:ext uri="{FF2B5EF4-FFF2-40B4-BE49-F238E27FC236}">
                <a16:creationId xmlns:a16="http://schemas.microsoft.com/office/drawing/2014/main" id="{AC0CF03E-AF0D-2E45-4281-6E9AA82CFDDE}"/>
              </a:ext>
            </a:extLst>
          </p:cNvPr>
          <p:cNvGrpSpPr/>
          <p:nvPr/>
        </p:nvGrpSpPr>
        <p:grpSpPr>
          <a:xfrm>
            <a:off x="395266" y="3090552"/>
            <a:ext cx="2754206" cy="1419467"/>
            <a:chOff x="669586" y="4665352"/>
            <a:chExt cx="2754206" cy="1419467"/>
          </a:xfrm>
        </p:grpSpPr>
        <p:pic>
          <p:nvPicPr>
            <p:cNvPr id="167" name="Picture 166">
              <a:extLst>
                <a:ext uri="{FF2B5EF4-FFF2-40B4-BE49-F238E27FC236}">
                  <a16:creationId xmlns:a16="http://schemas.microsoft.com/office/drawing/2014/main" id="{85C491B9-CC3E-DEE8-8C62-4F9FA389A2DD}"/>
                </a:ext>
              </a:extLst>
            </p:cNvPr>
            <p:cNvPicPr/>
            <p:nvPr/>
          </p:nvPicPr>
          <p:blipFill>
            <a:blip r:embed="rId3"/>
            <a:stretch/>
          </p:blipFill>
          <p:spPr>
            <a:xfrm>
              <a:off x="671952" y="4665352"/>
              <a:ext cx="2751840" cy="961200"/>
            </a:xfrm>
            <a:prstGeom prst="rect">
              <a:avLst/>
            </a:prstGeom>
            <a:noFill/>
            <a:ln w="0">
              <a:noFill/>
            </a:ln>
          </p:spPr>
        </p:pic>
        <p:sp>
          <p:nvSpPr>
            <p:cNvPr id="2" name="TextBox 1">
              <a:extLst>
                <a:ext uri="{FF2B5EF4-FFF2-40B4-BE49-F238E27FC236}">
                  <a16:creationId xmlns:a16="http://schemas.microsoft.com/office/drawing/2014/main" id="{9273ED32-5C55-14CE-F663-EEC995B273B4}"/>
                </a:ext>
              </a:extLst>
            </p:cNvPr>
            <p:cNvSpPr txBox="1"/>
            <p:nvPr/>
          </p:nvSpPr>
          <p:spPr>
            <a:xfrm>
              <a:off x="669586" y="5715487"/>
              <a:ext cx="27244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Single node setup</a:t>
              </a:r>
            </a:p>
          </p:txBody>
        </p:sp>
      </p:grpSp>
      <p:grpSp>
        <p:nvGrpSpPr>
          <p:cNvPr id="5" name="Group 4">
            <a:extLst>
              <a:ext uri="{FF2B5EF4-FFF2-40B4-BE49-F238E27FC236}">
                <a16:creationId xmlns:a16="http://schemas.microsoft.com/office/drawing/2014/main" id="{1764FC23-901D-CAF7-A967-04F75BB7C3CA}"/>
              </a:ext>
            </a:extLst>
          </p:cNvPr>
          <p:cNvGrpSpPr/>
          <p:nvPr/>
        </p:nvGrpSpPr>
        <p:grpSpPr>
          <a:xfrm>
            <a:off x="578761" y="4989813"/>
            <a:ext cx="3979600" cy="1053608"/>
            <a:chOff x="3535321" y="4359893"/>
            <a:chExt cx="5970960" cy="1491019"/>
          </a:xfrm>
        </p:grpSpPr>
        <p:pic>
          <p:nvPicPr>
            <p:cNvPr id="168" name="Picture 167">
              <a:extLst>
                <a:ext uri="{FF2B5EF4-FFF2-40B4-BE49-F238E27FC236}">
                  <a16:creationId xmlns:a16="http://schemas.microsoft.com/office/drawing/2014/main" id="{42FC148D-69F9-A64F-F42D-F9480905277F}"/>
                </a:ext>
              </a:extLst>
            </p:cNvPr>
            <p:cNvPicPr/>
            <p:nvPr/>
          </p:nvPicPr>
          <p:blipFill>
            <a:blip r:embed="rId4"/>
            <a:stretch/>
          </p:blipFill>
          <p:spPr>
            <a:xfrm>
              <a:off x="3535321" y="4359893"/>
              <a:ext cx="5970960" cy="713880"/>
            </a:xfrm>
            <a:prstGeom prst="rect">
              <a:avLst/>
            </a:prstGeom>
            <a:noFill/>
            <a:ln w="0">
              <a:noFill/>
            </a:ln>
          </p:spPr>
        </p:pic>
        <p:sp>
          <p:nvSpPr>
            <p:cNvPr id="4" name="TextBox 3">
              <a:extLst>
                <a:ext uri="{FF2B5EF4-FFF2-40B4-BE49-F238E27FC236}">
                  <a16:creationId xmlns:a16="http://schemas.microsoft.com/office/drawing/2014/main" id="{C007BEA9-4C7C-F34F-FB73-0237D2B7532C}"/>
                </a:ext>
              </a:extLst>
            </p:cNvPr>
            <p:cNvSpPr txBox="1"/>
            <p:nvPr/>
          </p:nvSpPr>
          <p:spPr>
            <a:xfrm>
              <a:off x="3536515" y="5253338"/>
              <a:ext cx="4040712" cy="5975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Multi node setup</a:t>
              </a:r>
            </a:p>
          </p:txBody>
        </p:sp>
      </p:grpSp>
      <p:grpSp>
        <p:nvGrpSpPr>
          <p:cNvPr id="8" name="Group 7">
            <a:extLst>
              <a:ext uri="{FF2B5EF4-FFF2-40B4-BE49-F238E27FC236}">
                <a16:creationId xmlns:a16="http://schemas.microsoft.com/office/drawing/2014/main" id="{670BBBDB-5ABE-6C6A-4651-0ECAC8942813}"/>
              </a:ext>
            </a:extLst>
          </p:cNvPr>
          <p:cNvGrpSpPr/>
          <p:nvPr/>
        </p:nvGrpSpPr>
        <p:grpSpPr>
          <a:xfrm>
            <a:off x="3323590" y="3091497"/>
            <a:ext cx="3331487" cy="1211320"/>
            <a:chOff x="6178550" y="1404937"/>
            <a:chExt cx="4266207" cy="1485640"/>
          </a:xfrm>
        </p:grpSpPr>
        <p:pic>
          <p:nvPicPr>
            <p:cNvPr id="6" name="Picture 5">
              <a:extLst>
                <a:ext uri="{FF2B5EF4-FFF2-40B4-BE49-F238E27FC236}">
                  <a16:creationId xmlns:a16="http://schemas.microsoft.com/office/drawing/2014/main" id="{B4DC69BE-3707-EA96-3F1D-FA32E58E0A62}"/>
                </a:ext>
              </a:extLst>
            </p:cNvPr>
            <p:cNvPicPr>
              <a:picLocks noChangeAspect="1"/>
            </p:cNvPicPr>
            <p:nvPr/>
          </p:nvPicPr>
          <p:blipFill>
            <a:blip r:embed="rId5"/>
            <a:srcRect/>
            <a:stretch>
              <a:fillRect/>
            </a:stretch>
          </p:blipFill>
          <p:spPr>
            <a:xfrm>
              <a:off x="6178550" y="1404937"/>
              <a:ext cx="4081780" cy="746125"/>
            </a:xfrm>
            <a:prstGeom prst="rect">
              <a:avLst/>
            </a:prstGeom>
          </p:spPr>
        </p:pic>
        <p:sp>
          <p:nvSpPr>
            <p:cNvPr id="7" name="TextBox 6">
              <a:extLst>
                <a:ext uri="{FF2B5EF4-FFF2-40B4-BE49-F238E27FC236}">
                  <a16:creationId xmlns:a16="http://schemas.microsoft.com/office/drawing/2014/main" id="{28BEB982-6E9E-9A61-4E84-44CDE7BE08FA}"/>
                </a:ext>
              </a:extLst>
            </p:cNvPr>
            <p:cNvSpPr txBox="1"/>
            <p:nvPr/>
          </p:nvSpPr>
          <p:spPr>
            <a:xfrm>
              <a:off x="6179784" y="2244246"/>
              <a:ext cx="426497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Don't allocate too much wall time for quick jobs</a:t>
              </a:r>
            </a:p>
          </p:txBody>
        </p:sp>
      </p:grpSp>
      <p:grpSp>
        <p:nvGrpSpPr>
          <p:cNvPr id="11" name="Group 10">
            <a:extLst>
              <a:ext uri="{FF2B5EF4-FFF2-40B4-BE49-F238E27FC236}">
                <a16:creationId xmlns:a16="http://schemas.microsoft.com/office/drawing/2014/main" id="{83A8629D-2539-2805-C66D-C6CFD228DF32}"/>
              </a:ext>
            </a:extLst>
          </p:cNvPr>
          <p:cNvGrpSpPr/>
          <p:nvPr/>
        </p:nvGrpSpPr>
        <p:grpSpPr>
          <a:xfrm>
            <a:off x="6745405" y="1385253"/>
            <a:ext cx="5081152" cy="4969293"/>
            <a:chOff x="6653965" y="1385253"/>
            <a:chExt cx="4593472" cy="4532413"/>
          </a:xfrm>
        </p:grpSpPr>
        <p:pic>
          <p:nvPicPr>
            <p:cNvPr id="9" name="Picture 8" descr="A screenshot of a graph&#10;&#10;AI-generated content may be incorrect.">
              <a:extLst>
                <a:ext uri="{FF2B5EF4-FFF2-40B4-BE49-F238E27FC236}">
                  <a16:creationId xmlns:a16="http://schemas.microsoft.com/office/drawing/2014/main" id="{9D58994D-45D7-3F57-650B-7E29662857E6}"/>
                </a:ext>
              </a:extLst>
            </p:cNvPr>
            <p:cNvPicPr>
              <a:picLocks noChangeAspect="1"/>
            </p:cNvPicPr>
            <p:nvPr/>
          </p:nvPicPr>
          <p:blipFill>
            <a:blip r:embed="rId6"/>
            <a:srcRect/>
            <a:stretch>
              <a:fillRect/>
            </a:stretch>
          </p:blipFill>
          <p:spPr>
            <a:xfrm>
              <a:off x="6654482" y="1385253"/>
              <a:ext cx="4592955" cy="4209415"/>
            </a:xfrm>
            <a:prstGeom prst="rect">
              <a:avLst/>
            </a:prstGeom>
          </p:spPr>
        </p:pic>
        <p:sp>
          <p:nvSpPr>
            <p:cNvPr id="10" name="TextBox 9">
              <a:extLst>
                <a:ext uri="{FF2B5EF4-FFF2-40B4-BE49-F238E27FC236}">
                  <a16:creationId xmlns:a16="http://schemas.microsoft.com/office/drawing/2014/main" id="{431DE5D9-C9BD-CE16-6376-BFC0697691EA}"/>
                </a:ext>
              </a:extLst>
            </p:cNvPr>
            <p:cNvSpPr txBox="1"/>
            <p:nvPr/>
          </p:nvSpPr>
          <p:spPr>
            <a:xfrm>
              <a:off x="6653965" y="5548334"/>
              <a:ext cx="458243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GPU monitoring results</a:t>
              </a:r>
            </a:p>
          </p:txBody>
        </p:sp>
      </p:grpSp>
      <p:sp>
        <p:nvSpPr>
          <p:cNvPr id="22" name="Date Placeholder 3">
            <a:extLst>
              <a:ext uri="{FF2B5EF4-FFF2-40B4-BE49-F238E27FC236}">
                <a16:creationId xmlns:a16="http://schemas.microsoft.com/office/drawing/2014/main" id="{9EDC3CF8-A0B8-4921-93A9-5B4D72E681C4}"/>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pic>
        <p:nvPicPr>
          <p:cNvPr id="15" name="Picture 14">
            <a:extLst>
              <a:ext uri="{FF2B5EF4-FFF2-40B4-BE49-F238E27FC236}">
                <a16:creationId xmlns:a16="http://schemas.microsoft.com/office/drawing/2014/main" id="{AB509FB6-ECE1-1D3B-EF50-C554E189972A}"/>
              </a:ext>
            </a:extLst>
          </p:cNvPr>
          <p:cNvPicPr>
            <a:picLocks noChangeAspect="1"/>
          </p:cNvPicPr>
          <p:nvPr/>
        </p:nvPicPr>
        <p:blipFill>
          <a:blip r:embed="rId7"/>
          <a:stretch>
            <a:fillRect/>
          </a:stretch>
        </p:blipFill>
        <p:spPr>
          <a:xfrm>
            <a:off x="4173100" y="6348874"/>
            <a:ext cx="4115157" cy="365792"/>
          </a:xfrm>
          <a:prstGeom prst="rect">
            <a:avLst/>
          </a:prstGeom>
        </p:spPr>
      </p:pic>
    </p:spTree>
    <p:extLst>
      <p:ext uri="{BB962C8B-B14F-4D97-AF65-F5344CB8AC3E}">
        <p14:creationId xmlns:p14="http://schemas.microsoft.com/office/powerpoint/2010/main" val="30497335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6ACD8-FF63-6D57-F3AF-1EEF7B63A22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8B5FB66-16FA-7B2A-FAE4-34346C7CFE7D}"/>
              </a:ext>
            </a:extLst>
          </p:cNvPr>
          <p:cNvSpPr txBox="1"/>
          <p:nvPr/>
        </p:nvSpPr>
        <p:spPr>
          <a:xfrm>
            <a:off x="8335732" y="571595"/>
            <a:ext cx="3671955"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a:ln>
                  <a:noFill/>
                </a:ln>
                <a:solidFill>
                  <a:srgbClr val="919395"/>
                </a:solidFill>
                <a:effectLst/>
                <a:uLnTx/>
                <a:uFillTx/>
                <a:latin typeface="Roboto Condensed"/>
                <a:cs typeface="Arial"/>
              </a:rPr>
              <a:t>Example of actual </a:t>
            </a:r>
            <a:r>
              <a:rPr kumimoji="0" lang="en-US" sz="2400" b="1" i="0" u="none" strike="noStrike" kern="0" cap="none" spc="0" normalizeH="0" baseline="0" noProof="0" err="1">
                <a:ln>
                  <a:noFill/>
                </a:ln>
                <a:solidFill>
                  <a:srgbClr val="919395"/>
                </a:solidFill>
                <a:effectLst/>
                <a:uLnTx/>
                <a:uFillTx/>
                <a:latin typeface="Roboto Condensed"/>
                <a:cs typeface="Arial"/>
              </a:rPr>
              <a:t>sbatch</a:t>
            </a:r>
            <a:r>
              <a:rPr kumimoji="0" lang="en-US" sz="2400" b="1" i="0" u="none" strike="noStrike" kern="0" cap="none" spc="0" normalizeH="0" baseline="0" noProof="0">
                <a:ln>
                  <a:noFill/>
                </a:ln>
                <a:solidFill>
                  <a:srgbClr val="919395"/>
                </a:solidFill>
                <a:effectLst/>
                <a:uLnTx/>
                <a:uFillTx/>
                <a:latin typeface="Roboto Condensed"/>
                <a:cs typeface="Arial"/>
              </a:rPr>
              <a:t> script used for </a:t>
            </a:r>
            <a:r>
              <a:rPr kumimoji="0" lang="en-US" sz="2400" b="1" i="0" u="none" strike="noStrike" kern="0" cap="none" spc="0" normalizeH="0" baseline="0" noProof="0" err="1">
                <a:ln>
                  <a:noFill/>
                </a:ln>
                <a:solidFill>
                  <a:srgbClr val="919395"/>
                </a:solidFill>
                <a:effectLst/>
                <a:uLnTx/>
                <a:uFillTx/>
                <a:latin typeface="Roboto Condensed"/>
                <a:cs typeface="Arial"/>
              </a:rPr>
              <a:t>ResNet</a:t>
            </a:r>
            <a:r>
              <a:rPr kumimoji="0" lang="en-US" sz="2400" b="1" i="0" u="none" strike="noStrike" kern="0" cap="none" spc="0" normalizeH="0" baseline="0" noProof="0">
                <a:ln>
                  <a:noFill/>
                </a:ln>
                <a:solidFill>
                  <a:srgbClr val="919395"/>
                </a:solidFill>
                <a:effectLst/>
                <a:uLnTx/>
                <a:uFillTx/>
                <a:latin typeface="Roboto Condensed"/>
                <a:cs typeface="Arial"/>
              </a:rPr>
              <a:t> training (</a:t>
            </a:r>
            <a:r>
              <a:rPr kumimoji="0" lang="en-US" sz="2400" b="1" i="0" u="none" strike="noStrike" kern="0" cap="none" spc="0" normalizeH="0" baseline="0" noProof="0">
                <a:ln>
                  <a:noFill/>
                </a:ln>
                <a:solidFill>
                  <a:srgbClr val="919395"/>
                </a:solidFill>
                <a:effectLst/>
                <a:uLnTx/>
                <a:uFillTx/>
                <a:latin typeface="Roboto Condensed"/>
                <a:ea typeface="Roboto Condensed"/>
                <a:cs typeface="Roboto Condensed"/>
              </a:rPr>
              <a:t>image recognition</a:t>
            </a:r>
            <a:r>
              <a:rPr kumimoji="0" lang="en-US" sz="2400" b="1" i="0" u="none" strike="noStrike" kern="0" cap="none" spc="0" normalizeH="0" baseline="0" noProof="0">
                <a:ln>
                  <a:noFill/>
                </a:ln>
                <a:solidFill>
                  <a:srgbClr val="919395"/>
                </a:solidFill>
                <a:effectLst/>
                <a:uLnTx/>
                <a:uFillTx/>
                <a:latin typeface="Roboto Condensed"/>
                <a:cs typeface="Arial"/>
              </a:rPr>
              <a:t>)</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0" cap="none" spc="0" normalizeH="0" baseline="0" noProof="0" err="1">
                <a:ln>
                  <a:noFill/>
                </a:ln>
                <a:solidFill>
                  <a:srgbClr val="919395"/>
                </a:solidFill>
                <a:effectLst/>
                <a:uLnTx/>
                <a:uFillTx/>
                <a:latin typeface="Roboto Condensed"/>
                <a:cs typeface="Arial"/>
              </a:rPr>
              <a:t>Sbatch</a:t>
            </a:r>
            <a:r>
              <a:rPr kumimoji="0" lang="en-US" sz="2400" b="0" i="0" u="none" strike="noStrike" kern="0" cap="none" spc="0" normalizeH="0" baseline="0" noProof="0">
                <a:ln>
                  <a:noFill/>
                </a:ln>
                <a:solidFill>
                  <a:srgbClr val="919395"/>
                </a:solidFill>
                <a:effectLst/>
                <a:uLnTx/>
                <a:uFillTx/>
                <a:latin typeface="Roboto Condensed"/>
                <a:cs typeface="Arial"/>
              </a:rPr>
              <a:t> directives on top</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0" cap="none" spc="0" normalizeH="0" baseline="0" noProof="0">
                <a:ln>
                  <a:noFill/>
                </a:ln>
                <a:solidFill>
                  <a:srgbClr val="919395"/>
                </a:solidFill>
                <a:effectLst/>
                <a:uLnTx/>
                <a:uFillTx/>
                <a:latin typeface="Roboto Condensed"/>
                <a:cs typeface="Arial"/>
              </a:rPr>
              <a:t>Using official </a:t>
            </a:r>
            <a:r>
              <a:rPr kumimoji="0" lang="en-US" sz="2400" b="0" i="0" u="none" strike="noStrike" kern="0" cap="none" spc="0" normalizeH="0" baseline="0" noProof="0" err="1">
                <a:ln>
                  <a:noFill/>
                </a:ln>
                <a:solidFill>
                  <a:srgbClr val="919395"/>
                </a:solidFill>
                <a:effectLst/>
                <a:uLnTx/>
                <a:uFillTx/>
                <a:latin typeface="Roboto Condensed"/>
                <a:cs typeface="Arial"/>
              </a:rPr>
              <a:t>pytorch</a:t>
            </a:r>
            <a:r>
              <a:rPr kumimoji="0" lang="en-US" sz="2400" b="0" i="0" u="none" strike="noStrike" kern="0" cap="none" spc="0" normalizeH="0" baseline="0" noProof="0">
                <a:ln>
                  <a:noFill/>
                </a:ln>
                <a:solidFill>
                  <a:srgbClr val="919395"/>
                </a:solidFill>
                <a:effectLst/>
                <a:uLnTx/>
                <a:uFillTx/>
                <a:latin typeface="Roboto Condensed"/>
                <a:cs typeface="Arial"/>
              </a:rPr>
              <a:t> container with </a:t>
            </a:r>
            <a:r>
              <a:rPr kumimoji="0" lang="en-US" sz="2400" b="0" i="0" u="none" strike="noStrike" kern="0" cap="none" spc="0" normalizeH="0" baseline="0" noProof="0" err="1">
                <a:ln>
                  <a:noFill/>
                </a:ln>
                <a:solidFill>
                  <a:srgbClr val="919395"/>
                </a:solidFill>
                <a:effectLst/>
                <a:uLnTx/>
                <a:uFillTx/>
                <a:latin typeface="Roboto Condensed"/>
                <a:cs typeface="Arial"/>
              </a:rPr>
              <a:t>Apptainer</a:t>
            </a:r>
            <a:endParaRPr kumimoji="0" lang="en-US" sz="2400" b="0" i="0" u="none" strike="noStrike" kern="0" cap="none" spc="0" normalizeH="0" baseline="0" noProof="0">
              <a:ln>
                <a:noFill/>
              </a:ln>
              <a:solidFill>
                <a:srgbClr val="919395"/>
              </a:solidFill>
              <a:effectLst/>
              <a:uLnTx/>
              <a:uFillTx/>
              <a:latin typeface="Roboto Condensed"/>
              <a:cs typeface="Arial"/>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0" cap="none" spc="0" normalizeH="0" baseline="0" noProof="0">
                <a:ln>
                  <a:noFill/>
                </a:ln>
                <a:solidFill>
                  <a:srgbClr val="919395"/>
                </a:solidFill>
                <a:effectLst/>
                <a:uLnTx/>
                <a:uFillTx/>
                <a:latin typeface="Roboto Condensed"/>
                <a:cs typeface="Arial"/>
              </a:rPr>
              <a:t>Env variables config with support for multi GPU and multi node training</a:t>
            </a:r>
          </a:p>
        </p:txBody>
      </p:sp>
      <p:sp>
        <p:nvSpPr>
          <p:cNvPr id="9" name="Date Placeholder 3">
            <a:extLst>
              <a:ext uri="{FF2B5EF4-FFF2-40B4-BE49-F238E27FC236}">
                <a16:creationId xmlns:a16="http://schemas.microsoft.com/office/drawing/2014/main" id="{52B8213D-3596-FD21-5191-44F30C2EA619}"/>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sp>
        <p:nvSpPr>
          <p:cNvPr id="10" name="PlaceHolder 1">
            <a:extLst>
              <a:ext uri="{FF2B5EF4-FFF2-40B4-BE49-F238E27FC236}">
                <a16:creationId xmlns:a16="http://schemas.microsoft.com/office/drawing/2014/main" id="{C00FA7AF-F489-2397-D3B9-24CA5C3F76E3}"/>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11" name="PlaceHolder 2">
            <a:extLst>
              <a:ext uri="{FF2B5EF4-FFF2-40B4-BE49-F238E27FC236}">
                <a16:creationId xmlns:a16="http://schemas.microsoft.com/office/drawing/2014/main" id="{7DBF7F3F-801C-3128-DA2E-00A141EDE8D4}"/>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sl-SI" sz="1200" b="0" i="0" u="none" strike="noStrike" kern="0" cap="none" spc="0" normalizeH="0" baseline="0" noProof="0" smtClean="0">
                <a:ln>
                  <a:noFill/>
                </a:ln>
                <a:solidFill>
                  <a:prstClr val="white">
                    <a:tint val="75000"/>
                  </a:prstClr>
                </a:solidFill>
                <a:effectLst/>
                <a:uLnTx/>
                <a:uFillTx/>
                <a:latin typeface="Roboto Condensed"/>
                <a:cs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sl-SI" sz="1200" b="0" i="0" u="none" strike="noStrike" kern="0" cap="none" spc="0" normalizeH="0" baseline="0" noProof="0">
              <a:ln>
                <a:noFill/>
              </a:ln>
              <a:solidFill>
                <a:srgbClr val="000000"/>
              </a:solidFill>
              <a:effectLst/>
              <a:uLnTx/>
              <a:uFillTx/>
              <a:latin typeface="Times New Roman"/>
              <a:cs typeface="Arial"/>
            </a:endParaRPr>
          </a:p>
        </p:txBody>
      </p:sp>
      <p:pic>
        <p:nvPicPr>
          <p:cNvPr id="14" name="Picture 13">
            <a:extLst>
              <a:ext uri="{FF2B5EF4-FFF2-40B4-BE49-F238E27FC236}">
                <a16:creationId xmlns:a16="http://schemas.microsoft.com/office/drawing/2014/main" id="{83CF501B-EE3E-56FD-7C0A-F3688E1ECD81}"/>
              </a:ext>
            </a:extLst>
          </p:cNvPr>
          <p:cNvPicPr>
            <a:picLocks noChangeAspect="1"/>
          </p:cNvPicPr>
          <p:nvPr/>
        </p:nvPicPr>
        <p:blipFill>
          <a:blip r:embed="rId3"/>
          <a:stretch>
            <a:fillRect/>
          </a:stretch>
        </p:blipFill>
        <p:spPr>
          <a:xfrm>
            <a:off x="339886" y="297656"/>
            <a:ext cx="6827044" cy="5677841"/>
          </a:xfrm>
          <a:prstGeom prst="rect">
            <a:avLst/>
          </a:prstGeom>
        </p:spPr>
      </p:pic>
    </p:spTree>
    <p:extLst>
      <p:ext uri="{BB962C8B-B14F-4D97-AF65-F5344CB8AC3E}">
        <p14:creationId xmlns:p14="http://schemas.microsoft.com/office/powerpoint/2010/main" val="650363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E657B-F549-F20F-68A3-DDB99A665CC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87E98B2-DAEC-1CE0-71DF-9E9781CD56B6}"/>
              </a:ext>
            </a:extLst>
          </p:cNvPr>
          <p:cNvSpPr txBox="1"/>
          <p:nvPr/>
        </p:nvSpPr>
        <p:spPr>
          <a:xfrm>
            <a:off x="524012" y="166086"/>
            <a:ext cx="10204173"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err="1">
                <a:ln>
                  <a:noFill/>
                </a:ln>
                <a:solidFill>
                  <a:srgbClr val="919395"/>
                </a:solidFill>
                <a:effectLst/>
                <a:uLnTx/>
                <a:uFillTx/>
                <a:latin typeface="Roboto Condensed"/>
                <a:cs typeface="Arial"/>
              </a:rPr>
              <a:t>ResNet</a:t>
            </a:r>
            <a:r>
              <a:rPr kumimoji="0" lang="en-US" sz="3200" b="1" i="0" u="none" strike="noStrike" kern="0" cap="none" spc="0" normalizeH="0" baseline="0" noProof="0">
                <a:ln>
                  <a:noFill/>
                </a:ln>
                <a:solidFill>
                  <a:srgbClr val="919395"/>
                </a:solidFill>
                <a:effectLst/>
                <a:uLnTx/>
                <a:uFillTx/>
                <a:latin typeface="Roboto Condensed"/>
                <a:cs typeface="Arial"/>
              </a:rPr>
              <a:t> </a:t>
            </a:r>
            <a:r>
              <a:rPr kumimoji="0" lang="en-US" sz="3200" b="1" i="0" u="none" strike="noStrike" kern="0" cap="none" spc="0" normalizeH="0" baseline="0" noProof="0" err="1">
                <a:ln>
                  <a:noFill/>
                </a:ln>
                <a:solidFill>
                  <a:srgbClr val="919395"/>
                </a:solidFill>
                <a:effectLst/>
                <a:uLnTx/>
                <a:uFillTx/>
                <a:latin typeface="Roboto Condensed"/>
                <a:cs typeface="Arial"/>
              </a:rPr>
              <a:t>sbatch</a:t>
            </a:r>
            <a:r>
              <a:rPr kumimoji="0" lang="en-US" sz="3200" b="1" i="0" u="none" strike="noStrike" kern="0" cap="none" spc="0" normalizeH="0" baseline="0" noProof="0">
                <a:ln>
                  <a:noFill/>
                </a:ln>
                <a:solidFill>
                  <a:srgbClr val="919395"/>
                </a:solidFill>
                <a:effectLst/>
                <a:uLnTx/>
                <a:uFillTx/>
                <a:latin typeface="Roboto Condensed"/>
                <a:cs typeface="Arial"/>
              </a:rPr>
              <a:t> script continued</a:t>
            </a:r>
            <a:endParaRPr kumimoji="0" lang="sl-SI" sz="3200" b="1" i="0" u="none" strike="noStrike" kern="0" cap="none" spc="0" normalizeH="0" baseline="0" noProof="0">
              <a:ln>
                <a:noFill/>
              </a:ln>
              <a:solidFill>
                <a:srgbClr val="919395"/>
              </a:solidFill>
              <a:effectLst/>
              <a:uLnTx/>
              <a:uFillTx/>
              <a:latin typeface="Roboto Condensed"/>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a:ln>
                <a:noFill/>
              </a:ln>
              <a:solidFill>
                <a:srgbClr val="919395"/>
              </a:solidFill>
              <a:effectLst/>
              <a:uLnTx/>
              <a:uFillTx/>
              <a:latin typeface="Roboto Condensed"/>
              <a:cs typeface="Arial"/>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0" cap="none" spc="0" normalizeH="0" baseline="0" noProof="0" err="1">
                <a:ln>
                  <a:noFill/>
                </a:ln>
                <a:solidFill>
                  <a:srgbClr val="919395"/>
                </a:solidFill>
                <a:effectLst/>
                <a:uLnTx/>
                <a:uFillTx/>
                <a:latin typeface="Roboto Condensed"/>
                <a:cs typeface="Arial"/>
              </a:rPr>
              <a:t>Pytorch</a:t>
            </a:r>
            <a:r>
              <a:rPr kumimoji="0" lang="en-US" sz="2400" b="0" i="0" u="none" strike="noStrike" kern="0" cap="none" spc="0" normalizeH="0" baseline="0" noProof="0">
                <a:ln>
                  <a:noFill/>
                </a:ln>
                <a:solidFill>
                  <a:srgbClr val="919395"/>
                </a:solidFill>
                <a:effectLst/>
                <a:uLnTx/>
                <a:uFillTx/>
                <a:latin typeface="Roboto Condensed"/>
                <a:cs typeface="Arial"/>
              </a:rPr>
              <a:t> container configuration with required env. variables and flags needed for </a:t>
            </a:r>
            <a:r>
              <a:rPr kumimoji="0" lang="en-US" sz="2400" b="0" i="0" u="none" strike="noStrike" kern="0" cap="none" spc="0" normalizeH="0" baseline="0" noProof="0" err="1">
                <a:ln>
                  <a:noFill/>
                </a:ln>
                <a:solidFill>
                  <a:srgbClr val="919395"/>
                </a:solidFill>
                <a:effectLst/>
                <a:uLnTx/>
                <a:uFillTx/>
                <a:latin typeface="Roboto Condensed"/>
                <a:cs typeface="Arial"/>
              </a:rPr>
              <a:t>ResNet</a:t>
            </a:r>
            <a:r>
              <a:rPr kumimoji="0" lang="en-US" sz="2400" b="0" i="0" u="none" strike="noStrike" kern="0" cap="none" spc="0" normalizeH="0" baseline="0" noProof="0">
                <a:ln>
                  <a:noFill/>
                </a:ln>
                <a:solidFill>
                  <a:srgbClr val="919395"/>
                </a:solidFill>
                <a:effectLst/>
                <a:uLnTx/>
                <a:uFillTx/>
                <a:latin typeface="Roboto Condensed"/>
                <a:cs typeface="Arial"/>
              </a:rPr>
              <a:t> training</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400" b="0" i="0" u="none" strike="noStrike" kern="0" cap="none" spc="0" normalizeH="0" baseline="0" noProof="0">
                <a:ln>
                  <a:noFill/>
                </a:ln>
                <a:solidFill>
                  <a:srgbClr val="919395"/>
                </a:solidFill>
                <a:effectLst/>
                <a:uLnTx/>
                <a:uFillTx/>
                <a:latin typeface="Roboto Condensed"/>
                <a:cs typeface="Arial"/>
              </a:rPr>
              <a:t>This script can be </a:t>
            </a:r>
            <a:r>
              <a:rPr kumimoji="0" lang="en-US" sz="2400" b="0" i="0" u="none" strike="noStrike" kern="0" cap="none" spc="0" normalizeH="0" baseline="0" noProof="0" err="1">
                <a:ln>
                  <a:noFill/>
                </a:ln>
                <a:solidFill>
                  <a:srgbClr val="919395"/>
                </a:solidFill>
                <a:effectLst/>
                <a:uLnTx/>
                <a:uFillTx/>
                <a:latin typeface="Roboto Condensed"/>
                <a:cs typeface="Arial"/>
              </a:rPr>
              <a:t>easly</a:t>
            </a:r>
            <a:r>
              <a:rPr kumimoji="0" lang="en-US" sz="2400" b="0" i="0" u="none" strike="noStrike" kern="0" cap="none" spc="0" normalizeH="0" baseline="0" noProof="0">
                <a:ln>
                  <a:noFill/>
                </a:ln>
                <a:solidFill>
                  <a:srgbClr val="919395"/>
                </a:solidFill>
                <a:effectLst/>
                <a:uLnTx/>
                <a:uFillTx/>
                <a:latin typeface="Roboto Condensed"/>
                <a:cs typeface="Arial"/>
              </a:rPr>
              <a:t> adopted to fine-tuning and inference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919395"/>
              </a:solidFill>
              <a:effectLst/>
              <a:uLnTx/>
              <a:uFillTx/>
              <a:latin typeface="Roboto Condensed"/>
              <a:cs typeface="Arial"/>
            </a:endParaRPr>
          </a:p>
        </p:txBody>
      </p:sp>
      <p:sp>
        <p:nvSpPr>
          <p:cNvPr id="8" name="Date Placeholder 3">
            <a:extLst>
              <a:ext uri="{FF2B5EF4-FFF2-40B4-BE49-F238E27FC236}">
                <a16:creationId xmlns:a16="http://schemas.microsoft.com/office/drawing/2014/main" id="{F0B8E46C-C604-E5AF-11E8-C2C7D5793128}"/>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sp>
        <p:nvSpPr>
          <p:cNvPr id="10" name="PlaceHolder 1">
            <a:extLst>
              <a:ext uri="{FF2B5EF4-FFF2-40B4-BE49-F238E27FC236}">
                <a16:creationId xmlns:a16="http://schemas.microsoft.com/office/drawing/2014/main" id="{ACE02BF2-E7E2-1ECA-2553-0BA2B6B76B49}"/>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12" name="PlaceHolder 2">
            <a:extLst>
              <a:ext uri="{FF2B5EF4-FFF2-40B4-BE49-F238E27FC236}">
                <a16:creationId xmlns:a16="http://schemas.microsoft.com/office/drawing/2014/main" id="{BE3DA8DB-345F-2153-AF47-24160FDCF920}"/>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sl-SI" sz="1200" b="0" i="0" u="none" strike="noStrike" kern="0" cap="none" spc="0" normalizeH="0" baseline="0" noProof="0" smtClean="0">
                <a:ln>
                  <a:noFill/>
                </a:ln>
                <a:solidFill>
                  <a:prstClr val="white">
                    <a:tint val="75000"/>
                  </a:prstClr>
                </a:solidFill>
                <a:effectLst/>
                <a:uLnTx/>
                <a:uFillTx/>
                <a:latin typeface="Roboto Condensed"/>
                <a:cs typeface="Arial"/>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sl-SI" sz="1200" b="0" i="0" u="none" strike="noStrike" kern="0" cap="none" spc="0" normalizeH="0" baseline="0" noProof="0">
              <a:ln>
                <a:noFill/>
              </a:ln>
              <a:solidFill>
                <a:srgbClr val="000000"/>
              </a:solidFill>
              <a:effectLst/>
              <a:uLnTx/>
              <a:uFillTx/>
              <a:latin typeface="Times New Roman"/>
              <a:cs typeface="Arial"/>
            </a:endParaRPr>
          </a:p>
        </p:txBody>
      </p:sp>
      <p:pic>
        <p:nvPicPr>
          <p:cNvPr id="3" name="Picture 2">
            <a:extLst>
              <a:ext uri="{FF2B5EF4-FFF2-40B4-BE49-F238E27FC236}">
                <a16:creationId xmlns:a16="http://schemas.microsoft.com/office/drawing/2014/main" id="{677F1506-7BCE-5239-C7EC-DDA93445E9D5}"/>
              </a:ext>
            </a:extLst>
          </p:cNvPr>
          <p:cNvPicPr>
            <a:picLocks noChangeAspect="1"/>
          </p:cNvPicPr>
          <p:nvPr/>
        </p:nvPicPr>
        <p:blipFill>
          <a:blip r:embed="rId3"/>
          <a:stretch>
            <a:fillRect/>
          </a:stretch>
        </p:blipFill>
        <p:spPr>
          <a:xfrm>
            <a:off x="708369" y="2810831"/>
            <a:ext cx="8961788" cy="2902397"/>
          </a:xfrm>
          <a:prstGeom prst="rect">
            <a:avLst/>
          </a:prstGeom>
        </p:spPr>
      </p:pic>
    </p:spTree>
    <p:extLst>
      <p:ext uri="{BB962C8B-B14F-4D97-AF65-F5344CB8AC3E}">
        <p14:creationId xmlns:p14="http://schemas.microsoft.com/office/powerpoint/2010/main" val="14967223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DD4C3-2B8A-6178-492A-2ED7A1B09A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62E260-CDE5-3C45-D5EA-46CC70A0350E}"/>
              </a:ext>
            </a:extLst>
          </p:cNvPr>
          <p:cNvSpPr>
            <a:spLocks noGrp="1"/>
          </p:cNvSpPr>
          <p:nvPr>
            <p:ph type="body"/>
          </p:nvPr>
        </p:nvSpPr>
        <p:spPr/>
        <p:txBody>
          <a:bodyPr/>
          <a:lstStyle/>
          <a:p>
            <a:r>
              <a:rPr lang="en-US">
                <a:ea typeface="+mn-lt"/>
                <a:cs typeface="+mn-lt"/>
              </a:rPr>
              <a:t>Vega relies on high-speed InfiniBand (IB) for multi-node communication.</a:t>
            </a:r>
            <a:endParaRPr lang="en-US">
              <a:ea typeface="+mn-lt"/>
              <a:cs typeface="Arial"/>
            </a:endParaRPr>
          </a:p>
          <a:p>
            <a:r>
              <a:rPr lang="en-US">
                <a:ea typeface="+mn-lt"/>
                <a:cs typeface="+mn-lt"/>
              </a:rPr>
              <a:t>Explicitly configuring NCCL (NVIDIA Collective Communication Library) prevents fallback to slower TCP (Transmission Control Protocol) sockets.</a:t>
            </a:r>
          </a:p>
          <a:p>
            <a:r>
              <a:rPr lang="en-US">
                <a:ea typeface="Roboto Condensed"/>
                <a:cs typeface="Roboto Condensed"/>
              </a:rPr>
              <a:t>Huge performance increases can be gained by using IB over TCP</a:t>
            </a:r>
          </a:p>
        </p:txBody>
      </p:sp>
      <p:sp>
        <p:nvSpPr>
          <p:cNvPr id="3" name="Title 2">
            <a:extLst>
              <a:ext uri="{FF2B5EF4-FFF2-40B4-BE49-F238E27FC236}">
                <a16:creationId xmlns:a16="http://schemas.microsoft.com/office/drawing/2014/main" id="{54D77E70-1360-A75F-7FC2-71C11D824EF6}"/>
              </a:ext>
            </a:extLst>
          </p:cNvPr>
          <p:cNvSpPr>
            <a:spLocks noGrp="1"/>
          </p:cNvSpPr>
          <p:nvPr>
            <p:ph type="title"/>
          </p:nvPr>
        </p:nvSpPr>
        <p:spPr>
          <a:xfrm>
            <a:off x="447475" y="391412"/>
            <a:ext cx="10515240" cy="707448"/>
          </a:xfrm>
        </p:spPr>
        <p:txBody>
          <a:bodyPr/>
          <a:lstStyle/>
          <a:p>
            <a:pPr marL="0" indent="0">
              <a:buNone/>
            </a:pPr>
            <a:r>
              <a:rPr lang="sl-SI" sz="3200" b="1" err="1">
                <a:solidFill>
                  <a:schemeClr val="dk1"/>
                </a:solidFill>
                <a:ea typeface="Roboto Condensed"/>
                <a:cs typeface="Roboto Condensed"/>
              </a:rPr>
              <a:t>Network</a:t>
            </a:r>
            <a:r>
              <a:rPr lang="sl-SI" sz="3200" b="1">
                <a:solidFill>
                  <a:schemeClr val="dk1"/>
                </a:solidFill>
                <a:ea typeface="Roboto Condensed"/>
                <a:cs typeface="Roboto Condensed"/>
              </a:rPr>
              <a:t> &amp; NCCL </a:t>
            </a:r>
            <a:r>
              <a:rPr lang="sl-SI" sz="3200" b="1" err="1">
                <a:solidFill>
                  <a:schemeClr val="dk1"/>
                </a:solidFill>
                <a:ea typeface="Roboto Condensed"/>
                <a:cs typeface="Roboto Condensed"/>
              </a:rPr>
              <a:t>Optimization</a:t>
            </a:r>
            <a:r>
              <a:rPr lang="sl-SI" sz="3200" b="1">
                <a:solidFill>
                  <a:schemeClr val="dk1"/>
                </a:solidFill>
                <a:latin typeface="Roboto Black"/>
                <a:ea typeface="+mj-lt"/>
                <a:cs typeface="+mj-lt"/>
              </a:rPr>
              <a:t> </a:t>
            </a:r>
            <a:endParaRPr lang="en-US" sz="3200" b="1">
              <a:solidFill>
                <a:schemeClr val="dk1"/>
              </a:solidFill>
              <a:latin typeface="Roboto Black"/>
              <a:ea typeface="+mj-lt"/>
              <a:cs typeface="+mj-lt"/>
            </a:endParaRPr>
          </a:p>
          <a:p>
            <a:pPr marL="0" indent="0">
              <a:buNone/>
            </a:pPr>
            <a:endParaRPr lang="en-US">
              <a:ea typeface="Roboto Black"/>
              <a:cs typeface="Roboto Black"/>
            </a:endParaRPr>
          </a:p>
        </p:txBody>
      </p:sp>
      <p:grpSp>
        <p:nvGrpSpPr>
          <p:cNvPr id="7" name="Group 6">
            <a:extLst>
              <a:ext uri="{FF2B5EF4-FFF2-40B4-BE49-F238E27FC236}">
                <a16:creationId xmlns:a16="http://schemas.microsoft.com/office/drawing/2014/main" id="{E022DBB4-29C3-4575-28A4-4A5C24B876D0}"/>
              </a:ext>
            </a:extLst>
          </p:cNvPr>
          <p:cNvGrpSpPr/>
          <p:nvPr/>
        </p:nvGrpSpPr>
        <p:grpSpPr>
          <a:xfrm>
            <a:off x="2661478" y="3878382"/>
            <a:ext cx="6092725" cy="2411166"/>
            <a:chOff x="2661478" y="3878382"/>
            <a:chExt cx="6092725" cy="2411166"/>
          </a:xfrm>
        </p:grpSpPr>
        <p:pic>
          <p:nvPicPr>
            <p:cNvPr id="4" name="Picture 3">
              <a:extLst>
                <a:ext uri="{FF2B5EF4-FFF2-40B4-BE49-F238E27FC236}">
                  <a16:creationId xmlns:a16="http://schemas.microsoft.com/office/drawing/2014/main" id="{C8BC0F5E-27FD-0C7B-7704-5B5EE81B8F57}"/>
                </a:ext>
              </a:extLst>
            </p:cNvPr>
            <p:cNvPicPr>
              <a:picLocks noChangeAspect="1"/>
            </p:cNvPicPr>
            <p:nvPr/>
          </p:nvPicPr>
          <p:blipFill>
            <a:blip r:embed="rId3"/>
            <a:stretch>
              <a:fillRect/>
            </a:stretch>
          </p:blipFill>
          <p:spPr>
            <a:xfrm>
              <a:off x="2666086" y="3878382"/>
              <a:ext cx="6088117" cy="1668845"/>
            </a:xfrm>
            <a:prstGeom prst="rect">
              <a:avLst/>
            </a:prstGeom>
          </p:spPr>
        </p:pic>
        <p:sp>
          <p:nvSpPr>
            <p:cNvPr id="6" name="TextBox 5">
              <a:extLst>
                <a:ext uri="{FF2B5EF4-FFF2-40B4-BE49-F238E27FC236}">
                  <a16:creationId xmlns:a16="http://schemas.microsoft.com/office/drawing/2014/main" id="{897D5365-2BD1-6D45-BADA-E7486D517FF1}"/>
                </a:ext>
              </a:extLst>
            </p:cNvPr>
            <p:cNvSpPr txBox="1"/>
            <p:nvPr/>
          </p:nvSpPr>
          <p:spPr>
            <a:xfrm>
              <a:off x="2661478" y="5643217"/>
              <a:ext cx="575365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Example config used to set up IB communications. Paste this in </a:t>
              </a:r>
              <a:r>
                <a:rPr kumimoji="0" lang="en-US" sz="1800" b="0" i="0" u="none" strike="noStrike" kern="0" cap="none" spc="0" normalizeH="0" baseline="0" noProof="0" err="1">
                  <a:ln>
                    <a:noFill/>
                  </a:ln>
                  <a:solidFill>
                    <a:srgbClr val="919395"/>
                  </a:solidFill>
                  <a:effectLst/>
                  <a:uLnTx/>
                  <a:uFillTx/>
                  <a:latin typeface="Roboto Condensed"/>
                  <a:cs typeface="Arial"/>
                </a:rPr>
                <a:t>sbatch</a:t>
              </a:r>
              <a:r>
                <a:rPr kumimoji="0" lang="en-US" sz="1800" b="0" i="0" u="none" strike="noStrike" kern="0" cap="none" spc="0" normalizeH="0" baseline="0" noProof="0">
                  <a:ln>
                    <a:noFill/>
                  </a:ln>
                  <a:solidFill>
                    <a:srgbClr val="919395"/>
                  </a:solidFill>
                  <a:effectLst/>
                  <a:uLnTx/>
                  <a:uFillTx/>
                  <a:latin typeface="Roboto Condensed"/>
                  <a:cs typeface="Arial"/>
                </a:rPr>
                <a:t> scripts</a:t>
              </a:r>
            </a:p>
          </p:txBody>
        </p:sp>
      </p:grpSp>
      <p:sp>
        <p:nvSpPr>
          <p:cNvPr id="8" name="Date Placeholder 3">
            <a:extLst>
              <a:ext uri="{FF2B5EF4-FFF2-40B4-BE49-F238E27FC236}">
                <a16:creationId xmlns:a16="http://schemas.microsoft.com/office/drawing/2014/main" id="{544CB19F-44F4-80D8-21CC-30EDB7F399FD}"/>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sp>
        <p:nvSpPr>
          <p:cNvPr id="10" name="PlaceHolder 1">
            <a:extLst>
              <a:ext uri="{FF2B5EF4-FFF2-40B4-BE49-F238E27FC236}">
                <a16:creationId xmlns:a16="http://schemas.microsoft.com/office/drawing/2014/main" id="{94C941AC-2C3C-5F78-5AB0-C445B279EDC7}"/>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12" name="PlaceHolder 2">
            <a:extLst>
              <a:ext uri="{FF2B5EF4-FFF2-40B4-BE49-F238E27FC236}">
                <a16:creationId xmlns:a16="http://schemas.microsoft.com/office/drawing/2014/main" id="{AD66833F-04FC-C13E-3C56-A93D42555F1C}"/>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sl-SI" sz="1200" b="0" i="0" u="none" strike="noStrike" kern="0" cap="none" spc="0" normalizeH="0" baseline="0" noProof="0" smtClean="0">
                <a:ln>
                  <a:noFill/>
                </a:ln>
                <a:solidFill>
                  <a:prstClr val="white">
                    <a:tint val="75000"/>
                  </a:prstClr>
                </a:solidFill>
                <a:effectLst/>
                <a:uLnTx/>
                <a:uFillTx/>
                <a:latin typeface="Roboto Condensed"/>
                <a:cs typeface="Arial"/>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sl-SI" sz="1200" b="0" i="0" u="none" strike="noStrike" kern="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41328124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113D4-761D-020B-519A-201DF1D8E5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43FFBE-B9FD-0224-BF06-DADEFE9F9B0B}"/>
              </a:ext>
            </a:extLst>
          </p:cNvPr>
          <p:cNvSpPr>
            <a:spLocks noGrp="1"/>
          </p:cNvSpPr>
          <p:nvPr>
            <p:ph type="body"/>
          </p:nvPr>
        </p:nvSpPr>
        <p:spPr/>
        <p:txBody>
          <a:bodyPr/>
          <a:lstStyle/>
          <a:p>
            <a:r>
              <a:rPr lang="en-US">
                <a:ea typeface="+mn-lt"/>
                <a:cs typeface="+mn-lt"/>
              </a:rPr>
              <a:t>Monitoring GPU and CPU Utilization</a:t>
            </a:r>
          </a:p>
          <a:p>
            <a:r>
              <a:rPr lang="en-US">
                <a:ea typeface="+mn-lt"/>
                <a:cs typeface="+mn-lt"/>
              </a:rPr>
              <a:t>Capture telemetry during the job to identify bottlenecks (e.g., CPU starvation or GPU underutilization).</a:t>
            </a:r>
            <a:endParaRPr lang="en-US">
              <a:ea typeface="Roboto Condensed"/>
              <a:cs typeface="Roboto Condensed"/>
            </a:endParaRPr>
          </a:p>
        </p:txBody>
      </p:sp>
      <p:sp>
        <p:nvSpPr>
          <p:cNvPr id="3" name="Title 2">
            <a:extLst>
              <a:ext uri="{FF2B5EF4-FFF2-40B4-BE49-F238E27FC236}">
                <a16:creationId xmlns:a16="http://schemas.microsoft.com/office/drawing/2014/main" id="{1605E6A7-35A8-46B9-914D-D629B3256F08}"/>
              </a:ext>
            </a:extLst>
          </p:cNvPr>
          <p:cNvSpPr>
            <a:spLocks noGrp="1"/>
          </p:cNvSpPr>
          <p:nvPr>
            <p:ph type="title"/>
          </p:nvPr>
        </p:nvSpPr>
        <p:spPr>
          <a:xfrm>
            <a:off x="421520" y="384240"/>
            <a:ext cx="10515240" cy="4350960"/>
          </a:xfrm>
        </p:spPr>
        <p:txBody>
          <a:bodyPr/>
          <a:lstStyle/>
          <a:p>
            <a:pPr marL="0" indent="0">
              <a:buNone/>
            </a:pPr>
            <a:r>
              <a:rPr lang="en-US" sz="3200" b="1">
                <a:ea typeface="+mj-lt"/>
                <a:cs typeface="+mj-lt"/>
              </a:rPr>
              <a:t>In-Job Resource Monitoring</a:t>
            </a:r>
          </a:p>
        </p:txBody>
      </p:sp>
      <p:grpSp>
        <p:nvGrpSpPr>
          <p:cNvPr id="6" name="Group 5">
            <a:extLst>
              <a:ext uri="{FF2B5EF4-FFF2-40B4-BE49-F238E27FC236}">
                <a16:creationId xmlns:a16="http://schemas.microsoft.com/office/drawing/2014/main" id="{57114435-CFE3-C5A9-A1B3-35717043FC8E}"/>
              </a:ext>
            </a:extLst>
          </p:cNvPr>
          <p:cNvGrpSpPr/>
          <p:nvPr/>
        </p:nvGrpSpPr>
        <p:grpSpPr>
          <a:xfrm>
            <a:off x="2569596" y="3034982"/>
            <a:ext cx="7064733" cy="3147224"/>
            <a:chOff x="2782956" y="3085782"/>
            <a:chExt cx="6688813" cy="3096424"/>
          </a:xfrm>
        </p:grpSpPr>
        <p:pic>
          <p:nvPicPr>
            <p:cNvPr id="4" name="Picture 3">
              <a:extLst>
                <a:ext uri="{FF2B5EF4-FFF2-40B4-BE49-F238E27FC236}">
                  <a16:creationId xmlns:a16="http://schemas.microsoft.com/office/drawing/2014/main" id="{77D26165-9A02-CD13-29C0-B4C5822CF83E}"/>
                </a:ext>
              </a:extLst>
            </p:cNvPr>
            <p:cNvPicPr>
              <a:picLocks noChangeAspect="1"/>
            </p:cNvPicPr>
            <p:nvPr/>
          </p:nvPicPr>
          <p:blipFill>
            <a:blip r:embed="rId3"/>
            <a:stretch>
              <a:fillRect/>
            </a:stretch>
          </p:blipFill>
          <p:spPr>
            <a:xfrm>
              <a:off x="2783205" y="3085782"/>
              <a:ext cx="6686550" cy="2352675"/>
            </a:xfrm>
            <a:prstGeom prst="rect">
              <a:avLst/>
            </a:prstGeom>
          </p:spPr>
        </p:pic>
        <p:sp>
          <p:nvSpPr>
            <p:cNvPr id="5" name="TextBox 4">
              <a:extLst>
                <a:ext uri="{FF2B5EF4-FFF2-40B4-BE49-F238E27FC236}">
                  <a16:creationId xmlns:a16="http://schemas.microsoft.com/office/drawing/2014/main" id="{1AEA3BE3-EFDC-E597-CC24-3C098CAAD23A}"/>
                </a:ext>
              </a:extLst>
            </p:cNvPr>
            <p:cNvSpPr txBox="1"/>
            <p:nvPr/>
          </p:nvSpPr>
          <p:spPr>
            <a:xfrm>
              <a:off x="2782956" y="5535875"/>
              <a:ext cx="668881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919395"/>
                  </a:solidFill>
                  <a:effectLst/>
                  <a:uLnTx/>
                  <a:uFillTx/>
                  <a:latin typeface="Roboto Condensed"/>
                  <a:cs typeface="Arial"/>
                </a:rPr>
                <a:t>Following commands can be used for monitoring CPU and GPU telemetry, use this in </a:t>
              </a:r>
              <a:r>
                <a:rPr kumimoji="0" lang="en-US" sz="1800" b="0" i="0" u="none" strike="noStrike" kern="0" cap="none" spc="0" normalizeH="0" baseline="0" noProof="0" err="1">
                  <a:ln>
                    <a:noFill/>
                  </a:ln>
                  <a:solidFill>
                    <a:srgbClr val="919395"/>
                  </a:solidFill>
                  <a:effectLst/>
                  <a:uLnTx/>
                  <a:uFillTx/>
                  <a:latin typeface="Roboto Condensed"/>
                  <a:cs typeface="Arial"/>
                </a:rPr>
                <a:t>sbatch</a:t>
              </a:r>
              <a:r>
                <a:rPr kumimoji="0" lang="en-US" sz="1800" b="0" i="0" u="none" strike="noStrike" kern="0" cap="none" spc="0" normalizeH="0" baseline="0" noProof="0">
                  <a:ln>
                    <a:noFill/>
                  </a:ln>
                  <a:solidFill>
                    <a:srgbClr val="919395"/>
                  </a:solidFill>
                  <a:effectLst/>
                  <a:uLnTx/>
                  <a:uFillTx/>
                  <a:latin typeface="Roboto Condensed"/>
                  <a:cs typeface="Arial"/>
                </a:rPr>
                <a:t> scripts</a:t>
              </a:r>
            </a:p>
          </p:txBody>
        </p:sp>
      </p:grpSp>
      <p:sp>
        <p:nvSpPr>
          <p:cNvPr id="8" name="Date Placeholder 3">
            <a:extLst>
              <a:ext uri="{FF2B5EF4-FFF2-40B4-BE49-F238E27FC236}">
                <a16:creationId xmlns:a16="http://schemas.microsoft.com/office/drawing/2014/main" id="{CBCF2445-C8C2-2A32-1EE9-CA6CB41CD9C9}"/>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sp>
        <p:nvSpPr>
          <p:cNvPr id="10" name="PlaceHolder 1">
            <a:extLst>
              <a:ext uri="{FF2B5EF4-FFF2-40B4-BE49-F238E27FC236}">
                <a16:creationId xmlns:a16="http://schemas.microsoft.com/office/drawing/2014/main" id="{475BCE25-088E-2277-7D6F-0903490D2A17}"/>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12" name="PlaceHolder 2">
            <a:extLst>
              <a:ext uri="{FF2B5EF4-FFF2-40B4-BE49-F238E27FC236}">
                <a16:creationId xmlns:a16="http://schemas.microsoft.com/office/drawing/2014/main" id="{6515DBD4-D5C0-A44D-3548-4D7974303BF3}"/>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sl-SI" sz="1200" b="0" i="0" u="none" strike="noStrike" kern="0" cap="none" spc="0" normalizeH="0" baseline="0" noProof="0" smtClean="0">
                <a:ln>
                  <a:noFill/>
                </a:ln>
                <a:solidFill>
                  <a:prstClr val="white">
                    <a:tint val="75000"/>
                  </a:prstClr>
                </a:solidFill>
                <a:effectLst/>
                <a:uLnTx/>
                <a:uFillTx/>
                <a:latin typeface="Roboto Condensed"/>
                <a:cs typeface="Arial"/>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sl-SI" sz="1200" b="0" i="0" u="none" strike="noStrike" kern="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24310715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C5D3-B741-339C-BA04-D258091291D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2CF6C15-1413-8562-7DE7-8C89CD3EB7F3}"/>
              </a:ext>
            </a:extLst>
          </p:cNvPr>
          <p:cNvSpPr>
            <a:spLocks noGrp="1"/>
          </p:cNvSpPr>
          <p:nvPr>
            <p:ph type="body"/>
          </p:nvPr>
        </p:nvSpPr>
        <p:spPr/>
        <p:txBody>
          <a:bodyPr/>
          <a:lstStyle/>
          <a:p>
            <a:r>
              <a:rPr lang="en-US">
                <a:ea typeface="+mn-lt"/>
                <a:cs typeface="+mn-lt"/>
              </a:rPr>
              <a:t>After the job completes, use </a:t>
            </a:r>
            <a:r>
              <a:rPr lang="en-US" err="1">
                <a:ea typeface="+mn-lt"/>
                <a:cs typeface="+mn-lt"/>
              </a:rPr>
              <a:t>Slurm's</a:t>
            </a:r>
            <a:r>
              <a:rPr lang="en-US">
                <a:ea typeface="+mn-lt"/>
                <a:cs typeface="+mn-lt"/>
              </a:rPr>
              <a:t> accounting tools to verify resource utilization and optimize future </a:t>
            </a:r>
            <a:r>
              <a:rPr lang="en-US">
                <a:latin typeface="Consolas"/>
              </a:rPr>
              <a:t>#SBATCH</a:t>
            </a:r>
            <a:r>
              <a:rPr lang="en-US">
                <a:ea typeface="+mn-lt"/>
                <a:cs typeface="+mn-lt"/>
              </a:rPr>
              <a:t> requests.</a:t>
            </a:r>
            <a:endParaRPr lang="en-US"/>
          </a:p>
          <a:p>
            <a:r>
              <a:rPr lang="en-US" b="1">
                <a:ea typeface="+mn-lt"/>
                <a:cs typeface="+mn-lt"/>
              </a:rPr>
              <a:t>Check Resource Statistics (</a:t>
            </a:r>
            <a:r>
              <a:rPr lang="en-US" b="1" err="1">
                <a:latin typeface="Consolas"/>
              </a:rPr>
              <a:t>sstat</a:t>
            </a:r>
            <a:r>
              <a:rPr lang="en-US" b="1">
                <a:ea typeface="+mn-lt"/>
                <a:cs typeface="+mn-lt"/>
              </a:rPr>
              <a:t>)</a:t>
            </a:r>
            <a:r>
              <a:rPr lang="en-US">
                <a:ea typeface="+mn-lt"/>
                <a:cs typeface="+mn-lt"/>
              </a:rPr>
              <a:t>:</a:t>
            </a:r>
            <a:endParaRPr lang="en-US"/>
          </a:p>
          <a:p>
            <a:endParaRPr lang="en-US"/>
          </a:p>
          <a:p>
            <a:r>
              <a:rPr lang="en-US" b="1">
                <a:ea typeface="+mn-lt"/>
                <a:cs typeface="+mn-lt"/>
              </a:rPr>
              <a:t>Check Overall Efficiency (</a:t>
            </a:r>
            <a:r>
              <a:rPr lang="en-US" b="1" err="1">
                <a:latin typeface="Consolas"/>
              </a:rPr>
              <a:t>seff</a:t>
            </a:r>
            <a:r>
              <a:rPr lang="en-US" b="1">
                <a:ea typeface="+mn-lt"/>
                <a:cs typeface="+mn-lt"/>
              </a:rPr>
              <a:t>)</a:t>
            </a:r>
            <a:r>
              <a:rPr lang="en-US">
                <a:ea typeface="+mn-lt"/>
                <a:cs typeface="+mn-lt"/>
              </a:rPr>
              <a:t>:</a:t>
            </a:r>
          </a:p>
          <a:p>
            <a:endParaRPr lang="en-US">
              <a:ea typeface="Roboto Condensed"/>
              <a:cs typeface="Roboto Condensed"/>
            </a:endParaRPr>
          </a:p>
          <a:p>
            <a:r>
              <a:rPr lang="en-US" i="1">
                <a:ea typeface="+mn-lt"/>
                <a:cs typeface="+mn-lt"/>
              </a:rPr>
              <a:t>Best Practice</a:t>
            </a:r>
            <a:r>
              <a:rPr lang="en-US">
                <a:ea typeface="+mn-lt"/>
                <a:cs typeface="+mn-lt"/>
              </a:rPr>
              <a:t>: If </a:t>
            </a:r>
            <a:r>
              <a:rPr lang="en-US">
                <a:latin typeface="Consolas"/>
                <a:ea typeface="Roboto Condensed"/>
                <a:cs typeface="Roboto Condensed"/>
              </a:rPr>
              <a:t>seff</a:t>
            </a:r>
            <a:r>
              <a:rPr lang="en-US">
                <a:ea typeface="+mn-lt"/>
                <a:cs typeface="+mn-lt"/>
              </a:rPr>
              <a:t> shows low CPU/Memory efficiency, adjust </a:t>
            </a:r>
            <a:r>
              <a:rPr lang="en-US">
                <a:latin typeface="Consolas"/>
                <a:ea typeface="Roboto Condensed"/>
                <a:cs typeface="Roboto Condensed"/>
              </a:rPr>
              <a:t>--cpus-per-task</a:t>
            </a:r>
            <a:r>
              <a:rPr lang="en-US">
                <a:ea typeface="+mn-lt"/>
                <a:cs typeface="+mn-lt"/>
              </a:rPr>
              <a:t> or memory limits to free up Vega resources for other users.</a:t>
            </a:r>
            <a:endParaRPr lang="en-US">
              <a:ea typeface="Roboto Condensed"/>
              <a:cs typeface="Roboto Condensed"/>
            </a:endParaRPr>
          </a:p>
        </p:txBody>
      </p:sp>
      <p:sp>
        <p:nvSpPr>
          <p:cNvPr id="3" name="Title 2">
            <a:extLst>
              <a:ext uri="{FF2B5EF4-FFF2-40B4-BE49-F238E27FC236}">
                <a16:creationId xmlns:a16="http://schemas.microsoft.com/office/drawing/2014/main" id="{78036590-AFAC-A110-84CE-8A3C9A5C416B}"/>
              </a:ext>
            </a:extLst>
          </p:cNvPr>
          <p:cNvSpPr>
            <a:spLocks noGrp="1"/>
          </p:cNvSpPr>
          <p:nvPr>
            <p:ph type="title"/>
          </p:nvPr>
        </p:nvSpPr>
        <p:spPr>
          <a:xfrm>
            <a:off x="603196" y="583630"/>
            <a:ext cx="10515240" cy="4350960"/>
          </a:xfrm>
        </p:spPr>
        <p:txBody>
          <a:bodyPr/>
          <a:lstStyle/>
          <a:p>
            <a:pPr marL="0" indent="0">
              <a:buNone/>
            </a:pPr>
            <a:r>
              <a:rPr lang="en-US" sz="3200" b="1"/>
              <a:t>Post-Job Efficiency Analysis</a:t>
            </a:r>
            <a:endParaRPr lang="en-US" sz="3200"/>
          </a:p>
        </p:txBody>
      </p:sp>
      <p:pic>
        <p:nvPicPr>
          <p:cNvPr id="4" name="Picture 3">
            <a:extLst>
              <a:ext uri="{FF2B5EF4-FFF2-40B4-BE49-F238E27FC236}">
                <a16:creationId xmlns:a16="http://schemas.microsoft.com/office/drawing/2014/main" id="{43910512-04DD-D423-3328-F36A2FACFD6C}"/>
              </a:ext>
            </a:extLst>
          </p:cNvPr>
          <p:cNvPicPr>
            <a:picLocks noChangeAspect="1"/>
          </p:cNvPicPr>
          <p:nvPr/>
        </p:nvPicPr>
        <p:blipFill>
          <a:blip r:embed="rId3"/>
          <a:stretch>
            <a:fillRect/>
          </a:stretch>
        </p:blipFill>
        <p:spPr>
          <a:xfrm>
            <a:off x="1073564" y="2907196"/>
            <a:ext cx="5848350" cy="381000"/>
          </a:xfrm>
          <a:prstGeom prst="rect">
            <a:avLst/>
          </a:prstGeom>
        </p:spPr>
      </p:pic>
      <p:pic>
        <p:nvPicPr>
          <p:cNvPr id="5" name="Picture 4">
            <a:extLst>
              <a:ext uri="{FF2B5EF4-FFF2-40B4-BE49-F238E27FC236}">
                <a16:creationId xmlns:a16="http://schemas.microsoft.com/office/drawing/2014/main" id="{D8BC7832-19AB-6DCD-AA3B-206DAF786D42}"/>
              </a:ext>
            </a:extLst>
          </p:cNvPr>
          <p:cNvPicPr>
            <a:picLocks noChangeAspect="1"/>
          </p:cNvPicPr>
          <p:nvPr/>
        </p:nvPicPr>
        <p:blipFill>
          <a:blip r:embed="rId4"/>
          <a:stretch>
            <a:fillRect/>
          </a:stretch>
        </p:blipFill>
        <p:spPr>
          <a:xfrm>
            <a:off x="1068249" y="3994218"/>
            <a:ext cx="2391327" cy="448779"/>
          </a:xfrm>
          <a:prstGeom prst="rect">
            <a:avLst/>
          </a:prstGeom>
        </p:spPr>
      </p:pic>
      <p:sp>
        <p:nvSpPr>
          <p:cNvPr id="7" name="Date Placeholder 3">
            <a:extLst>
              <a:ext uri="{FF2B5EF4-FFF2-40B4-BE49-F238E27FC236}">
                <a16:creationId xmlns:a16="http://schemas.microsoft.com/office/drawing/2014/main" id="{E9B3506F-65D4-F26A-9A5C-EF30256A0F35}"/>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CEB620EA-BCAB-4A01-96B8-CEFF5D24040F}" type="datetime1">
              <a:rPr kumimoji="0" lang="en-GB" sz="1200" b="0" i="0" u="none" strike="noStrike" kern="0" cap="none" spc="0" normalizeH="0" baseline="0" noProof="0" smtClean="0">
                <a:ln>
                  <a:noFill/>
                </a:ln>
                <a:solidFill>
                  <a:prstClr val="white"/>
                </a:solidFill>
                <a:effectLst/>
                <a:uLnTx/>
                <a:uFillTx/>
                <a:latin typeface="Roboto Condensed"/>
                <a:cs typeface="Arial"/>
              </a:rPr>
              <a:pPr marL="0" marR="0" lvl="0" indent="0" algn="l" defTabSz="914400" rtl="0" eaLnBrk="1" fontAlgn="auto" latinLnBrk="0" hangingPunct="1">
                <a:lnSpc>
                  <a:spcPct val="100000"/>
                </a:lnSpc>
                <a:spcBef>
                  <a:spcPts val="0"/>
                </a:spcBef>
                <a:spcAft>
                  <a:spcPts val="0"/>
                </a:spcAft>
                <a:buClrTx/>
                <a:buSzTx/>
                <a:buFontTx/>
                <a:buNone/>
                <a:tabLst/>
                <a:defRPr/>
              </a:pPr>
              <a:t>15/10/2026</a:t>
            </a:fld>
            <a:endParaRPr kumimoji="0" lang="en-GB" sz="1200" b="0" i="0" u="none" strike="noStrike" kern="0" cap="none" spc="0" normalizeH="0" baseline="0" noProof="0">
              <a:ln>
                <a:noFill/>
              </a:ln>
              <a:solidFill>
                <a:prstClr val="white"/>
              </a:solidFill>
              <a:effectLst/>
              <a:uLnTx/>
              <a:uFillTx/>
              <a:latin typeface="Roboto Condensed"/>
              <a:cs typeface="Arial"/>
            </a:endParaRPr>
          </a:p>
        </p:txBody>
      </p:sp>
      <p:sp>
        <p:nvSpPr>
          <p:cNvPr id="9" name="PlaceHolder 1">
            <a:extLst>
              <a:ext uri="{FF2B5EF4-FFF2-40B4-BE49-F238E27FC236}">
                <a16:creationId xmlns:a16="http://schemas.microsoft.com/office/drawing/2014/main" id="{C4CD40BD-AE06-B993-9802-825FC7C52B09}"/>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11" name="PlaceHolder 2">
            <a:extLst>
              <a:ext uri="{FF2B5EF4-FFF2-40B4-BE49-F238E27FC236}">
                <a16:creationId xmlns:a16="http://schemas.microsoft.com/office/drawing/2014/main" id="{12508373-BC6B-04BB-1694-B1F5F4E3CC7E}"/>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E54ACC80-2A5C-4B05-9689-D33C95388668}" type="slidenum">
              <a:rPr kumimoji="0" lang="sl-SI" sz="1200" b="0" i="0" u="none" strike="noStrike" kern="0" cap="none" spc="0" normalizeH="0" baseline="0" noProof="0" smtClean="0">
                <a:ln>
                  <a:noFill/>
                </a:ln>
                <a:solidFill>
                  <a:prstClr val="white">
                    <a:tint val="75000"/>
                  </a:prstClr>
                </a:solidFill>
                <a:effectLst/>
                <a:uLnTx/>
                <a:uFillTx/>
                <a:latin typeface="Roboto Condensed"/>
                <a:cs typeface="Arial"/>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sl-SI" sz="1200" b="0" i="0" u="none" strike="noStrike" kern="0" cap="none" spc="0" normalizeH="0" baseline="0" noProof="0">
              <a:ln>
                <a:noFill/>
              </a:ln>
              <a:solidFill>
                <a:srgbClr val="000000"/>
              </a:solidFill>
              <a:effectLst/>
              <a:uLnTx/>
              <a:uFillTx/>
              <a:latin typeface="Times New Roman"/>
              <a:cs typeface="Arial"/>
            </a:endParaRPr>
          </a:p>
        </p:txBody>
      </p:sp>
    </p:spTree>
    <p:extLst>
      <p:ext uri="{BB962C8B-B14F-4D97-AF65-F5344CB8AC3E}">
        <p14:creationId xmlns:p14="http://schemas.microsoft.com/office/powerpoint/2010/main" val="16512461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1899284492" name="Title 3"/>
          <p:cNvSpPr>
            <a:spLocks noGrp="1"/>
          </p:cNvSpPr>
          <p:nvPr>
            <p:ph type="title"/>
          </p:nvPr>
        </p:nvSpPr>
        <p:spPr bwMode="auto">
          <a:xfrm>
            <a:off x="914398" y="1801563"/>
            <a:ext cx="10515600" cy="756146"/>
          </a:xfrm>
        </p:spPr>
        <p:txBody>
          <a:bodyPr>
            <a:normAutofit/>
          </a:bodyPr>
          <a:lstStyle/>
          <a:p>
            <a:pPr>
              <a:defRPr/>
            </a:pPr>
            <a:r>
              <a:rPr lang="sl-SI" sz="4400" err="1"/>
              <a:t>Coffee</a:t>
            </a:r>
            <a:r>
              <a:rPr lang="sl-SI" sz="4400"/>
              <a:t> </a:t>
            </a:r>
            <a:r>
              <a:rPr lang="sl-SI" sz="4400" err="1"/>
              <a:t>Break</a:t>
            </a:r>
            <a:endParaRPr lang="en-US" sz="4400"/>
          </a:p>
        </p:txBody>
      </p:sp>
      <p:sp>
        <p:nvSpPr>
          <p:cNvPr id="2" name="Title 3">
            <a:extLst>
              <a:ext uri="{FF2B5EF4-FFF2-40B4-BE49-F238E27FC236}">
                <a16:creationId xmlns:a16="http://schemas.microsoft.com/office/drawing/2014/main" id="{61397500-9AB4-6F91-30C1-A3F00134C51F}"/>
              </a:ext>
            </a:extLst>
          </p:cNvPr>
          <p:cNvSpPr txBox="1">
            <a:spLocks/>
          </p:cNvSpPr>
          <p:nvPr/>
        </p:nvSpPr>
        <p:spPr bwMode="auto">
          <a:xfrm>
            <a:off x="914398" y="2557709"/>
            <a:ext cx="10515600" cy="756146"/>
          </a:xfrm>
          <a:prstGeom prst="rect">
            <a:avLst/>
          </a:prstGeom>
        </p:spPr>
        <p:txBody>
          <a:bodyPr vert="horz" lIns="91440" tIns="45720" rIns="91440" bIns="45720" rtlCol="0" anchor="b">
            <a:normAutofit/>
          </a:bodyPr>
          <a:lstStyle>
            <a:lvl1pPr algn="l" defTabSz="914400" rtl="0">
              <a:lnSpc>
                <a:spcPct val="90000"/>
              </a:lnSpc>
              <a:spcBef>
                <a:spcPts val="0"/>
              </a:spcBef>
              <a:buNone/>
              <a:defRPr sz="3200">
                <a:solidFill>
                  <a:schemeClr val="bg1"/>
                </a:solidFill>
                <a:latin typeface="+mj-lt"/>
                <a:ea typeface="+mj-ea"/>
                <a:cs typeface="+mj-cs"/>
              </a:defRPr>
            </a:lvl1pPr>
          </a:lstStyle>
          <a:p>
            <a:pPr>
              <a:defRPr/>
            </a:pPr>
            <a:r>
              <a:rPr lang="sl-SI" dirty="0">
                <a:latin typeface="+mn-lt"/>
              </a:rPr>
              <a:t>10:40 – 11:00</a:t>
            </a:r>
            <a:endParaRPr lang="en-US" dirty="0">
              <a:latin typeface="+mn-lt"/>
            </a:endParaRPr>
          </a:p>
        </p:txBody>
      </p:sp>
      <p:sp>
        <p:nvSpPr>
          <p:cNvPr id="3" name="Footer Placeholder 4">
            <a:extLst>
              <a:ext uri="{FF2B5EF4-FFF2-40B4-BE49-F238E27FC236}">
                <a16:creationId xmlns:a16="http://schemas.microsoft.com/office/drawing/2014/main" id="{E3035E64-2CA4-BA6F-A8A4-19296E351D9A}"/>
              </a:ext>
            </a:extLst>
          </p:cNvPr>
          <p:cNvSpPr>
            <a:spLocks noGrp="1"/>
          </p:cNvSpPr>
          <p:nvPr>
            <p:ph type="ftr" sz="quarter" idx="11"/>
          </p:nvPr>
        </p:nvSpPr>
        <p:spPr bwMode="auto">
          <a:xfrm>
            <a:off x="4038598" y="6356349"/>
            <a:ext cx="4114800" cy="365124"/>
          </a:xfrm>
        </p:spPr>
        <p:txBody>
          <a:bodyPr/>
          <a:lstStyle/>
          <a:p>
            <a:pPr>
              <a:defRPr/>
            </a:pPr>
            <a:r>
              <a:rPr lang="en-GB" noProof="0"/>
              <a:t>Introduction to AI on HPC Vega</a:t>
            </a:r>
          </a:p>
        </p:txBody>
      </p:sp>
      <p:sp>
        <p:nvSpPr>
          <p:cNvPr id="4" name="Slide Number Placeholder 5">
            <a:extLst>
              <a:ext uri="{FF2B5EF4-FFF2-40B4-BE49-F238E27FC236}">
                <a16:creationId xmlns:a16="http://schemas.microsoft.com/office/drawing/2014/main" id="{C94449F7-B14F-E01B-0AA7-3A60B0B8A071}"/>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40</a:t>
            </a:fld>
            <a:endParaRPr lang="en-GB" noProof="0"/>
          </a:p>
        </p:txBody>
      </p:sp>
      <p:sp>
        <p:nvSpPr>
          <p:cNvPr id="5" name="Date Placeholder 3">
            <a:extLst>
              <a:ext uri="{FF2B5EF4-FFF2-40B4-BE49-F238E27FC236}">
                <a16:creationId xmlns:a16="http://schemas.microsoft.com/office/drawing/2014/main" id="{A90DF09A-DF22-F40C-3734-2349D25EE6F1}"/>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4452120" y="1752840"/>
            <a:ext cx="7510680" cy="2387160"/>
          </a:xfrm>
          <a:prstGeom prst="rect">
            <a:avLst/>
          </a:prstGeom>
          <a:noFill/>
          <a:ln w="0">
            <a:noFill/>
          </a:ln>
        </p:spPr>
        <p:txBody>
          <a:bodyPr lIns="91440" tIns="45720" rIns="91440" bIns="45720" anchor="t">
            <a:normAutofit/>
          </a:bodyPr>
          <a:lstStyle/>
          <a:p>
            <a:pPr indent="0" defTabSz="914400">
              <a:lnSpc>
                <a:spcPct val="90000"/>
              </a:lnSpc>
              <a:spcBef>
                <a:spcPts val="1191"/>
              </a:spcBef>
              <a:spcAft>
                <a:spcPts val="992"/>
              </a:spcAft>
              <a:buNone/>
            </a:pPr>
            <a:r>
              <a:rPr lang="sl-SI" sz="4000" b="0" u="none" strike="noStrike">
                <a:solidFill>
                  <a:schemeClr val="lt1"/>
                </a:solidFill>
                <a:effectLst/>
                <a:uFillTx/>
                <a:latin typeface="Roboto Black"/>
                <a:ea typeface="Arial"/>
              </a:rPr>
              <a:t>HPC Vega Use </a:t>
            </a:r>
            <a:r>
              <a:rPr lang="sl-SI" sz="4000" b="0" u="none" strike="noStrike" err="1">
                <a:solidFill>
                  <a:schemeClr val="lt1"/>
                </a:solidFill>
                <a:effectLst/>
                <a:uFillTx/>
                <a:latin typeface="Roboto Black"/>
                <a:ea typeface="Arial"/>
              </a:rPr>
              <a:t>Cases</a:t>
            </a:r>
            <a:endParaRPr lang="en-US" sz="4000" b="0" u="none" strike="noStrike">
              <a:solidFill>
                <a:schemeClr val="dk1"/>
              </a:solidFill>
              <a:effectLst/>
              <a:uFillTx/>
              <a:latin typeface="Roboto Condensed"/>
            </a:endParaRPr>
          </a:p>
        </p:txBody>
      </p:sp>
      <p:sp>
        <p:nvSpPr>
          <p:cNvPr id="161" name="PlaceHolder 2"/>
          <p:cNvSpPr>
            <a:spLocks noGrp="1"/>
          </p:cNvSpPr>
          <p:nvPr>
            <p:ph type="subTitle"/>
          </p:nvPr>
        </p:nvSpPr>
        <p:spPr>
          <a:xfrm>
            <a:off x="4534090" y="2775650"/>
            <a:ext cx="6508440" cy="165528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a:solidFill>
                  <a:schemeClr val="lt1"/>
                </a:solidFill>
                <a:latin typeface="Roboto Condensed"/>
                <a:ea typeface="Arial"/>
              </a:rPr>
              <a:t>Speaker: </a:t>
            </a:r>
            <a:r>
              <a:rPr lang="en-GB" sz="2200" b="0" u="none" strike="noStrike">
                <a:solidFill>
                  <a:schemeClr val="lt1"/>
                </a:solidFill>
                <a:effectLst/>
                <a:uFillTx/>
                <a:latin typeface="Roboto Condensed"/>
                <a:ea typeface="Arial"/>
              </a:rPr>
              <a:t>Samo Miklavc (IZUM)</a:t>
            </a:r>
            <a:endParaRPr lang="sl-SI" sz="2200" b="0" u="none" strike="noStrike">
              <a:solidFill>
                <a:schemeClr val="lt1"/>
              </a:solidFill>
              <a:effectLst/>
              <a:uFillTx/>
              <a:latin typeface="Roboto Condensed"/>
              <a:ea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036DCF6-2230-E563-D4C5-D2FAAABE554F}"/>
              </a:ext>
            </a:extLst>
          </p:cNvPr>
          <p:cNvSpPr>
            <a:spLocks noGrp="1"/>
          </p:cNvSpPr>
          <p:nvPr>
            <p:ph type="body"/>
          </p:nvPr>
        </p:nvSpPr>
        <p:spPr/>
        <p:txBody>
          <a:bodyPr/>
          <a:lstStyle/>
          <a:p>
            <a:r>
              <a:rPr lang="en-US" b="1">
                <a:ea typeface="+mn-lt"/>
                <a:cs typeface="+mn-lt"/>
              </a:rPr>
              <a:t>The Workload:</a:t>
            </a:r>
            <a:r>
              <a:rPr lang="en-US">
                <a:ea typeface="+mn-lt"/>
                <a:cs typeface="+mn-lt"/>
              </a:rPr>
              <a:t> Simultaneously parsing, validating, and storing millions of high-frequency telemetry and sensor data points per second.</a:t>
            </a:r>
          </a:p>
          <a:p>
            <a:r>
              <a:rPr lang="en-US" b="1">
                <a:ea typeface="+mn-lt"/>
                <a:cs typeface="+mn-lt"/>
              </a:rPr>
              <a:t>The HPC Vega Solution:</a:t>
            </a:r>
            <a:r>
              <a:rPr lang="en-US">
                <a:ea typeface="+mn-lt"/>
                <a:cs typeface="+mn-lt"/>
              </a:rPr>
              <a:t> Parallelized data ingestion pipelines that eliminate I/O bottlenecks and distribute the load across compute nodes.</a:t>
            </a:r>
          </a:p>
          <a:p>
            <a:r>
              <a:rPr lang="en-US" b="1">
                <a:ea typeface="+mn-lt"/>
                <a:cs typeface="+mn-lt"/>
              </a:rPr>
              <a:t>The Impact:</a:t>
            </a:r>
            <a:r>
              <a:rPr lang="en-US">
                <a:ea typeface="+mn-lt"/>
                <a:cs typeface="+mn-lt"/>
              </a:rPr>
              <a:t> </a:t>
            </a:r>
          </a:p>
          <a:p>
            <a:pPr lvl="1"/>
            <a:r>
              <a:rPr lang="en-US">
                <a:ea typeface="+mn-lt"/>
                <a:cs typeface="+mn-lt"/>
              </a:rPr>
              <a:t>Sub-second latency</a:t>
            </a:r>
            <a:endParaRPr lang="en-US">
              <a:ea typeface="+mn-lt"/>
              <a:cs typeface="Arial"/>
            </a:endParaRPr>
          </a:p>
          <a:p>
            <a:pPr lvl="1"/>
            <a:r>
              <a:rPr lang="en-US">
                <a:ea typeface="+mn-lt"/>
                <a:cs typeface="+mn-lt"/>
              </a:rPr>
              <a:t>Instant anomaly detection</a:t>
            </a:r>
            <a:endParaRPr lang="en-US">
              <a:ea typeface="+mn-lt"/>
              <a:cs typeface="Arial"/>
            </a:endParaRPr>
          </a:p>
          <a:p>
            <a:pPr lvl="1"/>
            <a:r>
              <a:rPr lang="en-US">
                <a:ea typeface="+mn-lt"/>
                <a:cs typeface="+mn-lt"/>
              </a:rPr>
              <a:t>Seamless state awareness across distributed assets.</a:t>
            </a:r>
            <a:endParaRPr lang="en-US"/>
          </a:p>
          <a:p>
            <a:endParaRPr lang="en-US">
              <a:ea typeface="+mn-lt"/>
              <a:cs typeface="+mn-lt"/>
            </a:endParaRPr>
          </a:p>
          <a:p>
            <a:endParaRPr lang="en-US">
              <a:ea typeface="+mn-lt"/>
              <a:cs typeface="+mn-lt"/>
            </a:endParaRPr>
          </a:p>
          <a:p>
            <a:endParaRPr lang="en-US" b="1">
              <a:ea typeface="Roboto Condensed"/>
              <a:cs typeface="Roboto Condensed"/>
            </a:endParaRPr>
          </a:p>
          <a:p>
            <a:pPr lvl="1"/>
            <a:endParaRPr lang="en-US"/>
          </a:p>
        </p:txBody>
      </p:sp>
      <p:sp>
        <p:nvSpPr>
          <p:cNvPr id="3" name="Title 2">
            <a:extLst>
              <a:ext uri="{FF2B5EF4-FFF2-40B4-BE49-F238E27FC236}">
                <a16:creationId xmlns:a16="http://schemas.microsoft.com/office/drawing/2014/main" id="{5027244D-FC0B-E580-F328-07FC0A557DDE}"/>
              </a:ext>
            </a:extLst>
          </p:cNvPr>
          <p:cNvSpPr>
            <a:spLocks noGrp="1"/>
          </p:cNvSpPr>
          <p:nvPr>
            <p:ph type="title"/>
          </p:nvPr>
        </p:nvSpPr>
        <p:spPr>
          <a:xfrm>
            <a:off x="777120" y="810960"/>
            <a:ext cx="10515240" cy="4350960"/>
          </a:xfrm>
        </p:spPr>
        <p:txBody>
          <a:bodyPr/>
          <a:lstStyle/>
          <a:p>
            <a:pPr marL="0" indent="0">
              <a:buNone/>
            </a:pPr>
            <a:r>
              <a:rPr lang="en-US" sz="3200" b="1">
                <a:ea typeface="+mn-lt"/>
                <a:cs typeface="+mn-lt"/>
              </a:rPr>
              <a:t>Use Case 1 – High-Velocity Stream Processing</a:t>
            </a:r>
            <a:endParaRPr lang="en-US" b="1"/>
          </a:p>
        </p:txBody>
      </p:sp>
      <p:sp>
        <p:nvSpPr>
          <p:cNvPr id="5" name="Date Placeholder 3">
            <a:extLst>
              <a:ext uri="{FF2B5EF4-FFF2-40B4-BE49-F238E27FC236}">
                <a16:creationId xmlns:a16="http://schemas.microsoft.com/office/drawing/2014/main" id="{0C2B3F17-5306-F893-E4B1-962845647648}"/>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PlaceHolder 1">
            <a:extLst>
              <a:ext uri="{FF2B5EF4-FFF2-40B4-BE49-F238E27FC236}">
                <a16:creationId xmlns:a16="http://schemas.microsoft.com/office/drawing/2014/main" id="{2B4B25CF-05B2-CF72-9D69-D63263C1E034}"/>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9" name="PlaceHolder 2">
            <a:extLst>
              <a:ext uri="{FF2B5EF4-FFF2-40B4-BE49-F238E27FC236}">
                <a16:creationId xmlns:a16="http://schemas.microsoft.com/office/drawing/2014/main" id="{1FE8C393-A69A-3F1B-C284-F541434416E0}"/>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fld id="{E54ACC80-2A5C-4B05-9689-D33C95388668}" type="slidenum">
              <a:rPr lang="sl-SI" smtClean="0"/>
              <a:pPr/>
              <a:t>42</a:t>
            </a:fld>
            <a:endParaRPr lang="sl-SI">
              <a:solidFill>
                <a:srgbClr val="000000"/>
              </a:solidFill>
              <a:latin typeface="Times New Roman"/>
            </a:endParaRPr>
          </a:p>
        </p:txBody>
      </p:sp>
    </p:spTree>
    <p:extLst>
      <p:ext uri="{BB962C8B-B14F-4D97-AF65-F5344CB8AC3E}">
        <p14:creationId xmlns:p14="http://schemas.microsoft.com/office/powerpoint/2010/main" val="27364035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A07B7-919C-9554-8EB7-D532F3AE5A5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2BB358-6DCF-A22A-9750-DE705409E36F}"/>
              </a:ext>
            </a:extLst>
          </p:cNvPr>
          <p:cNvSpPr>
            <a:spLocks noGrp="1"/>
          </p:cNvSpPr>
          <p:nvPr>
            <p:ph type="body"/>
          </p:nvPr>
        </p:nvSpPr>
        <p:spPr/>
        <p:txBody>
          <a:bodyPr/>
          <a:lstStyle/>
          <a:p>
            <a:r>
              <a:rPr lang="en-US" b="1">
                <a:ea typeface="+mn-lt"/>
                <a:cs typeface="+mn-lt"/>
              </a:rPr>
              <a:t>The Workload:</a:t>
            </a:r>
            <a:r>
              <a:rPr lang="en-US">
                <a:ea typeface="+mn-lt"/>
                <a:cs typeface="+mn-lt"/>
              </a:rPr>
              <a:t> Dynamically calculating optimal resource allocation, routing, or scheduling across hundreds of moving or interdependent variables.</a:t>
            </a:r>
            <a:endParaRPr lang="en-US"/>
          </a:p>
          <a:p>
            <a:r>
              <a:rPr lang="en-US" b="1">
                <a:ea typeface="+mn-lt"/>
                <a:cs typeface="+mn-lt"/>
              </a:rPr>
              <a:t>The HPC Vega Solution:</a:t>
            </a:r>
            <a:r>
              <a:rPr lang="en-US">
                <a:ea typeface="+mn-lt"/>
                <a:cs typeface="+mn-lt"/>
              </a:rPr>
              <a:t> GPU-accelerated mathematical solvers designed to crush complex combinatorial problems in a fraction of the time.</a:t>
            </a:r>
            <a:endParaRPr lang="en-US"/>
          </a:p>
          <a:p>
            <a:r>
              <a:rPr lang="en-US" b="1">
                <a:ea typeface="+mn-lt"/>
                <a:cs typeface="+mn-lt"/>
              </a:rPr>
              <a:t>The Impact:</a:t>
            </a:r>
            <a:r>
              <a:rPr lang="en-US">
                <a:ea typeface="+mn-lt"/>
                <a:cs typeface="+mn-lt"/>
              </a:rPr>
              <a:t> </a:t>
            </a:r>
            <a:endParaRPr lang="en-US">
              <a:ea typeface="+mn-lt"/>
              <a:cs typeface="Arial"/>
            </a:endParaRPr>
          </a:p>
          <a:p>
            <a:pPr lvl="1"/>
            <a:r>
              <a:rPr lang="en-US">
                <a:ea typeface="+mn-lt"/>
                <a:cs typeface="+mn-lt"/>
              </a:rPr>
              <a:t>Quick times to solutions,</a:t>
            </a:r>
            <a:endParaRPr lang="en-US">
              <a:ea typeface="+mn-lt"/>
              <a:cs typeface="Arial"/>
            </a:endParaRPr>
          </a:p>
          <a:p>
            <a:pPr lvl="1"/>
            <a:r>
              <a:rPr lang="en-US">
                <a:ea typeface="+mn-lt"/>
                <a:cs typeface="+mn-lt"/>
              </a:rPr>
              <a:t>Real-time decision-making.</a:t>
            </a:r>
            <a:endParaRPr lang="en-US"/>
          </a:p>
          <a:p>
            <a:pPr lvl="1"/>
            <a:endParaRPr lang="en-US"/>
          </a:p>
        </p:txBody>
      </p:sp>
      <p:sp>
        <p:nvSpPr>
          <p:cNvPr id="3" name="Title 2">
            <a:extLst>
              <a:ext uri="{FF2B5EF4-FFF2-40B4-BE49-F238E27FC236}">
                <a16:creationId xmlns:a16="http://schemas.microsoft.com/office/drawing/2014/main" id="{A4DFD0DF-1A93-858E-0E1B-E7398232CCBA}"/>
              </a:ext>
            </a:extLst>
          </p:cNvPr>
          <p:cNvSpPr>
            <a:spLocks noGrp="1"/>
          </p:cNvSpPr>
          <p:nvPr>
            <p:ph type="title"/>
          </p:nvPr>
        </p:nvSpPr>
        <p:spPr>
          <a:xfrm>
            <a:off x="777120" y="810960"/>
            <a:ext cx="10515240" cy="4350960"/>
          </a:xfrm>
        </p:spPr>
        <p:txBody>
          <a:bodyPr/>
          <a:lstStyle/>
          <a:p>
            <a:pPr marL="0" indent="0">
              <a:buNone/>
            </a:pPr>
            <a:r>
              <a:rPr lang="en-US" sz="3200" b="1">
                <a:ea typeface="+mn-lt"/>
                <a:cs typeface="+mn-lt"/>
              </a:rPr>
              <a:t>Use Case 2 – Accelerating Combinatorial Optimization</a:t>
            </a:r>
            <a:endParaRPr lang="en-US" b="1"/>
          </a:p>
        </p:txBody>
      </p:sp>
      <p:sp>
        <p:nvSpPr>
          <p:cNvPr id="5" name="Date Placeholder 3">
            <a:extLst>
              <a:ext uri="{FF2B5EF4-FFF2-40B4-BE49-F238E27FC236}">
                <a16:creationId xmlns:a16="http://schemas.microsoft.com/office/drawing/2014/main" id="{B09F8D9E-EC6B-D7C9-D03E-20049A74FB3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PlaceHolder 1">
            <a:extLst>
              <a:ext uri="{FF2B5EF4-FFF2-40B4-BE49-F238E27FC236}">
                <a16:creationId xmlns:a16="http://schemas.microsoft.com/office/drawing/2014/main" id="{5A7D5EAF-76F1-BC7F-2192-C3A792952F4D}"/>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9" name="PlaceHolder 2">
            <a:extLst>
              <a:ext uri="{FF2B5EF4-FFF2-40B4-BE49-F238E27FC236}">
                <a16:creationId xmlns:a16="http://schemas.microsoft.com/office/drawing/2014/main" id="{AAC2A938-1B61-B916-0828-1A08FB0E6B8B}"/>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fld id="{E54ACC80-2A5C-4B05-9689-D33C95388668}" type="slidenum">
              <a:rPr lang="sl-SI" smtClean="0"/>
              <a:pPr/>
              <a:t>43</a:t>
            </a:fld>
            <a:endParaRPr lang="sl-SI">
              <a:solidFill>
                <a:srgbClr val="000000"/>
              </a:solidFill>
              <a:latin typeface="Times New Roman"/>
            </a:endParaRPr>
          </a:p>
        </p:txBody>
      </p:sp>
    </p:spTree>
    <p:extLst>
      <p:ext uri="{BB962C8B-B14F-4D97-AF65-F5344CB8AC3E}">
        <p14:creationId xmlns:p14="http://schemas.microsoft.com/office/powerpoint/2010/main" val="4842562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118F8-493C-AB11-4F5C-62A4DF9F353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58FA85C-898E-85AA-BEAF-746EB396689A}"/>
              </a:ext>
            </a:extLst>
          </p:cNvPr>
          <p:cNvSpPr>
            <a:spLocks noGrp="1"/>
          </p:cNvSpPr>
          <p:nvPr>
            <p:ph type="body"/>
          </p:nvPr>
        </p:nvSpPr>
        <p:spPr/>
        <p:txBody>
          <a:bodyPr/>
          <a:lstStyle/>
          <a:p>
            <a:r>
              <a:rPr lang="en-US" b="1">
                <a:ea typeface="+mn-lt"/>
                <a:cs typeface="+mn-lt"/>
              </a:rPr>
              <a:t>The Workload</a:t>
            </a:r>
            <a:r>
              <a:rPr lang="en-US">
                <a:ea typeface="+mn-lt"/>
                <a:cs typeface="+mn-lt"/>
              </a:rPr>
              <a:t>: Training ML models on vast, historical, multi-dimensional datasets to identify subtle patterns.</a:t>
            </a:r>
          </a:p>
          <a:p>
            <a:r>
              <a:rPr lang="en-US" b="1">
                <a:ea typeface="+mn-lt"/>
                <a:cs typeface="+mn-lt"/>
              </a:rPr>
              <a:t>The HPC Vega Solution</a:t>
            </a:r>
            <a:r>
              <a:rPr lang="en-US">
                <a:ea typeface="+mn-lt"/>
                <a:cs typeface="+mn-lt"/>
              </a:rPr>
              <a:t>: Scalable, high-memory GPU clusters that drastically reduce the time to train, tune, and validate complex deep learning models.</a:t>
            </a:r>
          </a:p>
          <a:p>
            <a:r>
              <a:rPr lang="en-US" b="1">
                <a:ea typeface="+mn-lt"/>
                <a:cs typeface="+mn-lt"/>
              </a:rPr>
              <a:t>The Impact</a:t>
            </a:r>
            <a:r>
              <a:rPr lang="en-US">
                <a:ea typeface="+mn-lt"/>
                <a:cs typeface="+mn-lt"/>
              </a:rPr>
              <a:t>: </a:t>
            </a:r>
          </a:p>
          <a:p>
            <a:pPr lvl="1"/>
            <a:r>
              <a:rPr lang="en-US">
                <a:ea typeface="+mn-lt"/>
                <a:cs typeface="+mn-lt"/>
              </a:rPr>
              <a:t>Faster model training, tuning</a:t>
            </a:r>
            <a:endParaRPr lang="en-US">
              <a:ea typeface="+mn-lt"/>
              <a:cs typeface="Arial"/>
            </a:endParaRPr>
          </a:p>
          <a:p>
            <a:pPr lvl="1"/>
            <a:r>
              <a:rPr lang="en-US">
                <a:ea typeface="+mn-lt"/>
                <a:cs typeface="+mn-lt"/>
              </a:rPr>
              <a:t>Larger datasets can be used for trainings</a:t>
            </a:r>
          </a:p>
          <a:p>
            <a:pPr lvl="1"/>
            <a:r>
              <a:rPr lang="en-US">
                <a:ea typeface="+mn-lt"/>
                <a:cs typeface="+mn-lt"/>
              </a:rPr>
              <a:t>Optimized resource utilization (support)</a:t>
            </a:r>
            <a:endParaRPr lang="en-US"/>
          </a:p>
          <a:p>
            <a:pPr lvl="1"/>
            <a:r>
              <a:rPr lang="en-US">
                <a:ea typeface="Roboto Condensed"/>
                <a:cs typeface="Roboto Condensed"/>
              </a:rPr>
              <a:t>Better pattern detection </a:t>
            </a:r>
          </a:p>
          <a:p>
            <a:pPr lvl="1"/>
            <a:endParaRPr lang="en-US">
              <a:ea typeface="Roboto Condensed"/>
              <a:cs typeface="Roboto Condensed"/>
            </a:endParaRPr>
          </a:p>
          <a:p>
            <a:pPr lvl="1"/>
            <a:endParaRPr lang="en-US"/>
          </a:p>
        </p:txBody>
      </p:sp>
      <p:sp>
        <p:nvSpPr>
          <p:cNvPr id="3" name="Title 2">
            <a:extLst>
              <a:ext uri="{FF2B5EF4-FFF2-40B4-BE49-F238E27FC236}">
                <a16:creationId xmlns:a16="http://schemas.microsoft.com/office/drawing/2014/main" id="{435EC477-E7DD-5BC7-BF1B-5D15CB055873}"/>
              </a:ext>
            </a:extLst>
          </p:cNvPr>
          <p:cNvSpPr>
            <a:spLocks noGrp="1"/>
          </p:cNvSpPr>
          <p:nvPr>
            <p:ph type="title"/>
          </p:nvPr>
        </p:nvSpPr>
        <p:spPr>
          <a:xfrm>
            <a:off x="777120" y="810960"/>
            <a:ext cx="10515240" cy="4350960"/>
          </a:xfrm>
        </p:spPr>
        <p:txBody>
          <a:bodyPr/>
          <a:lstStyle/>
          <a:p>
            <a:pPr marL="0" indent="0">
              <a:buNone/>
            </a:pPr>
            <a:r>
              <a:rPr lang="en-US" sz="3200" b="1">
                <a:ea typeface="+mn-lt"/>
                <a:cs typeface="+mn-lt"/>
              </a:rPr>
              <a:t>Use Case 3 – Scalable Predictive Analytics &amp; AI</a:t>
            </a:r>
            <a:endParaRPr lang="en-US" b="1"/>
          </a:p>
        </p:txBody>
      </p:sp>
      <p:sp>
        <p:nvSpPr>
          <p:cNvPr id="5" name="Date Placeholder 3">
            <a:extLst>
              <a:ext uri="{FF2B5EF4-FFF2-40B4-BE49-F238E27FC236}">
                <a16:creationId xmlns:a16="http://schemas.microsoft.com/office/drawing/2014/main" id="{5FDC5AC6-3C58-D0D9-F358-F4CE1D83788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PlaceHolder 1">
            <a:extLst>
              <a:ext uri="{FF2B5EF4-FFF2-40B4-BE49-F238E27FC236}">
                <a16:creationId xmlns:a16="http://schemas.microsoft.com/office/drawing/2014/main" id="{C5FA7D17-F9AA-1950-012B-22E771446D62}"/>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9" name="PlaceHolder 2">
            <a:extLst>
              <a:ext uri="{FF2B5EF4-FFF2-40B4-BE49-F238E27FC236}">
                <a16:creationId xmlns:a16="http://schemas.microsoft.com/office/drawing/2014/main" id="{B6FEE688-2100-053D-4437-4D447E761EEC}"/>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fld id="{E54ACC80-2A5C-4B05-9689-D33C95388668}" type="slidenum">
              <a:rPr lang="sl-SI" smtClean="0"/>
              <a:pPr/>
              <a:t>44</a:t>
            </a:fld>
            <a:endParaRPr lang="sl-SI">
              <a:solidFill>
                <a:srgbClr val="000000"/>
              </a:solidFill>
              <a:latin typeface="Times New Roman"/>
            </a:endParaRPr>
          </a:p>
        </p:txBody>
      </p:sp>
    </p:spTree>
    <p:extLst>
      <p:ext uri="{BB962C8B-B14F-4D97-AF65-F5344CB8AC3E}">
        <p14:creationId xmlns:p14="http://schemas.microsoft.com/office/powerpoint/2010/main" val="39904915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218D7-DB12-81EC-A052-1071AD8486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F37F7F6-9315-089E-5E3E-AD86FA887C6E}"/>
              </a:ext>
            </a:extLst>
          </p:cNvPr>
          <p:cNvSpPr>
            <a:spLocks noGrp="1"/>
          </p:cNvSpPr>
          <p:nvPr>
            <p:ph type="body"/>
          </p:nvPr>
        </p:nvSpPr>
        <p:spPr/>
        <p:txBody>
          <a:bodyPr/>
          <a:lstStyle/>
          <a:p>
            <a:pPr>
              <a:buFont typeface=""/>
              <a:buChar char="•"/>
            </a:pPr>
            <a:r>
              <a:rPr lang="en-US" b="1"/>
              <a:t>The Workload:</a:t>
            </a:r>
            <a:r>
              <a:rPr lang="en-US"/>
              <a:t> Running parallel, compute-heavy simulations to model complex physical or logistical systems.</a:t>
            </a:r>
          </a:p>
          <a:p>
            <a:pPr>
              <a:buFont typeface=""/>
              <a:buChar char="•"/>
            </a:pPr>
            <a:r>
              <a:rPr lang="en-US" b="1"/>
              <a:t>The HPC Vega Solution:</a:t>
            </a:r>
            <a:r>
              <a:rPr lang="en-US"/>
              <a:t> Dedicated, high-performance compute environments capable of running thousands of iterative "what-if" scenarios concurrently.</a:t>
            </a:r>
          </a:p>
          <a:p>
            <a:pPr>
              <a:buFont typeface=""/>
              <a:buChar char="•"/>
            </a:pPr>
            <a:r>
              <a:rPr lang="en-US" b="1"/>
              <a:t>The Impact:</a:t>
            </a:r>
            <a:r>
              <a:rPr lang="en-US"/>
              <a:t> </a:t>
            </a:r>
            <a:endParaRPr lang="en-US">
              <a:ea typeface="Roboto Condensed"/>
              <a:cs typeface="Roboto Condensed"/>
            </a:endParaRPr>
          </a:p>
          <a:p>
            <a:pPr lvl="1">
              <a:buFont typeface="Courier New"/>
              <a:buChar char="o"/>
            </a:pPr>
            <a:r>
              <a:rPr lang="en-US"/>
              <a:t>Rapid validation of strategies</a:t>
            </a:r>
            <a:endParaRPr lang="en-US">
              <a:ea typeface="Roboto Condensed"/>
              <a:cs typeface="Roboto Condensed"/>
            </a:endParaRPr>
          </a:p>
          <a:p>
            <a:pPr lvl="1">
              <a:buFont typeface="Courier New"/>
              <a:buChar char="o"/>
            </a:pPr>
            <a:r>
              <a:rPr lang="en-US"/>
              <a:t>Process optimizations, or system changes in a virtual environment before deploying them to production.</a:t>
            </a:r>
            <a:endParaRPr lang="en-US">
              <a:ea typeface="Roboto Condensed"/>
              <a:cs typeface="Roboto Condensed"/>
            </a:endParaRPr>
          </a:p>
        </p:txBody>
      </p:sp>
      <p:sp>
        <p:nvSpPr>
          <p:cNvPr id="3" name="Title 2">
            <a:extLst>
              <a:ext uri="{FF2B5EF4-FFF2-40B4-BE49-F238E27FC236}">
                <a16:creationId xmlns:a16="http://schemas.microsoft.com/office/drawing/2014/main" id="{804DC861-6CA3-CBE9-14CC-6E4DF03A83C0}"/>
              </a:ext>
            </a:extLst>
          </p:cNvPr>
          <p:cNvSpPr>
            <a:spLocks noGrp="1"/>
          </p:cNvSpPr>
          <p:nvPr>
            <p:ph type="title"/>
          </p:nvPr>
        </p:nvSpPr>
        <p:spPr>
          <a:xfrm>
            <a:off x="777120" y="810960"/>
            <a:ext cx="10515240" cy="4350960"/>
          </a:xfrm>
        </p:spPr>
        <p:txBody>
          <a:bodyPr/>
          <a:lstStyle/>
          <a:p>
            <a:pPr marL="0" indent="0">
              <a:buNone/>
            </a:pPr>
            <a:r>
              <a:rPr lang="en-US" sz="3200" b="1">
                <a:ea typeface="+mn-lt"/>
                <a:cs typeface="+mn-lt"/>
              </a:rPr>
              <a:t>Use Case 4 – High-Fidelity Simulation &amp; Digital Representation</a:t>
            </a:r>
            <a:endParaRPr lang="en-US" b="1"/>
          </a:p>
        </p:txBody>
      </p:sp>
      <p:sp>
        <p:nvSpPr>
          <p:cNvPr id="5" name="Date Placeholder 3">
            <a:extLst>
              <a:ext uri="{FF2B5EF4-FFF2-40B4-BE49-F238E27FC236}">
                <a16:creationId xmlns:a16="http://schemas.microsoft.com/office/drawing/2014/main" id="{0FF1EAB4-C682-C61F-97F4-54651A2A1F56}"/>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PlaceHolder 1">
            <a:extLst>
              <a:ext uri="{FF2B5EF4-FFF2-40B4-BE49-F238E27FC236}">
                <a16:creationId xmlns:a16="http://schemas.microsoft.com/office/drawing/2014/main" id="{4B8994ED-AE81-EC36-0D3F-3BD55C8251AA}"/>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9" name="PlaceHolder 2">
            <a:extLst>
              <a:ext uri="{FF2B5EF4-FFF2-40B4-BE49-F238E27FC236}">
                <a16:creationId xmlns:a16="http://schemas.microsoft.com/office/drawing/2014/main" id="{3C58C79E-BD90-4393-0B4D-36F8AC0E3312}"/>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fld id="{E54ACC80-2A5C-4B05-9689-D33C95388668}" type="slidenum">
              <a:rPr lang="sl-SI" smtClean="0"/>
              <a:pPr/>
              <a:t>45</a:t>
            </a:fld>
            <a:endParaRPr lang="sl-SI">
              <a:solidFill>
                <a:srgbClr val="000000"/>
              </a:solidFill>
              <a:latin typeface="Times New Roman"/>
            </a:endParaRPr>
          </a:p>
        </p:txBody>
      </p:sp>
    </p:spTree>
    <p:extLst>
      <p:ext uri="{BB962C8B-B14F-4D97-AF65-F5344CB8AC3E}">
        <p14:creationId xmlns:p14="http://schemas.microsoft.com/office/powerpoint/2010/main" val="2146568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A63BD-8DBC-65EE-BA18-55B6C2EB937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46CF570-EE64-81A3-FFC4-9F97220178BC}"/>
              </a:ext>
            </a:extLst>
          </p:cNvPr>
          <p:cNvSpPr>
            <a:spLocks noGrp="1"/>
          </p:cNvSpPr>
          <p:nvPr>
            <p:ph type="body"/>
          </p:nvPr>
        </p:nvSpPr>
        <p:spPr/>
        <p:txBody>
          <a:bodyPr/>
          <a:lstStyle/>
          <a:p>
            <a:r>
              <a:rPr lang="en-US" b="1">
                <a:ea typeface="+mn-lt"/>
                <a:cs typeface="+mn-lt"/>
              </a:rPr>
              <a:t>Elastic Scalability:</a:t>
            </a:r>
            <a:r>
              <a:rPr lang="en-US">
                <a:ea typeface="+mn-lt"/>
                <a:cs typeface="+mn-lt"/>
              </a:rPr>
              <a:t> Seamlessly absorb unpredictable computational spikes without degrading end-user experience or system stability.</a:t>
            </a:r>
          </a:p>
          <a:p>
            <a:r>
              <a:rPr lang="en-US" b="1">
                <a:ea typeface="+mn-lt"/>
                <a:cs typeface="+mn-lt"/>
              </a:rPr>
              <a:t>Data Sovereignty &amp; Security:</a:t>
            </a:r>
            <a:r>
              <a:rPr lang="en-US">
                <a:ea typeface="+mn-lt"/>
                <a:cs typeface="+mn-lt"/>
              </a:rPr>
              <a:t> Localized, enterprise-grade infrastructure ensuring data remains protected, compliant, and under your direct control.</a:t>
            </a:r>
          </a:p>
          <a:p>
            <a:r>
              <a:rPr lang="en-US" b="1">
                <a:ea typeface="+mn-lt"/>
                <a:cs typeface="+mn-lt"/>
              </a:rPr>
              <a:t>Cloud-Native Foundation:</a:t>
            </a:r>
            <a:r>
              <a:rPr lang="en-US">
                <a:ea typeface="+mn-lt"/>
                <a:cs typeface="+mn-lt"/>
              </a:rPr>
              <a:t> Powered by </a:t>
            </a:r>
            <a:r>
              <a:rPr lang="en-US" b="1">
                <a:ea typeface="+mn-lt"/>
                <a:cs typeface="+mn-lt"/>
              </a:rPr>
              <a:t>OpenStack</a:t>
            </a:r>
            <a:r>
              <a:rPr lang="en-US">
                <a:ea typeface="+mn-lt"/>
                <a:cs typeface="+mn-lt"/>
              </a:rPr>
              <a:t> and </a:t>
            </a:r>
            <a:r>
              <a:rPr lang="en-US" b="1">
                <a:ea typeface="+mn-lt"/>
                <a:cs typeface="+mn-lt"/>
              </a:rPr>
              <a:t>Kubernetes (k8s) </a:t>
            </a:r>
            <a:r>
              <a:rPr lang="en-US">
                <a:ea typeface="+mn-lt"/>
                <a:cs typeface="+mn-lt"/>
              </a:rPr>
              <a:t>for seamless container orchestration, effortless scaling, and modern DevOps integration.</a:t>
            </a:r>
          </a:p>
          <a:p>
            <a:endParaRPr lang="en-US">
              <a:ea typeface="Roboto Condensed"/>
              <a:cs typeface="Arial"/>
            </a:endParaRPr>
          </a:p>
        </p:txBody>
      </p:sp>
      <p:sp>
        <p:nvSpPr>
          <p:cNvPr id="3" name="Title 2">
            <a:extLst>
              <a:ext uri="{FF2B5EF4-FFF2-40B4-BE49-F238E27FC236}">
                <a16:creationId xmlns:a16="http://schemas.microsoft.com/office/drawing/2014/main" id="{CCBE8101-EBCC-0837-FC1F-FA525530E4A1}"/>
              </a:ext>
            </a:extLst>
          </p:cNvPr>
          <p:cNvSpPr>
            <a:spLocks noGrp="1"/>
          </p:cNvSpPr>
          <p:nvPr>
            <p:ph type="title"/>
          </p:nvPr>
        </p:nvSpPr>
        <p:spPr>
          <a:xfrm>
            <a:off x="777120" y="810960"/>
            <a:ext cx="10515240" cy="4350960"/>
          </a:xfrm>
        </p:spPr>
        <p:txBody>
          <a:bodyPr/>
          <a:lstStyle/>
          <a:p>
            <a:pPr marL="0" indent="0">
              <a:spcBef>
                <a:spcPts val="0"/>
              </a:spcBef>
              <a:buNone/>
            </a:pPr>
            <a:r>
              <a:rPr lang="en-US" sz="4400">
                <a:latin typeface="Roboto Black"/>
                <a:ea typeface="Roboto Black"/>
                <a:cs typeface="Roboto Black"/>
              </a:rPr>
              <a:t>The HPC Vega Infrastructure Advantage</a:t>
            </a:r>
          </a:p>
          <a:p>
            <a:pPr marL="0" indent="0">
              <a:buNone/>
            </a:pPr>
            <a:endParaRPr lang="en-US" sz="3200" b="1">
              <a:ea typeface="Roboto Condensed"/>
              <a:cs typeface="Roboto Condensed"/>
            </a:endParaRPr>
          </a:p>
        </p:txBody>
      </p:sp>
      <p:sp>
        <p:nvSpPr>
          <p:cNvPr id="5" name="Date Placeholder 3">
            <a:extLst>
              <a:ext uri="{FF2B5EF4-FFF2-40B4-BE49-F238E27FC236}">
                <a16:creationId xmlns:a16="http://schemas.microsoft.com/office/drawing/2014/main" id="{20C253F0-4851-0588-B3A0-DE5EE9661FCD}"/>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PlaceHolder 1">
            <a:extLst>
              <a:ext uri="{FF2B5EF4-FFF2-40B4-BE49-F238E27FC236}">
                <a16:creationId xmlns:a16="http://schemas.microsoft.com/office/drawing/2014/main" id="{B4ACC6E0-152F-C771-61B1-754677EB6CD1}"/>
              </a:ext>
            </a:extLst>
          </p:cNvPr>
          <p:cNvSpPr txBox="1">
            <a:spLocks/>
          </p:cNvSpPr>
          <p:nvPr/>
        </p:nvSpPr>
        <p:spPr>
          <a:xfrm>
            <a:off x="4038480" y="6356520"/>
            <a:ext cx="4114440" cy="364680"/>
          </a:xfrm>
          <a:prstGeom prst="rect">
            <a:avLst/>
          </a:prstGeom>
          <a:noFill/>
          <a:ln w="0">
            <a:noFill/>
          </a:ln>
        </p:spPr>
        <p:txBody>
          <a:bodyPr lIns="91440" tIns="45720" rIns="91440" bIns="45720" anchor="ctr">
            <a:noAutofit/>
          </a:bodyPr>
          <a:lstStyle>
            <a:defPPr>
              <a:defRPr lang="en-US"/>
            </a:defPPr>
            <a:lvl1pPr marL="0" indent="0" algn="ct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r>
              <a:rPr lang="sl-SI"/>
              <a:t>HPC Vega </a:t>
            </a:r>
            <a:r>
              <a:rPr lang="sl-SI" err="1"/>
              <a:t>for</a:t>
            </a:r>
            <a:r>
              <a:rPr lang="sl-SI"/>
              <a:t> </a:t>
            </a:r>
            <a:r>
              <a:rPr lang="sl-SI" err="1"/>
              <a:t>Industry</a:t>
            </a:r>
            <a:endParaRPr lang="en-GB"/>
          </a:p>
        </p:txBody>
      </p:sp>
      <p:sp>
        <p:nvSpPr>
          <p:cNvPr id="9" name="PlaceHolder 2">
            <a:extLst>
              <a:ext uri="{FF2B5EF4-FFF2-40B4-BE49-F238E27FC236}">
                <a16:creationId xmlns:a16="http://schemas.microsoft.com/office/drawing/2014/main" id="{EC4BBEA8-905A-E2AB-4219-13F9733106DD}"/>
              </a:ext>
            </a:extLst>
          </p:cNvPr>
          <p:cNvSpPr txBox="1">
            <a:spLocks/>
          </p:cNvSpPr>
          <p:nvPr/>
        </p:nvSpPr>
        <p:spPr>
          <a:xfrm>
            <a:off x="8610480" y="6356520"/>
            <a:ext cx="2742840" cy="364680"/>
          </a:xfrm>
          <a:prstGeom prst="rect">
            <a:avLst/>
          </a:prstGeom>
          <a:noFill/>
          <a:ln w="0">
            <a:noFill/>
          </a:ln>
        </p:spPr>
        <p:txBody>
          <a:bodyPr lIns="91440" tIns="45720" rIns="91440" bIns="45720" anchor="ctr">
            <a:noAutofit/>
          </a:bodyPr>
          <a:lstStyle>
            <a:defPPr>
              <a:defRPr lang="en-US"/>
            </a:defPPr>
            <a:lvl1pPr marL="0" indent="0" algn="r" defTabSz="914400" rtl="0">
              <a:lnSpc>
                <a:spcPct val="100000"/>
              </a:lnSpc>
              <a:buNone/>
              <a:defRPr lang="en-GB" sz="1200" b="0" u="none" strike="noStrike">
                <a:solidFill>
                  <a:schemeClr val="lt1">
                    <a:tint val="75000"/>
                  </a:schemeClr>
                </a:solidFill>
                <a:effectLst/>
                <a:uFillTx/>
                <a:latin typeface="Roboto Condensed"/>
                <a:ea typeface="Arial"/>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fld id="{E54ACC80-2A5C-4B05-9689-D33C95388668}" type="slidenum">
              <a:rPr lang="sl-SI" smtClean="0"/>
              <a:pPr/>
              <a:t>46</a:t>
            </a:fld>
            <a:endParaRPr lang="sl-SI">
              <a:solidFill>
                <a:srgbClr val="000000"/>
              </a:solidFill>
              <a:latin typeface="Times New Roman"/>
            </a:endParaRPr>
          </a:p>
        </p:txBody>
      </p:sp>
      <p:pic>
        <p:nvPicPr>
          <p:cNvPr id="4" name="Picture 3">
            <a:extLst>
              <a:ext uri="{FF2B5EF4-FFF2-40B4-BE49-F238E27FC236}">
                <a16:creationId xmlns:a16="http://schemas.microsoft.com/office/drawing/2014/main" id="{9C442B54-2E1D-CF2F-395D-15F918AA6AE8}"/>
              </a:ext>
            </a:extLst>
          </p:cNvPr>
          <p:cNvPicPr>
            <a:picLocks noChangeAspect="1"/>
          </p:cNvPicPr>
          <p:nvPr/>
        </p:nvPicPr>
        <p:blipFill>
          <a:blip r:embed="rId3"/>
          <a:stretch>
            <a:fillRect/>
          </a:stretch>
        </p:blipFill>
        <p:spPr>
          <a:xfrm>
            <a:off x="9529762" y="4613501"/>
            <a:ext cx="2528208" cy="1617890"/>
          </a:xfrm>
          <a:prstGeom prst="rect">
            <a:avLst/>
          </a:prstGeom>
        </p:spPr>
      </p:pic>
    </p:spTree>
    <p:extLst>
      <p:ext uri="{BB962C8B-B14F-4D97-AF65-F5344CB8AC3E}">
        <p14:creationId xmlns:p14="http://schemas.microsoft.com/office/powerpoint/2010/main" val="1367580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8067E-9C42-CEE7-F2BD-B842BFA3FCF4}"/>
            </a:ext>
          </a:extLst>
        </p:cNvPr>
        <p:cNvGrpSpPr/>
        <p:nvPr/>
      </p:nvGrpSpPr>
      <p:grpSpPr>
        <a:xfrm>
          <a:off x="0" y="0"/>
          <a:ext cx="0" cy="0"/>
          <a:chOff x="0" y="0"/>
          <a:chExt cx="0" cy="0"/>
        </a:xfrm>
      </p:grpSpPr>
      <p:sp>
        <p:nvSpPr>
          <p:cNvPr id="160" name="PlaceHolder 1">
            <a:extLst>
              <a:ext uri="{FF2B5EF4-FFF2-40B4-BE49-F238E27FC236}">
                <a16:creationId xmlns:a16="http://schemas.microsoft.com/office/drawing/2014/main" id="{FB9190D5-F90C-B0DD-C35F-FEF66372C3E2}"/>
              </a:ext>
            </a:extLst>
          </p:cNvPr>
          <p:cNvSpPr>
            <a:spLocks noGrp="1"/>
          </p:cNvSpPr>
          <p:nvPr>
            <p:ph type="title"/>
          </p:nvPr>
        </p:nvSpPr>
        <p:spPr>
          <a:xfrm>
            <a:off x="4452120" y="1752840"/>
            <a:ext cx="7510680" cy="2387160"/>
          </a:xfrm>
          <a:prstGeom prst="rect">
            <a:avLst/>
          </a:prstGeom>
          <a:noFill/>
          <a:ln w="0">
            <a:noFill/>
          </a:ln>
        </p:spPr>
        <p:txBody>
          <a:bodyPr lIns="91440" tIns="45720" rIns="91440" bIns="45720" anchor="t">
            <a:normAutofit/>
          </a:bodyPr>
          <a:lstStyle/>
          <a:p>
            <a:pPr>
              <a:spcBef>
                <a:spcPts val="1191"/>
              </a:spcBef>
              <a:spcAft>
                <a:spcPts val="992"/>
              </a:spcAft>
            </a:pPr>
            <a:r>
              <a:rPr lang="sl-SI" sz="4000">
                <a:solidFill>
                  <a:schemeClr val="lt1"/>
                </a:solidFill>
                <a:latin typeface="Roboto Black"/>
              </a:rPr>
              <a:t>AI </a:t>
            </a:r>
            <a:r>
              <a:rPr lang="sl-SI" sz="4000" err="1">
                <a:solidFill>
                  <a:schemeClr val="lt1"/>
                </a:solidFill>
                <a:latin typeface="Roboto Black"/>
              </a:rPr>
              <a:t>meets</a:t>
            </a:r>
            <a:r>
              <a:rPr lang="sl-SI" sz="4000">
                <a:solidFill>
                  <a:schemeClr val="lt1"/>
                </a:solidFill>
                <a:latin typeface="Roboto Black"/>
              </a:rPr>
              <a:t> HPC</a:t>
            </a:r>
            <a:endParaRPr lang="en-US" sz="4000" b="0" u="none" strike="noStrike">
              <a:solidFill>
                <a:schemeClr val="lt1"/>
              </a:solidFill>
              <a:effectLst/>
              <a:uFillTx/>
              <a:latin typeface="Roboto Condensed"/>
            </a:endParaRPr>
          </a:p>
        </p:txBody>
      </p:sp>
      <p:sp>
        <p:nvSpPr>
          <p:cNvPr id="161" name="PlaceHolder 2">
            <a:extLst>
              <a:ext uri="{FF2B5EF4-FFF2-40B4-BE49-F238E27FC236}">
                <a16:creationId xmlns:a16="http://schemas.microsoft.com/office/drawing/2014/main" id="{BB37C0CB-1D1B-61CC-FE4B-F3B9447510DF}"/>
              </a:ext>
            </a:extLst>
          </p:cNvPr>
          <p:cNvSpPr>
            <a:spLocks noGrp="1"/>
          </p:cNvSpPr>
          <p:nvPr>
            <p:ph type="subTitle"/>
          </p:nvPr>
        </p:nvSpPr>
        <p:spPr>
          <a:xfrm>
            <a:off x="4452120" y="3136920"/>
            <a:ext cx="6508440" cy="165528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a:solidFill>
                  <a:schemeClr val="lt1"/>
                </a:solidFill>
                <a:latin typeface="Roboto Condensed"/>
                <a:ea typeface="Arial"/>
              </a:rPr>
              <a:t>Speaker: </a:t>
            </a:r>
            <a:r>
              <a:rPr lang="sl-SI" sz="2200" b="0" u="none" strike="noStrike">
                <a:solidFill>
                  <a:schemeClr val="lt1"/>
                </a:solidFill>
                <a:effectLst/>
                <a:uFillTx/>
                <a:latin typeface="Roboto Condensed"/>
                <a:ea typeface="Arial"/>
              </a:rPr>
              <a:t>Teo </a:t>
            </a:r>
            <a:r>
              <a:rPr lang="sl-SI" sz="2200" b="0" u="none" strike="noStrike" err="1">
                <a:solidFill>
                  <a:schemeClr val="lt1"/>
                </a:solidFill>
                <a:effectLst/>
                <a:uFillTx/>
                <a:latin typeface="Roboto Condensed"/>
                <a:ea typeface="Arial"/>
              </a:rPr>
              <a:t>Prica</a:t>
            </a:r>
            <a:r>
              <a:rPr lang="sl-SI" sz="2200" b="0" u="none" strike="noStrike">
                <a:solidFill>
                  <a:schemeClr val="lt1"/>
                </a:solidFill>
                <a:effectLst/>
                <a:uFillTx/>
                <a:latin typeface="Roboto Condensed"/>
                <a:ea typeface="Arial"/>
              </a:rPr>
              <a:t> </a:t>
            </a:r>
            <a:r>
              <a:rPr lang="en-GB" sz="2200" b="0" u="none" strike="noStrike">
                <a:solidFill>
                  <a:schemeClr val="lt1"/>
                </a:solidFill>
                <a:effectLst/>
                <a:uFillTx/>
                <a:latin typeface="Roboto Condensed"/>
                <a:ea typeface="Arial"/>
              </a:rPr>
              <a:t>(IZUM)</a:t>
            </a:r>
            <a:endParaRPr lang="sl-SI" sz="2200" b="0" u="none" strike="noStrike">
              <a:solidFill>
                <a:schemeClr val="lt1"/>
              </a:solidFill>
              <a:effectLst/>
              <a:uFillTx/>
              <a:latin typeface="Roboto Condensed"/>
              <a:ea typeface="Arial"/>
            </a:endParaRPr>
          </a:p>
        </p:txBody>
      </p:sp>
    </p:spTree>
    <p:extLst>
      <p:ext uri="{BB962C8B-B14F-4D97-AF65-F5344CB8AC3E}">
        <p14:creationId xmlns:p14="http://schemas.microsoft.com/office/powerpoint/2010/main" val="16111509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359AF58-EA41-48ED-9B56-55365552E3C7}"/>
              </a:ext>
            </a:extLst>
          </p:cNvPr>
          <p:cNvSpPr>
            <a:spLocks noGrp="1"/>
          </p:cNvSpPr>
          <p:nvPr>
            <p:ph idx="1"/>
          </p:nvPr>
        </p:nvSpPr>
        <p:spPr/>
        <p:txBody>
          <a:bodyPr vert="horz" lIns="91440" tIns="45720" rIns="91440" bIns="45720" rtlCol="0" anchor="t">
            <a:noAutofit/>
          </a:bodyPr>
          <a:lstStyle/>
          <a:p>
            <a:endParaRPr lang="en-US" sz="2000">
              <a:ea typeface="+mn-lt"/>
              <a:cs typeface="+mn-lt"/>
            </a:endParaRPr>
          </a:p>
          <a:p>
            <a:r>
              <a:rPr lang="en-US" sz="2000">
                <a:ea typeface="+mn-lt"/>
                <a:cs typeface="+mn-lt"/>
              </a:rPr>
              <a:t>Scientific software presents challenges,</a:t>
            </a:r>
            <a:endParaRPr lang="en-US"/>
          </a:p>
          <a:p>
            <a:r>
              <a:rPr lang="en-US" sz="2000">
                <a:ea typeface="+mn-lt"/>
                <a:cs typeface="+mn-lt"/>
              </a:rPr>
              <a:t>lacking of comments and examples,</a:t>
            </a:r>
          </a:p>
          <a:p>
            <a:r>
              <a:rPr lang="en-US" sz="2000">
                <a:ea typeface="+mn-lt"/>
                <a:cs typeface="+mn-lt"/>
              </a:rPr>
              <a:t>insufficient documentation,</a:t>
            </a:r>
          </a:p>
          <a:p>
            <a:r>
              <a:rPr lang="en-US" sz="2000">
                <a:ea typeface="+mn-lt"/>
                <a:cs typeface="+mn-lt"/>
              </a:rPr>
              <a:t>written by scientists forced to code,</a:t>
            </a:r>
          </a:p>
          <a:p>
            <a:r>
              <a:rPr lang="en-US" sz="2000">
                <a:ea typeface="+mn-lt"/>
                <a:cs typeface="+mn-lt"/>
              </a:rPr>
              <a:t>lack of support,</a:t>
            </a:r>
          </a:p>
          <a:p>
            <a:r>
              <a:rPr lang="en-US" sz="2000">
                <a:ea typeface="+mn-lt"/>
                <a:cs typeface="+mn-lt"/>
              </a:rPr>
              <a:t>non-standard installation,</a:t>
            </a:r>
          </a:p>
          <a:p>
            <a:r>
              <a:rPr lang="en-US" sz="2000">
                <a:ea typeface="+mn-lt"/>
                <a:cs typeface="+mn-lt"/>
              </a:rPr>
              <a:t>non-optimized,</a:t>
            </a:r>
          </a:p>
          <a:p>
            <a:r>
              <a:rPr lang="en-US" sz="2000">
                <a:ea typeface="+mn-lt"/>
                <a:cs typeface="+mn-lt"/>
              </a:rPr>
              <a:t>and beyond.</a:t>
            </a:r>
            <a:endParaRPr lang="en-US" sz="2000"/>
          </a:p>
        </p:txBody>
      </p:sp>
      <p:sp>
        <p:nvSpPr>
          <p:cNvPr id="4" name="Footer Placeholder 3">
            <a:extLst>
              <a:ext uri="{FF2B5EF4-FFF2-40B4-BE49-F238E27FC236}">
                <a16:creationId xmlns:a16="http://schemas.microsoft.com/office/drawing/2014/main" id="{BAC0C97B-6B3E-6CE8-C323-5C7D388ECC34}"/>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11326CE2-2521-0405-CEB1-51A4C1F4B878}"/>
              </a:ext>
            </a:extLst>
          </p:cNvPr>
          <p:cNvSpPr>
            <a:spLocks noGrp="1"/>
          </p:cNvSpPr>
          <p:nvPr>
            <p:ph type="sldNum" sz="quarter" idx="12"/>
          </p:nvPr>
        </p:nvSpPr>
        <p:spPr/>
        <p:txBody>
          <a:bodyPr/>
          <a:lstStyle/>
          <a:p>
            <a:pPr>
              <a:defRPr/>
            </a:pPr>
            <a:fld id="{0CE68F04-8C45-4A80-901C-428EAFDC5CAA}" type="slidenum">
              <a:rPr lang="en-US"/>
              <a:t>48</a:t>
            </a:fld>
            <a:endParaRPr lang="en-US"/>
          </a:p>
        </p:txBody>
      </p:sp>
      <p:sp>
        <p:nvSpPr>
          <p:cNvPr id="6" name="Title 5">
            <a:extLst>
              <a:ext uri="{FF2B5EF4-FFF2-40B4-BE49-F238E27FC236}">
                <a16:creationId xmlns:a16="http://schemas.microsoft.com/office/drawing/2014/main" id="{C17ABCC0-AEA8-FBEF-2D28-D4D3CCB434BE}"/>
              </a:ext>
            </a:extLst>
          </p:cNvPr>
          <p:cNvSpPr>
            <a:spLocks noGrp="1"/>
          </p:cNvSpPr>
          <p:nvPr>
            <p:ph type="title"/>
          </p:nvPr>
        </p:nvSpPr>
        <p:spPr/>
        <p:txBody>
          <a:bodyPr/>
          <a:lstStyle/>
          <a:p>
            <a:r>
              <a:rPr lang="en-US"/>
              <a:t>Software in HPC</a:t>
            </a:r>
          </a:p>
        </p:txBody>
      </p:sp>
      <p:pic>
        <p:nvPicPr>
          <p:cNvPr id="7" name="Picture 6">
            <a:extLst>
              <a:ext uri="{FF2B5EF4-FFF2-40B4-BE49-F238E27FC236}">
                <a16:creationId xmlns:a16="http://schemas.microsoft.com/office/drawing/2014/main" id="{981CE7EE-DF5B-B25B-122A-A1E51D409B72}"/>
              </a:ext>
            </a:extLst>
          </p:cNvPr>
          <p:cNvPicPr>
            <a:picLocks noChangeAspect="1"/>
          </p:cNvPicPr>
          <p:nvPr/>
        </p:nvPicPr>
        <p:blipFill>
          <a:blip r:embed="rId2"/>
          <a:stretch>
            <a:fillRect/>
          </a:stretch>
        </p:blipFill>
        <p:spPr>
          <a:xfrm>
            <a:off x="5869090" y="1195414"/>
            <a:ext cx="4891048" cy="4266570"/>
          </a:xfrm>
          <a:prstGeom prst="rect">
            <a:avLst/>
          </a:prstGeom>
        </p:spPr>
      </p:pic>
      <p:sp>
        <p:nvSpPr>
          <p:cNvPr id="9" name="Date Placeholder 3">
            <a:extLst>
              <a:ext uri="{FF2B5EF4-FFF2-40B4-BE49-F238E27FC236}">
                <a16:creationId xmlns:a16="http://schemas.microsoft.com/office/drawing/2014/main" id="{F26DDA17-61BE-4952-663C-D6FE67AA359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33157204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9BE8A68-EE3B-8BC1-C9A4-74D784A2217B}"/>
              </a:ext>
            </a:extLst>
          </p:cNvPr>
          <p:cNvSpPr>
            <a:spLocks noGrp="1"/>
          </p:cNvSpPr>
          <p:nvPr>
            <p:ph idx="1"/>
          </p:nvPr>
        </p:nvSpPr>
        <p:spPr>
          <a:xfrm>
            <a:off x="838198" y="1511989"/>
            <a:ext cx="3575733" cy="4351338"/>
          </a:xfrm>
        </p:spPr>
        <p:txBody>
          <a:bodyPr vert="horz" lIns="91440" tIns="45720" rIns="91440" bIns="45720" rtlCol="0" anchor="t">
            <a:noAutofit/>
          </a:bodyPr>
          <a:lstStyle/>
          <a:p>
            <a:r>
              <a:rPr lang="en-US">
                <a:ea typeface="+mn-lt"/>
                <a:cs typeface="+mn-lt"/>
              </a:rPr>
              <a:t>Is a common problem due to complex, conflicting, or overlapping dependencies in the software stack. </a:t>
            </a:r>
            <a:endParaRPr lang="en-US"/>
          </a:p>
        </p:txBody>
      </p:sp>
      <p:sp>
        <p:nvSpPr>
          <p:cNvPr id="4" name="Footer Placeholder 3">
            <a:extLst>
              <a:ext uri="{FF2B5EF4-FFF2-40B4-BE49-F238E27FC236}">
                <a16:creationId xmlns:a16="http://schemas.microsoft.com/office/drawing/2014/main" id="{CC57E368-4F4F-7595-B600-7644B8769C44}"/>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BA9DC879-9222-0C65-9FB5-B5BE811EEFE4}"/>
              </a:ext>
            </a:extLst>
          </p:cNvPr>
          <p:cNvSpPr>
            <a:spLocks noGrp="1"/>
          </p:cNvSpPr>
          <p:nvPr>
            <p:ph type="sldNum" sz="quarter" idx="12"/>
          </p:nvPr>
        </p:nvSpPr>
        <p:spPr/>
        <p:txBody>
          <a:bodyPr/>
          <a:lstStyle/>
          <a:p>
            <a:pPr>
              <a:defRPr/>
            </a:pPr>
            <a:fld id="{0CE68F04-8C45-4A80-901C-428EAFDC5CAA}" type="slidenum">
              <a:rPr lang="en-US"/>
              <a:t>49</a:t>
            </a:fld>
            <a:endParaRPr lang="en-US"/>
          </a:p>
        </p:txBody>
      </p:sp>
      <p:sp>
        <p:nvSpPr>
          <p:cNvPr id="6" name="Title 5">
            <a:extLst>
              <a:ext uri="{FF2B5EF4-FFF2-40B4-BE49-F238E27FC236}">
                <a16:creationId xmlns:a16="http://schemas.microsoft.com/office/drawing/2014/main" id="{1BB6E82C-4B86-6194-711F-709B505DB096}"/>
              </a:ext>
            </a:extLst>
          </p:cNvPr>
          <p:cNvSpPr>
            <a:spLocks noGrp="1"/>
          </p:cNvSpPr>
          <p:nvPr>
            <p:ph type="title"/>
          </p:nvPr>
        </p:nvSpPr>
        <p:spPr/>
        <p:txBody>
          <a:bodyPr/>
          <a:lstStyle/>
          <a:p>
            <a:r>
              <a:rPr lang="en-US"/>
              <a:t>Dependency Hell</a:t>
            </a:r>
          </a:p>
        </p:txBody>
      </p:sp>
      <p:pic>
        <p:nvPicPr>
          <p:cNvPr id="7" name="Picture 6">
            <a:extLst>
              <a:ext uri="{FF2B5EF4-FFF2-40B4-BE49-F238E27FC236}">
                <a16:creationId xmlns:a16="http://schemas.microsoft.com/office/drawing/2014/main" id="{A307C1DE-B895-3646-7DFB-BD9656B8B04B}"/>
              </a:ext>
            </a:extLst>
          </p:cNvPr>
          <p:cNvPicPr>
            <a:picLocks noChangeAspect="1"/>
          </p:cNvPicPr>
          <p:nvPr/>
        </p:nvPicPr>
        <p:blipFill>
          <a:blip r:embed="rId2"/>
          <a:stretch>
            <a:fillRect/>
          </a:stretch>
        </p:blipFill>
        <p:spPr>
          <a:xfrm>
            <a:off x="5019675" y="295079"/>
            <a:ext cx="2152650" cy="2124075"/>
          </a:xfrm>
          <a:prstGeom prst="rect">
            <a:avLst/>
          </a:prstGeom>
        </p:spPr>
      </p:pic>
      <p:pic>
        <p:nvPicPr>
          <p:cNvPr id="8" name="Picture 7">
            <a:extLst>
              <a:ext uri="{FF2B5EF4-FFF2-40B4-BE49-F238E27FC236}">
                <a16:creationId xmlns:a16="http://schemas.microsoft.com/office/drawing/2014/main" id="{D07C3611-E824-6C56-F9A7-A15AA3C4CE71}"/>
              </a:ext>
            </a:extLst>
          </p:cNvPr>
          <p:cNvPicPr>
            <a:picLocks noChangeAspect="1"/>
          </p:cNvPicPr>
          <p:nvPr/>
        </p:nvPicPr>
        <p:blipFill>
          <a:blip r:embed="rId3"/>
          <a:stretch>
            <a:fillRect/>
          </a:stretch>
        </p:blipFill>
        <p:spPr>
          <a:xfrm>
            <a:off x="7365227" y="294056"/>
            <a:ext cx="4332143" cy="5810171"/>
          </a:xfrm>
          <a:prstGeom prst="rect">
            <a:avLst/>
          </a:prstGeom>
        </p:spPr>
      </p:pic>
      <p:pic>
        <p:nvPicPr>
          <p:cNvPr id="9" name="Picture 8">
            <a:extLst>
              <a:ext uri="{FF2B5EF4-FFF2-40B4-BE49-F238E27FC236}">
                <a16:creationId xmlns:a16="http://schemas.microsoft.com/office/drawing/2014/main" id="{303C0AA6-6538-DA32-CFDD-819FE27E5781}"/>
              </a:ext>
            </a:extLst>
          </p:cNvPr>
          <p:cNvPicPr>
            <a:picLocks noChangeAspect="1"/>
          </p:cNvPicPr>
          <p:nvPr/>
        </p:nvPicPr>
        <p:blipFill>
          <a:blip r:embed="rId4"/>
          <a:stretch>
            <a:fillRect/>
          </a:stretch>
        </p:blipFill>
        <p:spPr>
          <a:xfrm>
            <a:off x="3987550" y="2218300"/>
            <a:ext cx="3624934" cy="3926506"/>
          </a:xfrm>
          <a:prstGeom prst="rect">
            <a:avLst/>
          </a:prstGeom>
        </p:spPr>
      </p:pic>
      <p:pic>
        <p:nvPicPr>
          <p:cNvPr id="12" name="Picture 11">
            <a:extLst>
              <a:ext uri="{FF2B5EF4-FFF2-40B4-BE49-F238E27FC236}">
                <a16:creationId xmlns:a16="http://schemas.microsoft.com/office/drawing/2014/main" id="{97EA27E0-4056-76E2-2585-1B21AD553E0C}"/>
              </a:ext>
            </a:extLst>
          </p:cNvPr>
          <p:cNvPicPr>
            <a:picLocks noChangeAspect="1"/>
          </p:cNvPicPr>
          <p:nvPr/>
        </p:nvPicPr>
        <p:blipFill>
          <a:blip r:embed="rId5"/>
          <a:stretch>
            <a:fillRect/>
          </a:stretch>
        </p:blipFill>
        <p:spPr>
          <a:xfrm>
            <a:off x="1392067" y="2718325"/>
            <a:ext cx="2247586" cy="2932756"/>
          </a:xfrm>
          <a:prstGeom prst="rect">
            <a:avLst/>
          </a:prstGeom>
        </p:spPr>
      </p:pic>
      <p:sp>
        <p:nvSpPr>
          <p:cNvPr id="11" name="Date Placeholder 3">
            <a:extLst>
              <a:ext uri="{FF2B5EF4-FFF2-40B4-BE49-F238E27FC236}">
                <a16:creationId xmlns:a16="http://schemas.microsoft.com/office/drawing/2014/main" id="{30508B69-BB7F-B07D-361E-7A9B23C89253}"/>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38904553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9A5C8D-9FEF-5983-34DB-6F7630FE2E29}"/>
              </a:ext>
            </a:extLst>
          </p:cNvPr>
          <p:cNvSpPr>
            <a:spLocks noGrp="1"/>
          </p:cNvSpPr>
          <p:nvPr>
            <p:ph idx="1"/>
          </p:nvPr>
        </p:nvSpPr>
        <p:spPr>
          <a:xfrm>
            <a:off x="838198" y="1511989"/>
            <a:ext cx="10515600" cy="3725037"/>
          </a:xfrm>
        </p:spPr>
        <p:txBody>
          <a:bodyPr vert="horz" lIns="91440" tIns="45720" rIns="91440" bIns="45720" rtlCol="0" anchor="t">
            <a:noAutofit/>
          </a:bodyPr>
          <a:lstStyle/>
          <a:p>
            <a:endParaRPr lang="en-US" sz="2000">
              <a:ea typeface="+mn-lt"/>
              <a:cs typeface="+mn-lt"/>
            </a:endParaRPr>
          </a:p>
          <a:p>
            <a:r>
              <a:rPr lang="en-US" sz="2000">
                <a:ea typeface="+mn-lt"/>
                <a:cs typeface="+mn-lt"/>
              </a:rPr>
              <a:t>Containers in HPC offer flexible and alternative software deployment.</a:t>
            </a:r>
            <a:endParaRPr lang="en-US" sz="2000"/>
          </a:p>
          <a:p>
            <a:r>
              <a:rPr lang="en-US" sz="2000">
                <a:ea typeface="+mn-lt"/>
                <a:cs typeface="+mn-lt"/>
              </a:rPr>
              <a:t>Avoid local installation on system.</a:t>
            </a:r>
            <a:endParaRPr lang="en-US" sz="2000"/>
          </a:p>
          <a:p>
            <a:r>
              <a:rPr lang="en-US" sz="2000">
                <a:ea typeface="+mn-lt"/>
                <a:cs typeface="+mn-lt"/>
              </a:rPr>
              <a:t>Container shares the physical hardware and OS.</a:t>
            </a:r>
            <a:endParaRPr lang="en-US" sz="2000"/>
          </a:p>
          <a:p>
            <a:r>
              <a:rPr lang="en-US" sz="2000">
                <a:ea typeface="+mn-lt"/>
                <a:cs typeface="+mn-lt"/>
              </a:rPr>
              <a:t>Comparable performance to bare-metal</a:t>
            </a:r>
            <a:endParaRPr lang="en-US" sz="2000"/>
          </a:p>
          <a:p>
            <a:pPr lvl="1">
              <a:buFont typeface="Courier New"/>
              <a:buChar char="o"/>
            </a:pPr>
            <a:r>
              <a:rPr lang="en-US" sz="2000">
                <a:ea typeface="+mn-lt"/>
                <a:cs typeface="+mn-lt"/>
              </a:rPr>
              <a:t>Container != virtual machine (VM)</a:t>
            </a:r>
            <a:endParaRPr lang="en-US" sz="2000"/>
          </a:p>
          <a:p>
            <a:r>
              <a:rPr lang="en-US" sz="2000">
                <a:ea typeface="+mn-lt"/>
                <a:cs typeface="+mn-lt"/>
              </a:rPr>
              <a:t>Embraced technology, slow adaptation.</a:t>
            </a:r>
            <a:endParaRPr lang="en-US" sz="2000"/>
          </a:p>
          <a:p>
            <a:r>
              <a:rPr lang="en-US" sz="2000">
                <a:ea typeface="+mn-lt"/>
                <a:cs typeface="+mn-lt"/>
              </a:rPr>
              <a:t>Convenient option for industrial users. </a:t>
            </a:r>
            <a:endParaRPr lang="en-US" sz="2000"/>
          </a:p>
          <a:p>
            <a:endParaRPr lang="en-US">
              <a:ea typeface="Roboto Condensed"/>
              <a:cs typeface="Roboto Condensed"/>
            </a:endParaRPr>
          </a:p>
          <a:p>
            <a:pPr marL="0" indent="0">
              <a:buNone/>
            </a:pPr>
            <a:endParaRPr lang="en-US">
              <a:ea typeface="Roboto Condensed"/>
              <a:cs typeface="Roboto Condensed"/>
            </a:endParaRPr>
          </a:p>
          <a:p>
            <a:pPr marL="0" indent="0">
              <a:buNone/>
            </a:pPr>
            <a:endParaRPr lang="en-US">
              <a:ea typeface="+mn-lt"/>
              <a:cs typeface="+mn-lt"/>
            </a:endParaRPr>
          </a:p>
          <a:p>
            <a:pPr marL="0" indent="0">
              <a:buNone/>
            </a:pPr>
            <a:r>
              <a:rPr lang="en-US">
                <a:ea typeface="+mn-lt"/>
                <a:cs typeface="+mn-lt"/>
              </a:rPr>
              <a:t>       Integrated into cloud-based. HPC, AI/ML </a:t>
            </a:r>
            <a:r>
              <a:rPr lang="en-US" err="1">
                <a:ea typeface="+mn-lt"/>
                <a:cs typeface="+mn-lt"/>
              </a:rPr>
              <a:t>worklooads</a:t>
            </a:r>
            <a:r>
              <a:rPr lang="en-US">
                <a:ea typeface="+mn-lt"/>
                <a:cs typeface="+mn-lt"/>
              </a:rPr>
              <a:t>, and scientific computing frameworks.</a:t>
            </a:r>
            <a:endParaRPr lang="en-US">
              <a:ea typeface="Roboto Condensed"/>
              <a:cs typeface="Roboto Condensed"/>
            </a:endParaRPr>
          </a:p>
          <a:p>
            <a:endParaRPr lang="en-US"/>
          </a:p>
        </p:txBody>
      </p:sp>
      <p:sp>
        <p:nvSpPr>
          <p:cNvPr id="4" name="Footer Placeholder 3">
            <a:extLst>
              <a:ext uri="{FF2B5EF4-FFF2-40B4-BE49-F238E27FC236}">
                <a16:creationId xmlns:a16="http://schemas.microsoft.com/office/drawing/2014/main" id="{7DB2EEB7-97C1-A52E-8514-3DFD71DA8AE9}"/>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39A3712C-DB9C-9488-00C6-81CE0756651E}"/>
              </a:ext>
            </a:extLst>
          </p:cNvPr>
          <p:cNvSpPr>
            <a:spLocks noGrp="1"/>
          </p:cNvSpPr>
          <p:nvPr>
            <p:ph type="sldNum" sz="quarter" idx="12"/>
          </p:nvPr>
        </p:nvSpPr>
        <p:spPr/>
        <p:txBody>
          <a:bodyPr/>
          <a:lstStyle/>
          <a:p>
            <a:pPr>
              <a:defRPr/>
            </a:pPr>
            <a:fld id="{0CE68F04-8C45-4A80-901C-428EAFDC5CAA}" type="slidenum">
              <a:rPr lang="en-US"/>
              <a:t>50</a:t>
            </a:fld>
            <a:endParaRPr lang="en-US"/>
          </a:p>
        </p:txBody>
      </p:sp>
      <p:sp>
        <p:nvSpPr>
          <p:cNvPr id="6" name="Title 5">
            <a:extLst>
              <a:ext uri="{FF2B5EF4-FFF2-40B4-BE49-F238E27FC236}">
                <a16:creationId xmlns:a16="http://schemas.microsoft.com/office/drawing/2014/main" id="{05F1F6CC-8D11-9DF8-94A8-EF4505DB5963}"/>
              </a:ext>
            </a:extLst>
          </p:cNvPr>
          <p:cNvSpPr>
            <a:spLocks noGrp="1"/>
          </p:cNvSpPr>
          <p:nvPr>
            <p:ph type="title"/>
          </p:nvPr>
        </p:nvSpPr>
        <p:spPr/>
        <p:txBody>
          <a:bodyPr/>
          <a:lstStyle/>
          <a:p>
            <a:r>
              <a:rPr lang="en-US"/>
              <a:t>Containerization in HPC</a:t>
            </a:r>
          </a:p>
        </p:txBody>
      </p:sp>
      <p:pic>
        <p:nvPicPr>
          <p:cNvPr id="7" name="Picture 6">
            <a:extLst>
              <a:ext uri="{FF2B5EF4-FFF2-40B4-BE49-F238E27FC236}">
                <a16:creationId xmlns:a16="http://schemas.microsoft.com/office/drawing/2014/main" id="{78E1DA02-89EF-E1E2-C130-3CD79762E9B2}"/>
              </a:ext>
            </a:extLst>
          </p:cNvPr>
          <p:cNvPicPr>
            <a:picLocks noChangeAspect="1"/>
          </p:cNvPicPr>
          <p:nvPr/>
        </p:nvPicPr>
        <p:blipFill>
          <a:blip r:embed="rId2"/>
          <a:stretch>
            <a:fillRect/>
          </a:stretch>
        </p:blipFill>
        <p:spPr>
          <a:xfrm>
            <a:off x="6231912" y="2263746"/>
            <a:ext cx="5705555" cy="2980854"/>
          </a:xfrm>
          <a:prstGeom prst="rect">
            <a:avLst/>
          </a:prstGeom>
        </p:spPr>
      </p:pic>
      <p:sp>
        <p:nvSpPr>
          <p:cNvPr id="9" name="Date Placeholder 3">
            <a:extLst>
              <a:ext uri="{FF2B5EF4-FFF2-40B4-BE49-F238E27FC236}">
                <a16:creationId xmlns:a16="http://schemas.microsoft.com/office/drawing/2014/main" id="{ADD65E78-32FF-9217-5360-0596BC03A016}"/>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7395568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67C2C1A-1007-2A58-6B3F-23DFE4BACB56}"/>
              </a:ext>
            </a:extLst>
          </p:cNvPr>
          <p:cNvSpPr>
            <a:spLocks noGrp="1"/>
          </p:cNvSpPr>
          <p:nvPr>
            <p:ph idx="1"/>
          </p:nvPr>
        </p:nvSpPr>
        <p:spPr/>
        <p:txBody>
          <a:bodyPr vert="horz" lIns="91440" tIns="45720" rIns="91440" bIns="45720" rtlCol="0" anchor="t">
            <a:noAutofit/>
          </a:bodyPr>
          <a:lstStyle/>
          <a:p>
            <a:r>
              <a:rPr lang="en-US" sz="2000">
                <a:ea typeface="+mn-lt"/>
                <a:cs typeface="+mn-lt"/>
              </a:rPr>
              <a:t>Analyzed end-user needs </a:t>
            </a:r>
            <a:endParaRPr lang="en-US" sz="2000"/>
          </a:p>
          <a:p>
            <a:r>
              <a:rPr lang="en-US" sz="2000">
                <a:ea typeface="+mn-lt"/>
                <a:cs typeface="+mn-lt"/>
              </a:rPr>
              <a:t>Convergence HPC and AI</a:t>
            </a:r>
          </a:p>
          <a:p>
            <a:r>
              <a:rPr lang="en-US" sz="2000">
                <a:ea typeface="+mn-lt"/>
                <a:cs typeface="+mn-lt"/>
              </a:rPr>
              <a:t>Evaluation of different platforms and solutions</a:t>
            </a:r>
            <a:endParaRPr lang="en-US" sz="2000"/>
          </a:p>
          <a:p>
            <a:pPr lvl="1">
              <a:buFont typeface="Courier New"/>
              <a:buChar char="o"/>
            </a:pPr>
            <a:r>
              <a:rPr lang="en-US" sz="2000">
                <a:ea typeface="+mn-lt"/>
                <a:cs typeface="+mn-lt"/>
              </a:rPr>
              <a:t>OpenStack</a:t>
            </a:r>
            <a:endParaRPr lang="en-US" sz="2000"/>
          </a:p>
          <a:p>
            <a:pPr lvl="1">
              <a:buFont typeface="Courier New"/>
              <a:buChar char="o"/>
            </a:pPr>
            <a:r>
              <a:rPr lang="en-US" sz="2000">
                <a:ea typeface="+mn-lt"/>
                <a:cs typeface="+mn-lt"/>
              </a:rPr>
              <a:t>OpenShift Container Platform</a:t>
            </a:r>
            <a:endParaRPr lang="en-US" sz="2000"/>
          </a:p>
          <a:p>
            <a:pPr lvl="1">
              <a:buFont typeface="Courier New"/>
              <a:buChar char="o"/>
            </a:pPr>
            <a:r>
              <a:rPr lang="en-US" sz="2000">
                <a:ea typeface="+mn-lt"/>
                <a:cs typeface="+mn-lt"/>
              </a:rPr>
              <a:t>OKD</a:t>
            </a:r>
            <a:endParaRPr lang="en-US" sz="2000"/>
          </a:p>
          <a:p>
            <a:pPr lvl="1">
              <a:buFont typeface="Courier New"/>
              <a:buChar char="o"/>
            </a:pPr>
            <a:r>
              <a:rPr lang="en-US" sz="2000">
                <a:ea typeface="+mn-lt"/>
                <a:cs typeface="+mn-lt"/>
              </a:rPr>
              <a:t>RKE2</a:t>
            </a:r>
          </a:p>
          <a:p>
            <a:pPr lvl="1">
              <a:buFont typeface="Courier New"/>
              <a:buChar char="o"/>
            </a:pPr>
            <a:r>
              <a:rPr lang="en-US" sz="2000">
                <a:ea typeface="+mn-lt"/>
                <a:cs typeface="+mn-lt"/>
              </a:rPr>
              <a:t>Slinky (higher utilization of compute nodes)</a:t>
            </a:r>
            <a:endParaRPr lang="en-US" sz="2000"/>
          </a:p>
        </p:txBody>
      </p:sp>
      <p:sp>
        <p:nvSpPr>
          <p:cNvPr id="4" name="Footer Placeholder 3">
            <a:extLst>
              <a:ext uri="{FF2B5EF4-FFF2-40B4-BE49-F238E27FC236}">
                <a16:creationId xmlns:a16="http://schemas.microsoft.com/office/drawing/2014/main" id="{68D10600-CC3E-3AE8-2A32-21FD02690D02}"/>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F05D7150-A0D0-322D-4BFD-B0CEFB2CB6AE}"/>
              </a:ext>
            </a:extLst>
          </p:cNvPr>
          <p:cNvSpPr>
            <a:spLocks noGrp="1"/>
          </p:cNvSpPr>
          <p:nvPr>
            <p:ph type="sldNum" sz="quarter" idx="12"/>
          </p:nvPr>
        </p:nvSpPr>
        <p:spPr/>
        <p:txBody>
          <a:bodyPr/>
          <a:lstStyle/>
          <a:p>
            <a:pPr>
              <a:defRPr/>
            </a:pPr>
            <a:fld id="{0CE68F04-8C45-4A80-901C-428EAFDC5CAA}" type="slidenum">
              <a:rPr lang="en-US"/>
              <a:t>51</a:t>
            </a:fld>
            <a:endParaRPr lang="en-US"/>
          </a:p>
        </p:txBody>
      </p:sp>
      <p:sp>
        <p:nvSpPr>
          <p:cNvPr id="6" name="Title 5">
            <a:extLst>
              <a:ext uri="{FF2B5EF4-FFF2-40B4-BE49-F238E27FC236}">
                <a16:creationId xmlns:a16="http://schemas.microsoft.com/office/drawing/2014/main" id="{70AF9EF5-8EF6-CA67-DEF1-660E30A4B06E}"/>
              </a:ext>
            </a:extLst>
          </p:cNvPr>
          <p:cNvSpPr>
            <a:spLocks noGrp="1"/>
          </p:cNvSpPr>
          <p:nvPr>
            <p:ph type="title"/>
          </p:nvPr>
        </p:nvSpPr>
        <p:spPr/>
        <p:txBody>
          <a:bodyPr/>
          <a:lstStyle/>
          <a:p>
            <a:r>
              <a:rPr lang="en-US"/>
              <a:t>AI meets HPC</a:t>
            </a:r>
          </a:p>
        </p:txBody>
      </p:sp>
      <p:pic>
        <p:nvPicPr>
          <p:cNvPr id="7" name="Picture 6" descr="A cartoon character holding a stick&#10;&#10;AI-generated content may be incorrect.">
            <a:extLst>
              <a:ext uri="{FF2B5EF4-FFF2-40B4-BE49-F238E27FC236}">
                <a16:creationId xmlns:a16="http://schemas.microsoft.com/office/drawing/2014/main" id="{C40EBB1B-441A-F331-1510-0F76EDDDC339}"/>
              </a:ext>
            </a:extLst>
          </p:cNvPr>
          <p:cNvPicPr>
            <a:picLocks noChangeAspect="1"/>
          </p:cNvPicPr>
          <p:nvPr/>
        </p:nvPicPr>
        <p:blipFill>
          <a:blip r:embed="rId2"/>
          <a:stretch>
            <a:fillRect/>
          </a:stretch>
        </p:blipFill>
        <p:spPr>
          <a:xfrm>
            <a:off x="6911885" y="768578"/>
            <a:ext cx="5148588" cy="5313253"/>
          </a:xfrm>
          <a:prstGeom prst="rect">
            <a:avLst/>
          </a:prstGeom>
        </p:spPr>
      </p:pic>
      <p:sp>
        <p:nvSpPr>
          <p:cNvPr id="9" name="Date Placeholder 3">
            <a:extLst>
              <a:ext uri="{FF2B5EF4-FFF2-40B4-BE49-F238E27FC236}">
                <a16:creationId xmlns:a16="http://schemas.microsoft.com/office/drawing/2014/main" id="{C132F192-233F-7880-E5A3-48967E29C0CA}"/>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3490278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A188C7D-360D-4F57-49FF-EB874AC6384F}"/>
              </a:ext>
            </a:extLst>
          </p:cNvPr>
          <p:cNvSpPr>
            <a:spLocks noGrp="1"/>
          </p:cNvSpPr>
          <p:nvPr>
            <p:ph idx="1"/>
          </p:nvPr>
        </p:nvSpPr>
        <p:spPr/>
        <p:txBody>
          <a:bodyPr vert="horz" lIns="91440" tIns="45720" rIns="91440" bIns="45720" rtlCol="0" anchor="t">
            <a:noAutofit/>
          </a:bodyPr>
          <a:lstStyle/>
          <a:p>
            <a:r>
              <a:rPr lang="en-US" sz="2000">
                <a:ea typeface="+mn-lt"/>
                <a:cs typeface="+mn-lt"/>
              </a:rPr>
              <a:t>Bare metal virtualization nodes &amp; compute nodes</a:t>
            </a:r>
            <a:endParaRPr lang="en-US" sz="2000"/>
          </a:p>
          <a:p>
            <a:pPr lvl="1">
              <a:buFont typeface="Courier New"/>
              <a:buChar char="o"/>
            </a:pPr>
            <a:r>
              <a:rPr lang="en-US" sz="2000">
                <a:ea typeface="+mn-lt"/>
                <a:cs typeface="+mn-lt"/>
              </a:rPr>
              <a:t>5x Atos </a:t>
            </a:r>
            <a:r>
              <a:rPr lang="en-US" sz="2000" err="1">
                <a:ea typeface="+mn-lt"/>
                <a:cs typeface="+mn-lt"/>
              </a:rPr>
              <a:t>BullSequana</a:t>
            </a:r>
            <a:r>
              <a:rPr lang="en-US" sz="2000">
                <a:ea typeface="+mn-lt"/>
                <a:cs typeface="+mn-lt"/>
              </a:rPr>
              <a:t> X430-A5</a:t>
            </a:r>
            <a:endParaRPr lang="en-US" sz="2000"/>
          </a:p>
          <a:p>
            <a:pPr lvl="1">
              <a:buFont typeface="Courier New"/>
              <a:buChar char="o"/>
            </a:pPr>
            <a:r>
              <a:rPr lang="en-US" sz="2000">
                <a:ea typeface="+mn-lt"/>
                <a:cs typeface="+mn-lt"/>
              </a:rPr>
              <a:t>2 x AMD EPYC 7502 (32c, 2.5GHZ, 180W)</a:t>
            </a:r>
            <a:endParaRPr lang="en-US" sz="2000"/>
          </a:p>
          <a:p>
            <a:pPr lvl="1">
              <a:buFont typeface="Courier New"/>
              <a:buChar char="o"/>
            </a:pPr>
            <a:r>
              <a:rPr lang="en-US" sz="2000">
                <a:ea typeface="+mn-lt"/>
                <a:cs typeface="+mn-lt"/>
              </a:rPr>
              <a:t>512GB RAM DDR4 3200MT/s</a:t>
            </a:r>
            <a:endParaRPr lang="en-US" sz="2000"/>
          </a:p>
          <a:p>
            <a:pPr lvl="1">
              <a:buFont typeface="Courier New"/>
              <a:buChar char="o"/>
            </a:pPr>
            <a:r>
              <a:rPr lang="en-US" sz="2000">
                <a:ea typeface="+mn-lt"/>
                <a:cs typeface="+mn-lt"/>
              </a:rPr>
              <a:t>2 x 7.6TB U.2 SSD</a:t>
            </a:r>
            <a:endParaRPr lang="en-US" sz="2000"/>
          </a:p>
          <a:p>
            <a:pPr lvl="1">
              <a:buFont typeface="Courier New"/>
              <a:buChar char="o"/>
            </a:pPr>
            <a:r>
              <a:rPr lang="en-US" sz="2000">
                <a:ea typeface="+mn-lt"/>
                <a:cs typeface="+mn-lt"/>
              </a:rPr>
              <a:t>1 x 100GbE DP ConnectX5</a:t>
            </a:r>
            <a:endParaRPr lang="en-US" sz="2000"/>
          </a:p>
          <a:p>
            <a:pPr lvl="1">
              <a:buFont typeface="Courier New"/>
              <a:buChar char="o"/>
            </a:pPr>
            <a:r>
              <a:rPr lang="en-US" sz="2000">
                <a:ea typeface="+mn-lt"/>
                <a:cs typeface="+mn-lt"/>
              </a:rPr>
              <a:t>1 x 100Gb IB HDR ConnectX-6 SP</a:t>
            </a:r>
            <a:endParaRPr lang="en-US" sz="2000"/>
          </a:p>
          <a:p>
            <a:r>
              <a:rPr lang="en-US" sz="2000">
                <a:ea typeface="+mn-lt"/>
                <a:cs typeface="+mn-lt"/>
              </a:rPr>
              <a:t>Compute node with graphical accelerators (GPUs) x N (on-demand)</a:t>
            </a:r>
            <a:endParaRPr lang="en-US" sz="2000"/>
          </a:p>
          <a:p>
            <a:pPr lvl="1">
              <a:buFont typeface="Courier New"/>
              <a:buChar char="o"/>
            </a:pPr>
            <a:r>
              <a:rPr lang="en-US" sz="2000">
                <a:ea typeface="+mn-lt"/>
                <a:cs typeface="+mn-lt"/>
              </a:rPr>
              <a:t>4 x NVIDIA A 100</a:t>
            </a:r>
            <a:endParaRPr lang="en-US" sz="2000"/>
          </a:p>
          <a:p>
            <a:pPr lvl="1">
              <a:buFont typeface="Courier New"/>
              <a:buChar char="o"/>
            </a:pPr>
            <a:r>
              <a:rPr lang="en-US" sz="2000">
                <a:ea typeface="+mn-lt"/>
                <a:cs typeface="+mn-lt"/>
              </a:rPr>
              <a:t>2 x AMD Rome 7H12</a:t>
            </a:r>
            <a:endParaRPr lang="en-US" sz="2000"/>
          </a:p>
          <a:p>
            <a:pPr lvl="1">
              <a:buFont typeface="Courier New"/>
              <a:buChar char="o"/>
            </a:pPr>
            <a:r>
              <a:rPr lang="en-US" sz="2000">
                <a:ea typeface="+mn-lt"/>
                <a:cs typeface="+mn-lt"/>
              </a:rPr>
              <a:t>512 GB RAM, 2 x HDR DP, 1 x 1.92TB M.2 SSD</a:t>
            </a:r>
          </a:p>
        </p:txBody>
      </p:sp>
      <p:sp>
        <p:nvSpPr>
          <p:cNvPr id="4" name="Footer Placeholder 3">
            <a:extLst>
              <a:ext uri="{FF2B5EF4-FFF2-40B4-BE49-F238E27FC236}">
                <a16:creationId xmlns:a16="http://schemas.microsoft.com/office/drawing/2014/main" id="{6EA45454-08FE-9F88-3CA8-D5E8DB952201}"/>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2D746D51-4DF6-4E27-77FA-C7E61401F23D}"/>
              </a:ext>
            </a:extLst>
          </p:cNvPr>
          <p:cNvSpPr>
            <a:spLocks noGrp="1"/>
          </p:cNvSpPr>
          <p:nvPr>
            <p:ph type="sldNum" sz="quarter" idx="12"/>
          </p:nvPr>
        </p:nvSpPr>
        <p:spPr/>
        <p:txBody>
          <a:bodyPr/>
          <a:lstStyle/>
          <a:p>
            <a:pPr>
              <a:defRPr/>
            </a:pPr>
            <a:fld id="{0CE68F04-8C45-4A80-901C-428EAFDC5CAA}" type="slidenum">
              <a:rPr lang="en-US"/>
              <a:t>52</a:t>
            </a:fld>
            <a:endParaRPr lang="en-US"/>
          </a:p>
        </p:txBody>
      </p:sp>
      <p:sp>
        <p:nvSpPr>
          <p:cNvPr id="6" name="Title 5">
            <a:extLst>
              <a:ext uri="{FF2B5EF4-FFF2-40B4-BE49-F238E27FC236}">
                <a16:creationId xmlns:a16="http://schemas.microsoft.com/office/drawing/2014/main" id="{AFFFED59-9A03-3EEC-4E15-1F962C9F3A94}"/>
              </a:ext>
            </a:extLst>
          </p:cNvPr>
          <p:cNvSpPr>
            <a:spLocks noGrp="1"/>
          </p:cNvSpPr>
          <p:nvPr>
            <p:ph type="title"/>
          </p:nvPr>
        </p:nvSpPr>
        <p:spPr/>
        <p:txBody>
          <a:bodyPr/>
          <a:lstStyle/>
          <a:p>
            <a:r>
              <a:rPr lang="en-US">
                <a:ea typeface="+mj-lt"/>
                <a:cs typeface="+mj-lt"/>
              </a:rPr>
              <a:t>HPC Vega - available architecture</a:t>
            </a:r>
            <a:endParaRPr lang="en-US"/>
          </a:p>
        </p:txBody>
      </p:sp>
      <p:pic>
        <p:nvPicPr>
          <p:cNvPr id="7" name="Picture 6">
            <a:extLst>
              <a:ext uri="{FF2B5EF4-FFF2-40B4-BE49-F238E27FC236}">
                <a16:creationId xmlns:a16="http://schemas.microsoft.com/office/drawing/2014/main" id="{68016609-766D-B85D-C9B2-3B566CAD677B}"/>
              </a:ext>
            </a:extLst>
          </p:cNvPr>
          <p:cNvPicPr>
            <a:picLocks noChangeAspect="1"/>
          </p:cNvPicPr>
          <p:nvPr/>
        </p:nvPicPr>
        <p:blipFill>
          <a:blip r:embed="rId2"/>
          <a:stretch>
            <a:fillRect/>
          </a:stretch>
        </p:blipFill>
        <p:spPr>
          <a:xfrm>
            <a:off x="9405654" y="3163096"/>
            <a:ext cx="2343150" cy="3133725"/>
          </a:xfrm>
          <a:prstGeom prst="rect">
            <a:avLst/>
          </a:prstGeom>
        </p:spPr>
      </p:pic>
      <p:pic>
        <p:nvPicPr>
          <p:cNvPr id="8" name="Picture 7" descr="A close-up of a computer&#10;&#10;AI-generated content may be incorrect.">
            <a:extLst>
              <a:ext uri="{FF2B5EF4-FFF2-40B4-BE49-F238E27FC236}">
                <a16:creationId xmlns:a16="http://schemas.microsoft.com/office/drawing/2014/main" id="{829E4896-9ED3-7985-BC7A-0193919D7BED}"/>
              </a:ext>
            </a:extLst>
          </p:cNvPr>
          <p:cNvPicPr>
            <a:picLocks noChangeAspect="1"/>
          </p:cNvPicPr>
          <p:nvPr/>
        </p:nvPicPr>
        <p:blipFill>
          <a:blip r:embed="rId3"/>
          <a:stretch>
            <a:fillRect/>
          </a:stretch>
        </p:blipFill>
        <p:spPr>
          <a:xfrm>
            <a:off x="7353049" y="933131"/>
            <a:ext cx="4981575" cy="2305050"/>
          </a:xfrm>
          <a:prstGeom prst="rect">
            <a:avLst/>
          </a:prstGeom>
        </p:spPr>
      </p:pic>
      <p:sp>
        <p:nvSpPr>
          <p:cNvPr id="10" name="Date Placeholder 3">
            <a:extLst>
              <a:ext uri="{FF2B5EF4-FFF2-40B4-BE49-F238E27FC236}">
                <a16:creationId xmlns:a16="http://schemas.microsoft.com/office/drawing/2014/main" id="{C838B14B-86AC-4D6A-AD00-D1FD3FB906B3}"/>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13429039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303E3A-5AE5-EC92-5770-250CD8868C42}"/>
              </a:ext>
            </a:extLst>
          </p:cNvPr>
          <p:cNvSpPr>
            <a:spLocks noGrp="1"/>
          </p:cNvSpPr>
          <p:nvPr>
            <p:ph idx="1"/>
          </p:nvPr>
        </p:nvSpPr>
        <p:spPr>
          <a:xfrm>
            <a:off x="296611" y="2689625"/>
            <a:ext cx="3197882" cy="4351338"/>
          </a:xfrm>
        </p:spPr>
        <p:txBody>
          <a:bodyPr vert="horz" lIns="91440" tIns="45720" rIns="91440" bIns="45720" rtlCol="0" anchor="t">
            <a:noAutofit/>
          </a:bodyPr>
          <a:lstStyle/>
          <a:p>
            <a:r>
              <a:rPr lang="en-US" sz="3200">
                <a:ea typeface="Roboto Condensed"/>
                <a:cs typeface="Roboto Condensed"/>
              </a:rPr>
              <a:t>Deployment depending on </a:t>
            </a:r>
            <a:br>
              <a:rPr lang="en-US" sz="3200">
                <a:ea typeface="+mn-lt"/>
                <a:cs typeface="+mn-lt"/>
              </a:rPr>
            </a:br>
            <a:r>
              <a:rPr lang="en-US" sz="3200">
                <a:ea typeface="Roboto Condensed"/>
                <a:cs typeface="Roboto Condensed"/>
              </a:rPr>
              <a:t>end user needs.</a:t>
            </a:r>
            <a:endParaRPr lang="en-US" sz="3200">
              <a:ea typeface="Roboto Condensed"/>
              <a:cs typeface="Arial"/>
            </a:endParaRPr>
          </a:p>
        </p:txBody>
      </p:sp>
      <p:sp>
        <p:nvSpPr>
          <p:cNvPr id="4" name="Footer Placeholder 3">
            <a:extLst>
              <a:ext uri="{FF2B5EF4-FFF2-40B4-BE49-F238E27FC236}">
                <a16:creationId xmlns:a16="http://schemas.microsoft.com/office/drawing/2014/main" id="{597282C9-97D8-133D-15AA-F582D2F53B0F}"/>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141C51AF-70CA-85A1-9F03-9A751FBCFDB5}"/>
              </a:ext>
            </a:extLst>
          </p:cNvPr>
          <p:cNvSpPr>
            <a:spLocks noGrp="1"/>
          </p:cNvSpPr>
          <p:nvPr>
            <p:ph type="sldNum" sz="quarter" idx="12"/>
          </p:nvPr>
        </p:nvSpPr>
        <p:spPr/>
        <p:txBody>
          <a:bodyPr/>
          <a:lstStyle/>
          <a:p>
            <a:pPr>
              <a:defRPr/>
            </a:pPr>
            <a:fld id="{0CE68F04-8C45-4A80-901C-428EAFDC5CAA}" type="slidenum">
              <a:rPr lang="en-US"/>
              <a:t>53</a:t>
            </a:fld>
            <a:endParaRPr lang="en-US"/>
          </a:p>
        </p:txBody>
      </p:sp>
      <p:sp>
        <p:nvSpPr>
          <p:cNvPr id="6" name="Title 5">
            <a:extLst>
              <a:ext uri="{FF2B5EF4-FFF2-40B4-BE49-F238E27FC236}">
                <a16:creationId xmlns:a16="http://schemas.microsoft.com/office/drawing/2014/main" id="{C4044855-AAA5-1E23-5BC1-5FF9A1ED88E3}"/>
              </a:ext>
            </a:extLst>
          </p:cNvPr>
          <p:cNvSpPr>
            <a:spLocks noGrp="1"/>
          </p:cNvSpPr>
          <p:nvPr>
            <p:ph type="title"/>
          </p:nvPr>
        </p:nvSpPr>
        <p:spPr/>
        <p:txBody>
          <a:bodyPr/>
          <a:lstStyle/>
          <a:p>
            <a:r>
              <a:rPr lang="en-US"/>
              <a:t>OpenStack: Modular Framework</a:t>
            </a:r>
          </a:p>
        </p:txBody>
      </p:sp>
      <p:pic>
        <p:nvPicPr>
          <p:cNvPr id="7" name="Picture 6" descr="A screenshot of a computer&#10;&#10;AI-generated content may be incorrect.">
            <a:extLst>
              <a:ext uri="{FF2B5EF4-FFF2-40B4-BE49-F238E27FC236}">
                <a16:creationId xmlns:a16="http://schemas.microsoft.com/office/drawing/2014/main" id="{0A6987A4-F40A-882F-1551-B2A900B4DC10}"/>
              </a:ext>
            </a:extLst>
          </p:cNvPr>
          <p:cNvPicPr>
            <a:picLocks noChangeAspect="1"/>
          </p:cNvPicPr>
          <p:nvPr/>
        </p:nvPicPr>
        <p:blipFill>
          <a:blip r:embed="rId2"/>
          <a:stretch>
            <a:fillRect/>
          </a:stretch>
        </p:blipFill>
        <p:spPr>
          <a:xfrm>
            <a:off x="3173950" y="1196528"/>
            <a:ext cx="9018050" cy="5075802"/>
          </a:xfrm>
          <a:prstGeom prst="rect">
            <a:avLst/>
          </a:prstGeom>
        </p:spPr>
      </p:pic>
      <p:sp>
        <p:nvSpPr>
          <p:cNvPr id="9" name="Date Placeholder 3">
            <a:extLst>
              <a:ext uri="{FF2B5EF4-FFF2-40B4-BE49-F238E27FC236}">
                <a16:creationId xmlns:a16="http://schemas.microsoft.com/office/drawing/2014/main" id="{9E33FF60-7D55-ABD5-48F6-2F2F2AF71DF9}"/>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4229770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365196-9DCD-5403-1ACF-B5DC8B4E8641}"/>
              </a:ext>
            </a:extLst>
          </p:cNvPr>
          <p:cNvSpPr>
            <a:spLocks noGrp="1"/>
          </p:cNvSpPr>
          <p:nvPr>
            <p:ph idx="1"/>
          </p:nvPr>
        </p:nvSpPr>
        <p:spPr/>
        <p:txBody>
          <a:bodyPr vert="horz" lIns="91440" tIns="45720" rIns="91440" bIns="45720" rtlCol="0" anchor="t">
            <a:noAutofit/>
          </a:bodyPr>
          <a:lstStyle/>
          <a:p>
            <a:r>
              <a:rPr lang="en-US" sz="3200">
                <a:ea typeface="Roboto Condensed"/>
                <a:cs typeface="Roboto Condensed"/>
              </a:rPr>
              <a:t>3 x Service partition (HA mode)</a:t>
            </a:r>
            <a:endParaRPr lang="en-US" sz="3200">
              <a:ea typeface="Roboto Condensed"/>
              <a:cs typeface="Arial"/>
            </a:endParaRPr>
          </a:p>
          <a:p>
            <a:r>
              <a:rPr lang="en-US" sz="3200">
                <a:ea typeface="Roboto Condensed"/>
                <a:cs typeface="Roboto Condensed"/>
              </a:rPr>
              <a:t>2 x Nova compute with CPU (only)</a:t>
            </a:r>
            <a:endParaRPr lang="en-US" sz="3200">
              <a:ea typeface="Roboto Condensed"/>
              <a:cs typeface="Arial"/>
            </a:endParaRPr>
          </a:p>
          <a:p>
            <a:r>
              <a:rPr lang="en-US" sz="3200">
                <a:ea typeface="Roboto Condensed"/>
                <a:cs typeface="Roboto Condensed"/>
              </a:rPr>
              <a:t>2 x GPUs nodes with A100 (Add upon demand)</a:t>
            </a:r>
            <a:endParaRPr lang="en-US" sz="3200">
              <a:ea typeface="Roboto Condensed"/>
              <a:cs typeface="Arial"/>
            </a:endParaRPr>
          </a:p>
          <a:p>
            <a:r>
              <a:rPr lang="en-US" sz="3200">
                <a:ea typeface="Roboto Condensed"/>
                <a:cs typeface="Roboto Condensed"/>
              </a:rPr>
              <a:t>Deployment with automated Kolla-Ansible. </a:t>
            </a:r>
            <a:endParaRPr lang="en-US"/>
          </a:p>
          <a:p>
            <a:endParaRPr lang="en-US" sz="3200">
              <a:ea typeface="Roboto Condensed"/>
              <a:cs typeface="Roboto Condensed"/>
            </a:endParaRPr>
          </a:p>
        </p:txBody>
      </p:sp>
      <p:sp>
        <p:nvSpPr>
          <p:cNvPr id="4" name="Footer Placeholder 3">
            <a:extLst>
              <a:ext uri="{FF2B5EF4-FFF2-40B4-BE49-F238E27FC236}">
                <a16:creationId xmlns:a16="http://schemas.microsoft.com/office/drawing/2014/main" id="{DF2F1BD8-765A-5ECB-47DA-870EEE5E02C7}"/>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8CBA93E7-3E62-9D3A-8AF6-9B7D803139C0}"/>
              </a:ext>
            </a:extLst>
          </p:cNvPr>
          <p:cNvSpPr>
            <a:spLocks noGrp="1"/>
          </p:cNvSpPr>
          <p:nvPr>
            <p:ph type="sldNum" sz="quarter" idx="12"/>
          </p:nvPr>
        </p:nvSpPr>
        <p:spPr/>
        <p:txBody>
          <a:bodyPr/>
          <a:lstStyle/>
          <a:p>
            <a:pPr>
              <a:defRPr/>
            </a:pPr>
            <a:fld id="{0CE68F04-8C45-4A80-901C-428EAFDC5CAA}" type="slidenum">
              <a:rPr lang="en-US"/>
              <a:t>54</a:t>
            </a:fld>
            <a:endParaRPr lang="en-US"/>
          </a:p>
        </p:txBody>
      </p:sp>
      <p:sp>
        <p:nvSpPr>
          <p:cNvPr id="6" name="Title 5">
            <a:extLst>
              <a:ext uri="{FF2B5EF4-FFF2-40B4-BE49-F238E27FC236}">
                <a16:creationId xmlns:a16="http://schemas.microsoft.com/office/drawing/2014/main" id="{0980CE46-A065-AF53-5024-EDAFBDE1F195}"/>
              </a:ext>
            </a:extLst>
          </p:cNvPr>
          <p:cNvSpPr>
            <a:spLocks noGrp="1"/>
          </p:cNvSpPr>
          <p:nvPr>
            <p:ph type="title"/>
          </p:nvPr>
        </p:nvSpPr>
        <p:spPr/>
        <p:txBody>
          <a:bodyPr/>
          <a:lstStyle/>
          <a:p>
            <a:r>
              <a:rPr lang="en-US"/>
              <a:t>OpenStack: Deployment </a:t>
            </a:r>
          </a:p>
        </p:txBody>
      </p:sp>
      <p:sp>
        <p:nvSpPr>
          <p:cNvPr id="8" name="Date Placeholder 3">
            <a:extLst>
              <a:ext uri="{FF2B5EF4-FFF2-40B4-BE49-F238E27FC236}">
                <a16:creationId xmlns:a16="http://schemas.microsoft.com/office/drawing/2014/main" id="{16630A7F-28FE-1321-0965-5AA281E73B9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10995038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5D59CC-CD25-55AB-9068-DD8C9063CF7B}"/>
              </a:ext>
            </a:extLst>
          </p:cNvPr>
          <p:cNvSpPr>
            <a:spLocks noGrp="1"/>
          </p:cNvSpPr>
          <p:nvPr>
            <p:ph idx="1"/>
          </p:nvPr>
        </p:nvSpPr>
        <p:spPr>
          <a:xfrm>
            <a:off x="838198" y="1511989"/>
            <a:ext cx="11019401" cy="4785866"/>
          </a:xfrm>
        </p:spPr>
        <p:txBody>
          <a:bodyPr vert="horz" lIns="91440" tIns="45720" rIns="91440" bIns="45720" rtlCol="0" anchor="t">
            <a:noAutofit/>
          </a:bodyPr>
          <a:lstStyle/>
          <a:p>
            <a:r>
              <a:rPr lang="en-US" sz="2000">
                <a:ea typeface="+mn-lt"/>
                <a:cs typeface="+mn-lt"/>
              </a:rPr>
              <a:t>Network: </a:t>
            </a:r>
            <a:r>
              <a:rPr lang="en-US" sz="2000" b="1">
                <a:ea typeface="+mn-lt"/>
                <a:cs typeface="+mn-lt"/>
              </a:rPr>
              <a:t>Neutron </a:t>
            </a:r>
            <a:r>
              <a:rPr lang="en-US" sz="2000">
                <a:ea typeface="+mn-lt"/>
                <a:cs typeface="+mn-lt"/>
              </a:rPr>
              <a:t>(provides network, subnets, routing, IPs)</a:t>
            </a:r>
            <a:endParaRPr lang="en-US" sz="2000">
              <a:ea typeface="Roboto Condensed"/>
              <a:cs typeface="Roboto Condensed"/>
            </a:endParaRPr>
          </a:p>
          <a:p>
            <a:r>
              <a:rPr lang="en-US" sz="2000">
                <a:ea typeface="+mn-lt"/>
                <a:cs typeface="+mn-lt"/>
              </a:rPr>
              <a:t>Services: </a:t>
            </a:r>
            <a:r>
              <a:rPr lang="en-US" sz="2000" b="1">
                <a:ea typeface="+mn-lt"/>
                <a:cs typeface="+mn-lt"/>
              </a:rPr>
              <a:t>Keystone </a:t>
            </a:r>
            <a:r>
              <a:rPr lang="en-US" sz="2000">
                <a:ea typeface="+mn-lt"/>
                <a:cs typeface="+mn-lt"/>
              </a:rPr>
              <a:t>(users, projects, RBAC), </a:t>
            </a:r>
            <a:r>
              <a:rPr lang="en-US" sz="2000" b="1">
                <a:ea typeface="+mn-lt"/>
                <a:cs typeface="+mn-lt"/>
              </a:rPr>
              <a:t>Placement</a:t>
            </a:r>
            <a:endParaRPr lang="en-US" sz="2000" b="1"/>
          </a:p>
          <a:p>
            <a:r>
              <a:rPr lang="en-US" sz="2000">
                <a:ea typeface="+mn-lt"/>
                <a:cs typeface="+mn-lt"/>
              </a:rPr>
              <a:t>Images: </a:t>
            </a:r>
            <a:r>
              <a:rPr lang="en-US" sz="2000" b="1">
                <a:ea typeface="+mn-lt"/>
                <a:cs typeface="+mn-lt"/>
              </a:rPr>
              <a:t>Glance </a:t>
            </a:r>
            <a:r>
              <a:rPr lang="en-US" sz="2000">
                <a:ea typeface="+mn-lt"/>
                <a:cs typeface="+mn-lt"/>
              </a:rPr>
              <a:t>(RBD images)</a:t>
            </a:r>
            <a:endParaRPr lang="en-US" sz="2000"/>
          </a:p>
          <a:p>
            <a:r>
              <a:rPr lang="en-US" sz="2000">
                <a:ea typeface="+mn-lt"/>
                <a:cs typeface="+mn-lt"/>
              </a:rPr>
              <a:t>Accelerators: </a:t>
            </a:r>
            <a:r>
              <a:rPr lang="en-US" sz="2000" b="1">
                <a:ea typeface="+mn-lt"/>
                <a:cs typeface="+mn-lt"/>
              </a:rPr>
              <a:t>Cyborg</a:t>
            </a:r>
            <a:r>
              <a:rPr lang="en-US" sz="2000">
                <a:ea typeface="+mn-lt"/>
                <a:cs typeface="+mn-lt"/>
              </a:rPr>
              <a:t> (GPUs)</a:t>
            </a:r>
            <a:endParaRPr lang="en-US" sz="2000"/>
          </a:p>
          <a:p>
            <a:r>
              <a:rPr lang="en-US" sz="2000">
                <a:ea typeface="+mn-lt"/>
                <a:cs typeface="+mn-lt"/>
              </a:rPr>
              <a:t>Compute: </a:t>
            </a:r>
            <a:r>
              <a:rPr lang="en-US" sz="2000" b="1">
                <a:ea typeface="+mn-lt"/>
                <a:cs typeface="+mn-lt"/>
              </a:rPr>
              <a:t>Nova</a:t>
            </a:r>
            <a:r>
              <a:rPr lang="en-US" sz="2000">
                <a:ea typeface="+mn-lt"/>
                <a:cs typeface="+mn-lt"/>
              </a:rPr>
              <a:t> (manages compute instances), </a:t>
            </a:r>
            <a:r>
              <a:rPr lang="en-US" sz="2000" b="1">
                <a:ea typeface="+mn-lt"/>
                <a:cs typeface="+mn-lt"/>
              </a:rPr>
              <a:t>Zun </a:t>
            </a:r>
            <a:r>
              <a:rPr lang="en-US" sz="2000">
                <a:ea typeface="+mn-lt"/>
                <a:cs typeface="+mn-lt"/>
              </a:rPr>
              <a:t>(containers)</a:t>
            </a:r>
            <a:endParaRPr lang="en-US" sz="2000"/>
          </a:p>
          <a:p>
            <a:r>
              <a:rPr lang="en-US" sz="2000">
                <a:ea typeface="+mn-lt"/>
                <a:cs typeface="+mn-lt"/>
              </a:rPr>
              <a:t>Kubernetes: </a:t>
            </a:r>
            <a:r>
              <a:rPr lang="en-US" sz="2000" b="1">
                <a:ea typeface="+mn-lt"/>
                <a:cs typeface="+mn-lt"/>
              </a:rPr>
              <a:t>Magnum </a:t>
            </a:r>
            <a:r>
              <a:rPr lang="en-US" sz="2000">
                <a:ea typeface="+mn-lt"/>
                <a:cs typeface="+mn-lt"/>
              </a:rPr>
              <a:t>(provides support for K8s orchestration)</a:t>
            </a:r>
          </a:p>
          <a:p>
            <a:r>
              <a:rPr lang="en-US" sz="2000">
                <a:ea typeface="+mn-lt"/>
                <a:cs typeface="+mn-lt"/>
              </a:rPr>
              <a:t>Storage: </a:t>
            </a:r>
            <a:r>
              <a:rPr lang="en-US" sz="2000" b="1">
                <a:ea typeface="+mn-lt"/>
                <a:cs typeface="+mn-lt"/>
              </a:rPr>
              <a:t>Cinder</a:t>
            </a:r>
            <a:r>
              <a:rPr lang="en-US" sz="2000">
                <a:ea typeface="+mn-lt"/>
                <a:cs typeface="+mn-lt"/>
              </a:rPr>
              <a:t>, </a:t>
            </a:r>
            <a:r>
              <a:rPr lang="en-US" sz="2000" b="1">
                <a:ea typeface="+mn-lt"/>
                <a:cs typeface="+mn-lt"/>
              </a:rPr>
              <a:t>Swift</a:t>
            </a:r>
            <a:endParaRPr lang="en-US" sz="2000" b="1"/>
          </a:p>
          <a:p>
            <a:r>
              <a:rPr lang="en-US" sz="2000">
                <a:ea typeface="+mn-lt"/>
                <a:cs typeface="+mn-lt"/>
              </a:rPr>
              <a:t>Front end: </a:t>
            </a:r>
            <a:r>
              <a:rPr lang="en-US" sz="2000" b="1">
                <a:ea typeface="+mn-lt"/>
                <a:cs typeface="+mn-lt"/>
              </a:rPr>
              <a:t>Horizon </a:t>
            </a:r>
            <a:r>
              <a:rPr lang="en-US" sz="2000">
                <a:ea typeface="+mn-lt"/>
                <a:cs typeface="+mn-lt"/>
              </a:rPr>
              <a:t>(web-based dashboard)</a:t>
            </a:r>
            <a:endParaRPr lang="en-US" sz="2000"/>
          </a:p>
          <a:p>
            <a:r>
              <a:rPr lang="en-US" sz="2000">
                <a:ea typeface="+mn-lt"/>
                <a:cs typeface="+mn-lt"/>
              </a:rPr>
              <a:t>Back end: </a:t>
            </a:r>
            <a:r>
              <a:rPr lang="en-US" sz="2000" b="1">
                <a:ea typeface="+mn-lt"/>
                <a:cs typeface="+mn-lt"/>
              </a:rPr>
              <a:t>OpenStack Client (CLI) </a:t>
            </a:r>
            <a:endParaRPr lang="en-US" sz="2000" b="1"/>
          </a:p>
          <a:p>
            <a:r>
              <a:rPr lang="en-US" sz="2000">
                <a:ea typeface="+mn-lt"/>
                <a:cs typeface="+mn-lt"/>
              </a:rPr>
              <a:t>Monitoring: </a:t>
            </a:r>
            <a:r>
              <a:rPr lang="en-US" sz="2000" b="1">
                <a:ea typeface="+mn-lt"/>
                <a:cs typeface="+mn-lt"/>
              </a:rPr>
              <a:t>Prometheus </a:t>
            </a:r>
            <a:r>
              <a:rPr lang="en-US" sz="2000">
                <a:ea typeface="+mn-lt"/>
                <a:cs typeface="+mn-lt"/>
              </a:rPr>
              <a:t>&amp; </a:t>
            </a:r>
            <a:r>
              <a:rPr lang="en-US" sz="2000" b="1">
                <a:ea typeface="+mn-lt"/>
                <a:cs typeface="+mn-lt"/>
              </a:rPr>
              <a:t>Grafana </a:t>
            </a:r>
            <a:endParaRPr lang="en-US" sz="2000" b="1">
              <a:ea typeface="+mn-lt"/>
              <a:cs typeface="Arial"/>
            </a:endParaRPr>
          </a:p>
          <a:p>
            <a:pPr marL="1371600" lvl="3" indent="0">
              <a:buNone/>
            </a:pPr>
            <a:r>
              <a:rPr lang="en-US" sz="2000">
                <a:ea typeface="+mn-lt"/>
                <a:cs typeface="+mn-lt"/>
              </a:rPr>
              <a:t>(metrics, data visualization)</a:t>
            </a:r>
            <a:endParaRPr lang="en-US" sz="2000"/>
          </a:p>
        </p:txBody>
      </p:sp>
      <p:sp>
        <p:nvSpPr>
          <p:cNvPr id="4" name="Footer Placeholder 3">
            <a:extLst>
              <a:ext uri="{FF2B5EF4-FFF2-40B4-BE49-F238E27FC236}">
                <a16:creationId xmlns:a16="http://schemas.microsoft.com/office/drawing/2014/main" id="{7CAF4B40-FA44-CA65-8376-F7F3B10F9975}"/>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964AF882-B58F-4ED6-8329-329074E1C8F2}"/>
              </a:ext>
            </a:extLst>
          </p:cNvPr>
          <p:cNvSpPr>
            <a:spLocks noGrp="1"/>
          </p:cNvSpPr>
          <p:nvPr>
            <p:ph type="sldNum" sz="quarter" idx="12"/>
          </p:nvPr>
        </p:nvSpPr>
        <p:spPr/>
        <p:txBody>
          <a:bodyPr/>
          <a:lstStyle/>
          <a:p>
            <a:pPr>
              <a:defRPr/>
            </a:pPr>
            <a:fld id="{0CE68F04-8C45-4A80-901C-428EAFDC5CAA}" type="slidenum">
              <a:rPr lang="en-US"/>
              <a:t>55</a:t>
            </a:fld>
            <a:endParaRPr lang="en-US"/>
          </a:p>
        </p:txBody>
      </p:sp>
      <p:sp>
        <p:nvSpPr>
          <p:cNvPr id="6" name="Title 5">
            <a:extLst>
              <a:ext uri="{FF2B5EF4-FFF2-40B4-BE49-F238E27FC236}">
                <a16:creationId xmlns:a16="http://schemas.microsoft.com/office/drawing/2014/main" id="{720E5D22-38E4-D572-9D83-EDA13C01DB33}"/>
              </a:ext>
            </a:extLst>
          </p:cNvPr>
          <p:cNvSpPr>
            <a:spLocks noGrp="1"/>
          </p:cNvSpPr>
          <p:nvPr>
            <p:ph type="title"/>
          </p:nvPr>
        </p:nvSpPr>
        <p:spPr/>
        <p:txBody>
          <a:bodyPr/>
          <a:lstStyle/>
          <a:p>
            <a:r>
              <a:rPr lang="en-US"/>
              <a:t>OpenStack Deployed Components</a:t>
            </a:r>
          </a:p>
        </p:txBody>
      </p:sp>
      <p:pic>
        <p:nvPicPr>
          <p:cNvPr id="7" name="Picture 6" descr="A diagram of a computer&#10;&#10;AI-generated content may be incorrect.">
            <a:extLst>
              <a:ext uri="{FF2B5EF4-FFF2-40B4-BE49-F238E27FC236}">
                <a16:creationId xmlns:a16="http://schemas.microsoft.com/office/drawing/2014/main" id="{434A589D-9940-B631-1A9D-2C71AB27B709}"/>
              </a:ext>
            </a:extLst>
          </p:cNvPr>
          <p:cNvPicPr>
            <a:picLocks noChangeAspect="1"/>
          </p:cNvPicPr>
          <p:nvPr/>
        </p:nvPicPr>
        <p:blipFill>
          <a:blip r:embed="rId2"/>
          <a:stretch>
            <a:fillRect/>
          </a:stretch>
        </p:blipFill>
        <p:spPr>
          <a:xfrm>
            <a:off x="6993571" y="936281"/>
            <a:ext cx="4857750" cy="5010150"/>
          </a:xfrm>
          <a:prstGeom prst="rect">
            <a:avLst/>
          </a:prstGeom>
        </p:spPr>
      </p:pic>
      <p:sp>
        <p:nvSpPr>
          <p:cNvPr id="9" name="Date Placeholder 3">
            <a:extLst>
              <a:ext uri="{FF2B5EF4-FFF2-40B4-BE49-F238E27FC236}">
                <a16:creationId xmlns:a16="http://schemas.microsoft.com/office/drawing/2014/main" id="{026F09D0-A2B0-39E7-4EAB-E0984B44C9C0}"/>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70530595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DFE7D-FCB4-A59F-5CD3-3F84E5670BC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C4E6DAB-9802-A6E6-BCA6-55E0C925405F}"/>
              </a:ext>
            </a:extLst>
          </p:cNvPr>
          <p:cNvSpPr>
            <a:spLocks noGrp="1"/>
          </p:cNvSpPr>
          <p:nvPr>
            <p:ph idx="1"/>
          </p:nvPr>
        </p:nvSpPr>
        <p:spPr>
          <a:xfrm>
            <a:off x="838198" y="1511989"/>
            <a:ext cx="10515600" cy="1807140"/>
          </a:xfrm>
        </p:spPr>
        <p:txBody>
          <a:bodyPr vert="horz" lIns="91440" tIns="45720" rIns="91440" bIns="45720" rtlCol="0" anchor="t">
            <a:noAutofit/>
          </a:bodyPr>
          <a:lstStyle/>
          <a:p>
            <a:r>
              <a:rPr lang="en-US">
                <a:ea typeface="+mn-lt"/>
                <a:cs typeface="+mn-lt"/>
              </a:rPr>
              <a:t>Sefl-Service &amp; Flexibility</a:t>
            </a:r>
            <a:endParaRPr lang="en-US">
              <a:ea typeface="+mn-lt"/>
              <a:cs typeface="Arial"/>
            </a:endParaRPr>
          </a:p>
          <a:p>
            <a:pPr lvl="1">
              <a:buFont typeface="Courier New"/>
              <a:buChar char="o"/>
            </a:pPr>
            <a:r>
              <a:rPr lang="en-US">
                <a:ea typeface="+mn-lt"/>
                <a:cs typeface="+mn-lt"/>
              </a:rPr>
              <a:t>User gets a flexible playground infrastructure access (on demand). </a:t>
            </a:r>
            <a:endParaRPr lang="en-US"/>
          </a:p>
          <a:p>
            <a:pPr lvl="1">
              <a:buFont typeface="Courier New"/>
              <a:buChar char="o"/>
            </a:pPr>
            <a:r>
              <a:rPr lang="en-US">
                <a:ea typeface="+mn-lt"/>
                <a:cs typeface="+mn-lt"/>
              </a:rPr>
              <a:t>Faster adaptation in comparison with traditional HPC environment.</a:t>
            </a:r>
            <a:endParaRPr lang="en-US">
              <a:ea typeface="+mn-lt"/>
              <a:cs typeface="Arial"/>
            </a:endParaRPr>
          </a:p>
          <a:p>
            <a:pPr lvl="1">
              <a:buFont typeface="Courier New"/>
              <a:buChar char="o"/>
            </a:pPr>
            <a:r>
              <a:rPr lang="en-US">
                <a:ea typeface="+mn-lt"/>
                <a:cs typeface="+mn-lt"/>
              </a:rPr>
              <a:t>VM  images and common software (could be pre-available).</a:t>
            </a:r>
            <a:endParaRPr lang="en-US"/>
          </a:p>
          <a:p>
            <a:pPr lvl="1">
              <a:buFont typeface="Courier New"/>
              <a:buChar char="o"/>
            </a:pPr>
            <a:r>
              <a:rPr lang="en-US">
                <a:ea typeface="+mn-lt"/>
                <a:cs typeface="+mn-lt"/>
              </a:rPr>
              <a:t>Kubernetes clusters are provisioned via Magnum.</a:t>
            </a:r>
            <a:endParaRPr lang="en-US"/>
          </a:p>
          <a:p>
            <a:r>
              <a:rPr lang="en-US">
                <a:ea typeface="+mn-lt"/>
                <a:cs typeface="+mn-lt"/>
              </a:rPr>
              <a:t>Multi-tenancy &amp; Security</a:t>
            </a:r>
            <a:endParaRPr lang="en-US"/>
          </a:p>
          <a:p>
            <a:pPr lvl="1">
              <a:buFont typeface="Courier New"/>
              <a:buChar char="o"/>
            </a:pPr>
            <a:r>
              <a:rPr lang="en-US">
                <a:ea typeface="+mn-lt"/>
                <a:cs typeface="+mn-lt"/>
              </a:rPr>
              <a:t>Multi-tenancy with tenant isolation.</a:t>
            </a:r>
          </a:p>
          <a:p>
            <a:pPr lvl="1">
              <a:buFont typeface="Courier New"/>
              <a:buChar char="o"/>
            </a:pPr>
            <a:r>
              <a:rPr lang="en-US">
                <a:ea typeface="+mn-lt"/>
                <a:cs typeface="+mn-lt"/>
              </a:rPr>
              <a:t>Role-based access control (RBAC) and project level quotas.</a:t>
            </a:r>
            <a:endParaRPr lang="en-US"/>
          </a:p>
          <a:p>
            <a:pPr lvl="1">
              <a:buFont typeface="Courier New"/>
              <a:buChar char="o"/>
            </a:pPr>
            <a:r>
              <a:rPr lang="en-US">
                <a:ea typeface="+mn-lt"/>
                <a:cs typeface="+mn-lt"/>
              </a:rPr>
              <a:t>Authentication: TOTP, EC2 credentials, certificates, SSH.</a:t>
            </a:r>
            <a:endParaRPr lang="en-US"/>
          </a:p>
          <a:p>
            <a:pPr lvl="1">
              <a:buFont typeface="Courier New"/>
              <a:buChar char="o"/>
            </a:pPr>
            <a:r>
              <a:rPr lang="en-US">
                <a:ea typeface="+mn-lt"/>
                <a:cs typeface="+mn-lt"/>
              </a:rPr>
              <a:t>Network and storage isolation.</a:t>
            </a:r>
          </a:p>
          <a:p>
            <a:pPr lvl="1">
              <a:buFont typeface="Courier New"/>
              <a:buChar char="o"/>
            </a:pPr>
            <a:r>
              <a:rPr lang="en-US">
                <a:ea typeface="+mn-lt"/>
                <a:cs typeface="+mn-lt"/>
              </a:rPr>
              <a:t>Encryption (under evaluation).</a:t>
            </a:r>
          </a:p>
          <a:p>
            <a:r>
              <a:rPr lang="en-US">
                <a:ea typeface="+mn-lt"/>
                <a:cs typeface="Roboto Condensed"/>
              </a:rPr>
              <a:t>Operations</a:t>
            </a:r>
          </a:p>
          <a:p>
            <a:pPr lvl="1">
              <a:buFont typeface="Courier New"/>
              <a:buChar char="o"/>
            </a:pPr>
            <a:r>
              <a:rPr lang="en-US">
                <a:ea typeface="+mn-lt"/>
                <a:cs typeface="Roboto Condensed"/>
              </a:rPr>
              <a:t>Monitoring, logging, etc.</a:t>
            </a:r>
          </a:p>
          <a:p>
            <a:pPr lvl="1">
              <a:buFont typeface="Courier New"/>
              <a:buChar char="o"/>
            </a:pPr>
            <a:r>
              <a:rPr lang="en-US">
                <a:ea typeface="+mn-lt"/>
                <a:cs typeface="Roboto Condensed"/>
              </a:rPr>
              <a:t>Backup and recovery.</a:t>
            </a:r>
          </a:p>
          <a:p>
            <a:pPr lvl="1">
              <a:buFont typeface="Courier New"/>
              <a:buChar char="o"/>
            </a:pPr>
            <a:r>
              <a:rPr lang="en-US">
                <a:ea typeface="+mn-lt"/>
                <a:cs typeface="Roboto Condensed"/>
              </a:rPr>
              <a:t>Self-service VM/container lifecycle.</a:t>
            </a:r>
          </a:p>
          <a:p>
            <a:pPr lvl="1">
              <a:buFont typeface="Courier New"/>
              <a:buChar char="o"/>
            </a:pPr>
            <a:r>
              <a:rPr lang="en-US">
                <a:ea typeface="+mn-lt"/>
                <a:cs typeface="Roboto Condensed"/>
              </a:rPr>
              <a:t>Quota management.</a:t>
            </a:r>
          </a:p>
          <a:p>
            <a:pPr lvl="1">
              <a:buFont typeface="Courier New"/>
              <a:buChar char="o"/>
            </a:pPr>
            <a:endParaRPr lang="en-US">
              <a:ea typeface="+mn-lt"/>
              <a:cs typeface="Roboto Condensed"/>
            </a:endParaRPr>
          </a:p>
          <a:p>
            <a:pPr lvl="1">
              <a:buFont typeface="Courier New"/>
              <a:buChar char="o"/>
            </a:pPr>
            <a:endParaRPr lang="en-US">
              <a:ea typeface="+mn-lt"/>
              <a:cs typeface="Roboto Condensed"/>
            </a:endParaRPr>
          </a:p>
          <a:p>
            <a:pPr lvl="1">
              <a:buFont typeface="Courier New"/>
              <a:buChar char="o"/>
            </a:pPr>
            <a:endParaRPr lang="en-US">
              <a:ea typeface="+mn-lt"/>
              <a:cs typeface="Roboto Condensed"/>
            </a:endParaRPr>
          </a:p>
        </p:txBody>
      </p:sp>
      <p:sp>
        <p:nvSpPr>
          <p:cNvPr id="4" name="Footer Placeholder 3">
            <a:extLst>
              <a:ext uri="{FF2B5EF4-FFF2-40B4-BE49-F238E27FC236}">
                <a16:creationId xmlns:a16="http://schemas.microsoft.com/office/drawing/2014/main" id="{26DF02AE-5950-B08B-5675-F4CAC2FAFD4E}"/>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5A7DDDD4-AD47-396B-2EFD-0276A55A8B5D}"/>
              </a:ext>
            </a:extLst>
          </p:cNvPr>
          <p:cNvSpPr>
            <a:spLocks noGrp="1"/>
          </p:cNvSpPr>
          <p:nvPr>
            <p:ph type="sldNum" sz="quarter" idx="12"/>
          </p:nvPr>
        </p:nvSpPr>
        <p:spPr/>
        <p:txBody>
          <a:bodyPr/>
          <a:lstStyle/>
          <a:p>
            <a:pPr>
              <a:defRPr/>
            </a:pPr>
            <a:fld id="{0CE68F04-8C45-4A80-901C-428EAFDC5CAA}" type="slidenum">
              <a:rPr lang="en-US"/>
              <a:t>56</a:t>
            </a:fld>
            <a:endParaRPr lang="en-US"/>
          </a:p>
        </p:txBody>
      </p:sp>
      <p:sp>
        <p:nvSpPr>
          <p:cNvPr id="6" name="Title 5">
            <a:extLst>
              <a:ext uri="{FF2B5EF4-FFF2-40B4-BE49-F238E27FC236}">
                <a16:creationId xmlns:a16="http://schemas.microsoft.com/office/drawing/2014/main" id="{C86F3D17-772E-3E22-4361-132A6D8D75DD}"/>
              </a:ext>
            </a:extLst>
          </p:cNvPr>
          <p:cNvSpPr>
            <a:spLocks noGrp="1"/>
          </p:cNvSpPr>
          <p:nvPr>
            <p:ph type="title"/>
          </p:nvPr>
        </p:nvSpPr>
        <p:spPr/>
        <p:txBody>
          <a:bodyPr/>
          <a:lstStyle/>
          <a:p>
            <a:r>
              <a:rPr lang="en-US"/>
              <a:t>User-oriented Infrastructure Platform</a:t>
            </a:r>
          </a:p>
        </p:txBody>
      </p:sp>
      <p:sp>
        <p:nvSpPr>
          <p:cNvPr id="8" name="Date Placeholder 3">
            <a:extLst>
              <a:ext uri="{FF2B5EF4-FFF2-40B4-BE49-F238E27FC236}">
                <a16:creationId xmlns:a16="http://schemas.microsoft.com/office/drawing/2014/main" id="{721CEFBB-7A35-EAEF-6916-33967B7A1558}"/>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5453279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DB88BED-0E17-8DA8-3813-D0B0B3E624EB}"/>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691741BF-E079-9FBD-6FF7-774D38ABAF09}"/>
              </a:ext>
            </a:extLst>
          </p:cNvPr>
          <p:cNvSpPr>
            <a:spLocks noGrp="1"/>
          </p:cNvSpPr>
          <p:nvPr>
            <p:ph type="sldNum" sz="quarter" idx="12"/>
          </p:nvPr>
        </p:nvSpPr>
        <p:spPr/>
        <p:txBody>
          <a:bodyPr/>
          <a:lstStyle/>
          <a:p>
            <a:pPr>
              <a:defRPr/>
            </a:pPr>
            <a:fld id="{0CE68F04-8C45-4A80-901C-428EAFDC5CAA}" type="slidenum">
              <a:rPr lang="en-US"/>
              <a:t>57</a:t>
            </a:fld>
            <a:endParaRPr lang="en-US"/>
          </a:p>
        </p:txBody>
      </p:sp>
      <p:pic>
        <p:nvPicPr>
          <p:cNvPr id="9" name="Content Placeholder 8" descr="A screenshot of a computer&#10;&#10;AI-generated content may be incorrect.">
            <a:extLst>
              <a:ext uri="{FF2B5EF4-FFF2-40B4-BE49-F238E27FC236}">
                <a16:creationId xmlns:a16="http://schemas.microsoft.com/office/drawing/2014/main" id="{587B9260-6957-AEF5-13DA-63F52353C7E7}"/>
              </a:ext>
            </a:extLst>
          </p:cNvPr>
          <p:cNvPicPr>
            <a:picLocks noGrp="1" noChangeAspect="1"/>
          </p:cNvPicPr>
          <p:nvPr>
            <p:ph idx="1"/>
          </p:nvPr>
        </p:nvPicPr>
        <p:blipFill>
          <a:blip r:embed="rId2"/>
          <a:srcRect r="192" b="182"/>
          <a:stretch>
            <a:fillRect/>
          </a:stretch>
        </p:blipFill>
        <p:spPr bwMode="auto">
          <a:xfrm>
            <a:off x="414344" y="324565"/>
            <a:ext cx="11136099" cy="5856871"/>
          </a:xfrm>
          <a:prstGeom prst="rect">
            <a:avLst/>
          </a:prstGeom>
        </p:spPr>
      </p:pic>
      <p:sp>
        <p:nvSpPr>
          <p:cNvPr id="6" name="Date Placeholder 3">
            <a:extLst>
              <a:ext uri="{FF2B5EF4-FFF2-40B4-BE49-F238E27FC236}">
                <a16:creationId xmlns:a16="http://schemas.microsoft.com/office/drawing/2014/main" id="{CD54CD31-3E7A-73BF-490C-DA9FE51543F2}"/>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2587453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094BA8D-8B37-13C9-DD77-E703B9B8C71C}"/>
              </a:ext>
            </a:extLst>
          </p:cNvPr>
          <p:cNvPicPr>
            <a:picLocks noGrp="1" noChangeAspect="1"/>
          </p:cNvPicPr>
          <p:nvPr>
            <p:ph idx="1"/>
          </p:nvPr>
        </p:nvPicPr>
        <p:blipFill>
          <a:blip r:embed="rId2"/>
          <a:stretch>
            <a:fillRect/>
          </a:stretch>
        </p:blipFill>
        <p:spPr bwMode="auto">
          <a:xfrm>
            <a:off x="308871" y="523454"/>
            <a:ext cx="11269898" cy="5471881"/>
          </a:xfrm>
          <a:prstGeom prst="rect">
            <a:avLst/>
          </a:prstGeom>
        </p:spPr>
      </p:pic>
      <p:sp>
        <p:nvSpPr>
          <p:cNvPr id="4" name="Footer Placeholder 3">
            <a:extLst>
              <a:ext uri="{FF2B5EF4-FFF2-40B4-BE49-F238E27FC236}">
                <a16:creationId xmlns:a16="http://schemas.microsoft.com/office/drawing/2014/main" id="{EBB942B9-D586-BAE3-BF2A-55410794052D}"/>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5B062DD5-9ADC-ABE9-D497-3E17FDE239D2}"/>
              </a:ext>
            </a:extLst>
          </p:cNvPr>
          <p:cNvSpPr>
            <a:spLocks noGrp="1"/>
          </p:cNvSpPr>
          <p:nvPr>
            <p:ph type="sldNum" sz="quarter" idx="12"/>
          </p:nvPr>
        </p:nvSpPr>
        <p:spPr/>
        <p:txBody>
          <a:bodyPr/>
          <a:lstStyle/>
          <a:p>
            <a:pPr>
              <a:defRPr/>
            </a:pPr>
            <a:fld id="{0CE68F04-8C45-4A80-901C-428EAFDC5CAA}" type="slidenum">
              <a:rPr lang="en-US"/>
              <a:t>58</a:t>
            </a:fld>
            <a:endParaRPr lang="en-US"/>
          </a:p>
        </p:txBody>
      </p:sp>
      <p:sp>
        <p:nvSpPr>
          <p:cNvPr id="6" name="Date Placeholder 3">
            <a:extLst>
              <a:ext uri="{FF2B5EF4-FFF2-40B4-BE49-F238E27FC236}">
                <a16:creationId xmlns:a16="http://schemas.microsoft.com/office/drawing/2014/main" id="{8532DC9F-E18E-83C4-E688-A5CF95F0375B}"/>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42922150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BBE5D-01ED-9374-1343-DCA854DCC79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373C256-8AAB-52C1-5FFF-D86EEC5F7EFA}"/>
              </a:ext>
            </a:extLst>
          </p:cNvPr>
          <p:cNvSpPr>
            <a:spLocks noGrp="1"/>
          </p:cNvSpPr>
          <p:nvPr>
            <p:ph idx="1"/>
          </p:nvPr>
        </p:nvSpPr>
        <p:spPr/>
        <p:txBody>
          <a:bodyPr vert="horz" lIns="91440" tIns="45720" rIns="91440" bIns="45720" rtlCol="0" anchor="t">
            <a:noAutofit/>
          </a:bodyPr>
          <a:lstStyle/>
          <a:p>
            <a:r>
              <a:rPr lang="en-US" sz="2800">
                <a:ea typeface="+mn-lt"/>
                <a:cs typeface="+mn-lt"/>
              </a:rPr>
              <a:t>On Vega we acquired 30 OpenShift Container Platform licenses (academic)</a:t>
            </a:r>
            <a:endParaRPr lang="en-US">
              <a:ea typeface="+mn-lt"/>
              <a:cs typeface="Arial"/>
            </a:endParaRPr>
          </a:p>
          <a:p>
            <a:endParaRPr lang="en-US"/>
          </a:p>
          <a:p>
            <a:r>
              <a:rPr lang="en-US" sz="2800">
                <a:ea typeface="+mn-lt"/>
                <a:cs typeface="+mn-lt"/>
              </a:rPr>
              <a:t>3 x Master (HA mode)</a:t>
            </a:r>
            <a:endParaRPr lang="en-US"/>
          </a:p>
          <a:p>
            <a:r>
              <a:rPr lang="en-US" sz="2800">
                <a:ea typeface="+mn-lt"/>
                <a:cs typeface="+mn-lt"/>
              </a:rPr>
              <a:t>2 x Nova compute with CPU (only)</a:t>
            </a:r>
            <a:endParaRPr lang="en-US"/>
          </a:p>
          <a:p>
            <a:r>
              <a:rPr lang="en-US" sz="2800">
                <a:ea typeface="+mn-lt"/>
                <a:cs typeface="+mn-lt"/>
              </a:rPr>
              <a:t>GPUs nodes with A100 (Added upon demand)</a:t>
            </a:r>
            <a:endParaRPr lang="en-US"/>
          </a:p>
          <a:p>
            <a:endParaRPr lang="en-US"/>
          </a:p>
          <a:p>
            <a:endParaRPr lang="en-US"/>
          </a:p>
          <a:p>
            <a:endParaRPr lang="en-US"/>
          </a:p>
          <a:p>
            <a:endParaRPr lang="en-US"/>
          </a:p>
          <a:p>
            <a:endParaRPr lang="en-US" sz="2800">
              <a:ea typeface="Roboto Condensed"/>
              <a:cs typeface="Roboto Condensed"/>
            </a:endParaRPr>
          </a:p>
        </p:txBody>
      </p:sp>
      <p:sp>
        <p:nvSpPr>
          <p:cNvPr id="4" name="Footer Placeholder 3">
            <a:extLst>
              <a:ext uri="{FF2B5EF4-FFF2-40B4-BE49-F238E27FC236}">
                <a16:creationId xmlns:a16="http://schemas.microsoft.com/office/drawing/2014/main" id="{51D6EDBD-8FAD-3D28-36DF-850A96C2DDFA}"/>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BC4DAD04-905D-8AC5-C691-1EAD3D11828B}"/>
              </a:ext>
            </a:extLst>
          </p:cNvPr>
          <p:cNvSpPr>
            <a:spLocks noGrp="1"/>
          </p:cNvSpPr>
          <p:nvPr>
            <p:ph type="sldNum" sz="quarter" idx="12"/>
          </p:nvPr>
        </p:nvSpPr>
        <p:spPr/>
        <p:txBody>
          <a:bodyPr/>
          <a:lstStyle/>
          <a:p>
            <a:pPr>
              <a:defRPr/>
            </a:pPr>
            <a:fld id="{0CE68F04-8C45-4A80-901C-428EAFDC5CAA}" type="slidenum">
              <a:rPr lang="en-US"/>
              <a:t>59</a:t>
            </a:fld>
            <a:endParaRPr lang="en-US"/>
          </a:p>
        </p:txBody>
      </p:sp>
      <p:sp>
        <p:nvSpPr>
          <p:cNvPr id="6" name="Title 5">
            <a:extLst>
              <a:ext uri="{FF2B5EF4-FFF2-40B4-BE49-F238E27FC236}">
                <a16:creationId xmlns:a16="http://schemas.microsoft.com/office/drawing/2014/main" id="{5AB3919A-52E8-D2DF-2162-3EC77747FD7A}"/>
              </a:ext>
            </a:extLst>
          </p:cNvPr>
          <p:cNvSpPr>
            <a:spLocks noGrp="1"/>
          </p:cNvSpPr>
          <p:nvPr>
            <p:ph type="title"/>
          </p:nvPr>
        </p:nvSpPr>
        <p:spPr/>
        <p:txBody>
          <a:bodyPr/>
          <a:lstStyle/>
          <a:p>
            <a:r>
              <a:rPr lang="en-US">
                <a:ea typeface="+mj-lt"/>
                <a:cs typeface="+mj-lt"/>
              </a:rPr>
              <a:t>OpenShift Container Platform: Deployment  </a:t>
            </a:r>
            <a:endParaRPr lang="en-US"/>
          </a:p>
        </p:txBody>
      </p:sp>
      <p:sp>
        <p:nvSpPr>
          <p:cNvPr id="8" name="Date Placeholder 3">
            <a:extLst>
              <a:ext uri="{FF2B5EF4-FFF2-40B4-BE49-F238E27FC236}">
                <a16:creationId xmlns:a16="http://schemas.microsoft.com/office/drawing/2014/main" id="{BDF2D80D-321D-6AF7-A47C-6E6E52013678}"/>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5972554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266F3-192F-C577-2158-3B7B48E9A73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3FDE71-C56F-2860-8369-5A192DACD173}"/>
              </a:ext>
            </a:extLst>
          </p:cNvPr>
          <p:cNvSpPr>
            <a:spLocks noGrp="1"/>
          </p:cNvSpPr>
          <p:nvPr>
            <p:ph idx="1"/>
          </p:nvPr>
        </p:nvSpPr>
        <p:spPr/>
        <p:txBody>
          <a:bodyPr vert="horz" lIns="91440" tIns="45720" rIns="91440" bIns="45720" rtlCol="0" anchor="t">
            <a:noAutofit/>
          </a:bodyPr>
          <a:lstStyle/>
          <a:p>
            <a:r>
              <a:rPr lang="en-US" sz="2000">
                <a:ea typeface="+mn-lt"/>
                <a:cs typeface="+mn-lt"/>
              </a:rPr>
              <a:t>User provisioned installation automated with OpenShift ignition (master, workers), based on RHCOS.</a:t>
            </a:r>
            <a:endParaRPr lang="en-US" sz="2000">
              <a:ea typeface="Roboto Condensed"/>
              <a:cs typeface="Roboto Condensed"/>
            </a:endParaRPr>
          </a:p>
          <a:p>
            <a:r>
              <a:rPr lang="en-US" sz="2000">
                <a:ea typeface="+mn-lt"/>
                <a:cs typeface="+mn-lt"/>
              </a:rPr>
              <a:t>Internal container registry mirror</a:t>
            </a:r>
            <a:endParaRPr lang="en-US" sz="2000"/>
          </a:p>
          <a:p>
            <a:r>
              <a:rPr lang="en-US" sz="2000">
                <a:ea typeface="+mn-lt"/>
                <a:cs typeface="+mn-lt"/>
              </a:rPr>
              <a:t>Installed operators: </a:t>
            </a:r>
            <a:endParaRPr lang="en-US" sz="2000"/>
          </a:p>
          <a:p>
            <a:pPr lvl="1">
              <a:buFont typeface="Courier New"/>
              <a:buChar char="o"/>
            </a:pPr>
            <a:r>
              <a:rPr lang="en-US" sz="2000">
                <a:ea typeface="+mn-lt"/>
                <a:cs typeface="+mn-lt"/>
              </a:rPr>
              <a:t>cert-manager,</a:t>
            </a:r>
            <a:endParaRPr lang="en-US" sz="2000"/>
          </a:p>
          <a:p>
            <a:pPr lvl="1">
              <a:buFont typeface="Courier New"/>
              <a:buChar char="o"/>
            </a:pPr>
            <a:r>
              <a:rPr lang="en-US" sz="2000">
                <a:ea typeface="+mn-lt"/>
                <a:cs typeface="+mn-lt"/>
              </a:rPr>
              <a:t>node discovery, </a:t>
            </a:r>
            <a:endParaRPr lang="en-US" sz="2000"/>
          </a:p>
          <a:p>
            <a:pPr lvl="1">
              <a:buFont typeface="Courier New"/>
              <a:buChar char="o"/>
            </a:pPr>
            <a:r>
              <a:rPr lang="en-US" sz="2000">
                <a:ea typeface="+mn-lt"/>
                <a:cs typeface="+mn-lt"/>
              </a:rPr>
              <a:t>GPU operator, </a:t>
            </a:r>
            <a:endParaRPr lang="en-US" sz="2000"/>
          </a:p>
          <a:p>
            <a:pPr lvl="1">
              <a:buFont typeface="Courier New"/>
              <a:buChar char="o"/>
            </a:pPr>
            <a:r>
              <a:rPr lang="en-US" sz="2000">
                <a:ea typeface="+mn-lt"/>
                <a:cs typeface="+mn-lt"/>
              </a:rPr>
              <a:t>SR-IOV operator, </a:t>
            </a:r>
            <a:endParaRPr lang="en-US" sz="2000"/>
          </a:p>
          <a:p>
            <a:pPr lvl="1">
              <a:buFont typeface="Courier New"/>
              <a:buChar char="o"/>
            </a:pPr>
            <a:r>
              <a:rPr lang="en-US" sz="2000">
                <a:ea typeface="+mn-lt"/>
                <a:cs typeface="+mn-lt"/>
              </a:rPr>
              <a:t>Ceph (in preparation phase).</a:t>
            </a:r>
            <a:endParaRPr lang="en-US" sz="2000"/>
          </a:p>
          <a:p>
            <a:endParaRPr lang="en-US" sz="2000">
              <a:ea typeface="Roboto Condensed"/>
              <a:cs typeface="Roboto Condensed"/>
            </a:endParaRPr>
          </a:p>
          <a:p>
            <a:r>
              <a:rPr lang="en-US" sz="2000">
                <a:ea typeface="+mn-lt"/>
                <a:cs typeface="+mn-lt"/>
              </a:rPr>
              <a:t>No official support for </a:t>
            </a:r>
            <a:r>
              <a:rPr lang="en-US" sz="2000" err="1">
                <a:ea typeface="+mn-lt"/>
                <a:cs typeface="+mn-lt"/>
              </a:rPr>
              <a:t>Slurm</a:t>
            </a:r>
            <a:r>
              <a:rPr lang="en-US" sz="2000">
                <a:ea typeface="+mn-lt"/>
                <a:cs typeface="+mn-lt"/>
              </a:rPr>
              <a:t> slinky-bridge (so far).</a:t>
            </a:r>
            <a:endParaRPr lang="en-US" sz="2000"/>
          </a:p>
          <a:p>
            <a:r>
              <a:rPr lang="en-US" sz="2000">
                <a:ea typeface="+mn-lt"/>
                <a:cs typeface="+mn-lt"/>
              </a:rPr>
              <a:t>Targeted use cases: SMEs which are used to OpenShift </a:t>
            </a:r>
            <a:endParaRPr lang="en-US" sz="2000"/>
          </a:p>
          <a:p>
            <a:r>
              <a:rPr lang="en-US" sz="2000">
                <a:ea typeface="+mn-lt"/>
                <a:cs typeface="+mn-lt"/>
              </a:rPr>
              <a:t>Academic licenses for Proof Of Concept (Vega)</a:t>
            </a:r>
            <a:endParaRPr lang="en-US" sz="2000"/>
          </a:p>
          <a:p>
            <a:pPr lvl="1">
              <a:buFont typeface="Courier New"/>
              <a:buChar char="o"/>
            </a:pPr>
            <a:r>
              <a:rPr lang="en-US" sz="2000" b="1">
                <a:ea typeface="+mn-lt"/>
                <a:cs typeface="+mn-lt"/>
              </a:rPr>
              <a:t>"bring your own licenses"</a:t>
            </a:r>
            <a:endParaRPr lang="en-US" sz="2000" b="1"/>
          </a:p>
          <a:p>
            <a:endParaRPr lang="en-US">
              <a:ea typeface="Roboto Condensed"/>
              <a:cs typeface="Roboto Condensed"/>
            </a:endParaRPr>
          </a:p>
        </p:txBody>
      </p:sp>
      <p:sp>
        <p:nvSpPr>
          <p:cNvPr id="4" name="Footer Placeholder 3">
            <a:extLst>
              <a:ext uri="{FF2B5EF4-FFF2-40B4-BE49-F238E27FC236}">
                <a16:creationId xmlns:a16="http://schemas.microsoft.com/office/drawing/2014/main" id="{E5BABA81-8F85-C4A0-851F-449493A107AF}"/>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86CC5C32-E5F5-1C82-B6CA-3F971D7ACE8A}"/>
              </a:ext>
            </a:extLst>
          </p:cNvPr>
          <p:cNvSpPr>
            <a:spLocks noGrp="1"/>
          </p:cNvSpPr>
          <p:nvPr>
            <p:ph type="sldNum" sz="quarter" idx="12"/>
          </p:nvPr>
        </p:nvSpPr>
        <p:spPr/>
        <p:txBody>
          <a:bodyPr/>
          <a:lstStyle/>
          <a:p>
            <a:pPr>
              <a:defRPr/>
            </a:pPr>
            <a:fld id="{0CE68F04-8C45-4A80-901C-428EAFDC5CAA}" type="slidenum">
              <a:rPr lang="en-US"/>
              <a:t>60</a:t>
            </a:fld>
            <a:endParaRPr lang="en-US"/>
          </a:p>
        </p:txBody>
      </p:sp>
      <p:sp>
        <p:nvSpPr>
          <p:cNvPr id="6" name="Title 5">
            <a:extLst>
              <a:ext uri="{FF2B5EF4-FFF2-40B4-BE49-F238E27FC236}">
                <a16:creationId xmlns:a16="http://schemas.microsoft.com/office/drawing/2014/main" id="{5D33C60A-E606-6371-B296-06B684901F8D}"/>
              </a:ext>
            </a:extLst>
          </p:cNvPr>
          <p:cNvSpPr>
            <a:spLocks noGrp="1"/>
          </p:cNvSpPr>
          <p:nvPr>
            <p:ph type="title"/>
          </p:nvPr>
        </p:nvSpPr>
        <p:spPr/>
        <p:txBody>
          <a:bodyPr>
            <a:normAutofit fontScale="90000"/>
          </a:bodyPr>
          <a:lstStyle/>
          <a:p>
            <a:r>
              <a:rPr lang="en-US">
                <a:ea typeface="+mj-lt"/>
                <a:cs typeface="+mj-lt"/>
              </a:rPr>
              <a:t>OpenShift Container Platform: Deployment on HPC Vega</a:t>
            </a:r>
            <a:endParaRPr lang="en-US"/>
          </a:p>
        </p:txBody>
      </p:sp>
      <p:sp>
        <p:nvSpPr>
          <p:cNvPr id="8" name="Date Placeholder 3">
            <a:extLst>
              <a:ext uri="{FF2B5EF4-FFF2-40B4-BE49-F238E27FC236}">
                <a16:creationId xmlns:a16="http://schemas.microsoft.com/office/drawing/2014/main" id="{C7DA1276-7E9B-05F6-F531-B6E50945BDEA}"/>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34630718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916FEC6-3F02-73C3-35E5-4F1E01466045}"/>
              </a:ext>
            </a:extLst>
          </p:cNvPr>
          <p:cNvPicPr>
            <a:picLocks noGrp="1" noChangeAspect="1"/>
          </p:cNvPicPr>
          <p:nvPr>
            <p:ph idx="1"/>
          </p:nvPr>
        </p:nvPicPr>
        <p:blipFill>
          <a:blip r:embed="rId2"/>
          <a:stretch>
            <a:fillRect/>
          </a:stretch>
        </p:blipFill>
        <p:spPr bwMode="auto">
          <a:xfrm>
            <a:off x="1803335" y="1511989"/>
            <a:ext cx="8585326" cy="4351338"/>
          </a:xfrm>
          <a:prstGeom prst="rect">
            <a:avLst/>
          </a:prstGeom>
        </p:spPr>
      </p:pic>
      <p:sp>
        <p:nvSpPr>
          <p:cNvPr id="4" name="Footer Placeholder 3">
            <a:extLst>
              <a:ext uri="{FF2B5EF4-FFF2-40B4-BE49-F238E27FC236}">
                <a16:creationId xmlns:a16="http://schemas.microsoft.com/office/drawing/2014/main" id="{56991F72-7ED8-0C53-5947-E07EE9B9AD9F}"/>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en-GB">
              <a:ea typeface="Roboto Condensed"/>
              <a:cs typeface="Roboto Condensed"/>
            </a:endParaRPr>
          </a:p>
        </p:txBody>
      </p:sp>
      <p:sp>
        <p:nvSpPr>
          <p:cNvPr id="5" name="Slide Number Placeholder 4">
            <a:extLst>
              <a:ext uri="{FF2B5EF4-FFF2-40B4-BE49-F238E27FC236}">
                <a16:creationId xmlns:a16="http://schemas.microsoft.com/office/drawing/2014/main" id="{E00017B3-2CDB-4B97-6D43-E0D168832049}"/>
              </a:ext>
            </a:extLst>
          </p:cNvPr>
          <p:cNvSpPr>
            <a:spLocks noGrp="1"/>
          </p:cNvSpPr>
          <p:nvPr>
            <p:ph type="sldNum" sz="quarter" idx="12"/>
          </p:nvPr>
        </p:nvSpPr>
        <p:spPr/>
        <p:txBody>
          <a:bodyPr/>
          <a:lstStyle/>
          <a:p>
            <a:pPr>
              <a:defRPr/>
            </a:pPr>
            <a:fld id="{0CE68F04-8C45-4A80-901C-428EAFDC5CAA}" type="slidenum">
              <a:rPr lang="en-US"/>
              <a:t>61</a:t>
            </a:fld>
            <a:endParaRPr lang="en-US"/>
          </a:p>
        </p:txBody>
      </p:sp>
      <p:sp>
        <p:nvSpPr>
          <p:cNvPr id="6" name="Title 5">
            <a:extLst>
              <a:ext uri="{FF2B5EF4-FFF2-40B4-BE49-F238E27FC236}">
                <a16:creationId xmlns:a16="http://schemas.microsoft.com/office/drawing/2014/main" id="{0442F7F3-996D-B7F6-A87F-D709394DDC7C}"/>
              </a:ext>
            </a:extLst>
          </p:cNvPr>
          <p:cNvSpPr>
            <a:spLocks noGrp="1"/>
          </p:cNvSpPr>
          <p:nvPr>
            <p:ph type="title"/>
          </p:nvPr>
        </p:nvSpPr>
        <p:spPr/>
        <p:txBody>
          <a:bodyPr/>
          <a:lstStyle/>
          <a:p>
            <a:r>
              <a:rPr lang="en-US">
                <a:ea typeface="+mj-lt"/>
                <a:cs typeface="+mj-lt"/>
              </a:rPr>
              <a:t>OpenShift Container Platform: Overview</a:t>
            </a:r>
            <a:endParaRPr lang="en-US"/>
          </a:p>
        </p:txBody>
      </p:sp>
      <p:sp>
        <p:nvSpPr>
          <p:cNvPr id="8" name="Date Placeholder 3">
            <a:extLst>
              <a:ext uri="{FF2B5EF4-FFF2-40B4-BE49-F238E27FC236}">
                <a16:creationId xmlns:a16="http://schemas.microsoft.com/office/drawing/2014/main" id="{A6D3110E-8AB1-39CD-79E1-48345391065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3460437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119238A-2E3D-98C8-1AC3-F6A96A383DA3}"/>
              </a:ext>
            </a:extLst>
          </p:cNvPr>
          <p:cNvPicPr>
            <a:picLocks noGrp="1" noChangeAspect="1"/>
          </p:cNvPicPr>
          <p:nvPr>
            <p:ph idx="1"/>
          </p:nvPr>
        </p:nvPicPr>
        <p:blipFill>
          <a:blip r:embed="rId2"/>
          <a:stretch>
            <a:fillRect/>
          </a:stretch>
        </p:blipFill>
        <p:spPr bwMode="auto">
          <a:xfrm>
            <a:off x="1803335" y="1511989"/>
            <a:ext cx="8585326" cy="4351338"/>
          </a:xfrm>
          <a:prstGeom prst="rect">
            <a:avLst/>
          </a:prstGeom>
        </p:spPr>
      </p:pic>
      <p:sp>
        <p:nvSpPr>
          <p:cNvPr id="4" name="Footer Placeholder 3">
            <a:extLst>
              <a:ext uri="{FF2B5EF4-FFF2-40B4-BE49-F238E27FC236}">
                <a16:creationId xmlns:a16="http://schemas.microsoft.com/office/drawing/2014/main" id="{27ABF137-14B2-575B-675B-DE28D2359846}"/>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en-GB">
              <a:ea typeface="Roboto Condensed"/>
              <a:cs typeface="Roboto Condensed"/>
            </a:endParaRPr>
          </a:p>
        </p:txBody>
      </p:sp>
      <p:sp>
        <p:nvSpPr>
          <p:cNvPr id="5" name="Slide Number Placeholder 4">
            <a:extLst>
              <a:ext uri="{FF2B5EF4-FFF2-40B4-BE49-F238E27FC236}">
                <a16:creationId xmlns:a16="http://schemas.microsoft.com/office/drawing/2014/main" id="{DF8E567E-1FD3-E6AB-83E4-4F34ED904C72}"/>
              </a:ext>
            </a:extLst>
          </p:cNvPr>
          <p:cNvSpPr>
            <a:spLocks noGrp="1"/>
          </p:cNvSpPr>
          <p:nvPr>
            <p:ph type="sldNum" sz="quarter" idx="12"/>
          </p:nvPr>
        </p:nvSpPr>
        <p:spPr/>
        <p:txBody>
          <a:bodyPr/>
          <a:lstStyle/>
          <a:p>
            <a:pPr>
              <a:defRPr/>
            </a:pPr>
            <a:fld id="{0CE68F04-8C45-4A80-901C-428EAFDC5CAA}" type="slidenum">
              <a:rPr lang="en-US"/>
              <a:t>62</a:t>
            </a:fld>
            <a:endParaRPr lang="en-US"/>
          </a:p>
        </p:txBody>
      </p:sp>
      <p:sp>
        <p:nvSpPr>
          <p:cNvPr id="6" name="Title 5">
            <a:extLst>
              <a:ext uri="{FF2B5EF4-FFF2-40B4-BE49-F238E27FC236}">
                <a16:creationId xmlns:a16="http://schemas.microsoft.com/office/drawing/2014/main" id="{48E05697-59CC-A9D2-F1EA-E7985FF208C7}"/>
              </a:ext>
            </a:extLst>
          </p:cNvPr>
          <p:cNvSpPr>
            <a:spLocks noGrp="1"/>
          </p:cNvSpPr>
          <p:nvPr>
            <p:ph type="title"/>
          </p:nvPr>
        </p:nvSpPr>
        <p:spPr/>
        <p:txBody>
          <a:bodyPr/>
          <a:lstStyle/>
          <a:p>
            <a:r>
              <a:rPr lang="en-US">
                <a:ea typeface="+mj-lt"/>
                <a:cs typeface="+mj-lt"/>
              </a:rPr>
              <a:t>OpenShift Container Platform: Nodes</a:t>
            </a:r>
            <a:endParaRPr lang="en-US"/>
          </a:p>
        </p:txBody>
      </p:sp>
      <p:sp>
        <p:nvSpPr>
          <p:cNvPr id="8" name="Date Placeholder 3">
            <a:extLst>
              <a:ext uri="{FF2B5EF4-FFF2-40B4-BE49-F238E27FC236}">
                <a16:creationId xmlns:a16="http://schemas.microsoft.com/office/drawing/2014/main" id="{C7DD7FC5-F924-770B-56E7-84102B65A473}"/>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9679420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67F788C-139A-DF14-8BBC-709739B3D8CD}"/>
              </a:ext>
            </a:extLst>
          </p:cNvPr>
          <p:cNvPicPr>
            <a:picLocks noGrp="1" noChangeAspect="1"/>
          </p:cNvPicPr>
          <p:nvPr>
            <p:ph idx="1"/>
          </p:nvPr>
        </p:nvPicPr>
        <p:blipFill>
          <a:blip r:embed="rId2"/>
          <a:stretch>
            <a:fillRect/>
          </a:stretch>
        </p:blipFill>
        <p:spPr bwMode="auto">
          <a:xfrm>
            <a:off x="1854377" y="1511989"/>
            <a:ext cx="8483242" cy="4351338"/>
          </a:xfrm>
          <a:prstGeom prst="rect">
            <a:avLst/>
          </a:prstGeom>
        </p:spPr>
      </p:pic>
      <p:sp>
        <p:nvSpPr>
          <p:cNvPr id="4" name="Footer Placeholder 3">
            <a:extLst>
              <a:ext uri="{FF2B5EF4-FFF2-40B4-BE49-F238E27FC236}">
                <a16:creationId xmlns:a16="http://schemas.microsoft.com/office/drawing/2014/main" id="{193C0891-7AA5-368F-3C2B-0AEE98104B0C}"/>
              </a:ext>
            </a:extLst>
          </p:cNvPr>
          <p:cNvSpPr>
            <a:spLocks noGrp="1"/>
          </p:cNvSpPr>
          <p:nvPr>
            <p:ph type="ftr" sz="quarter" idx="11"/>
          </p:nvPr>
        </p:nvSpPr>
        <p:spPr/>
        <p:txBody>
          <a:bodyPr/>
          <a:lstStyle/>
          <a:p>
            <a:pPr>
              <a:defRPr/>
            </a:pPr>
            <a:r>
              <a:rPr lang="sl-SI">
                <a:ea typeface="Roboto Condensed"/>
                <a:cs typeface="Roboto Condensed"/>
              </a:rPr>
              <a:t>HPC Vega for Industry</a:t>
            </a:r>
            <a:endParaRPr lang="en-GB">
              <a:ea typeface="Roboto Condensed"/>
              <a:cs typeface="Roboto Condensed"/>
            </a:endParaRPr>
          </a:p>
        </p:txBody>
      </p:sp>
      <p:sp>
        <p:nvSpPr>
          <p:cNvPr id="5" name="Slide Number Placeholder 4">
            <a:extLst>
              <a:ext uri="{FF2B5EF4-FFF2-40B4-BE49-F238E27FC236}">
                <a16:creationId xmlns:a16="http://schemas.microsoft.com/office/drawing/2014/main" id="{A3E28F1A-5EA1-814B-348A-02DA38AF6272}"/>
              </a:ext>
            </a:extLst>
          </p:cNvPr>
          <p:cNvSpPr>
            <a:spLocks noGrp="1"/>
          </p:cNvSpPr>
          <p:nvPr>
            <p:ph type="sldNum" sz="quarter" idx="12"/>
          </p:nvPr>
        </p:nvSpPr>
        <p:spPr/>
        <p:txBody>
          <a:bodyPr/>
          <a:lstStyle/>
          <a:p>
            <a:pPr>
              <a:defRPr/>
            </a:pPr>
            <a:fld id="{0CE68F04-8C45-4A80-901C-428EAFDC5CAA}" type="slidenum">
              <a:rPr lang="en-US"/>
              <a:t>63</a:t>
            </a:fld>
            <a:endParaRPr lang="en-US"/>
          </a:p>
        </p:txBody>
      </p:sp>
      <p:sp>
        <p:nvSpPr>
          <p:cNvPr id="6" name="Title 5">
            <a:extLst>
              <a:ext uri="{FF2B5EF4-FFF2-40B4-BE49-F238E27FC236}">
                <a16:creationId xmlns:a16="http://schemas.microsoft.com/office/drawing/2014/main" id="{F43449EE-0ECE-6955-59FC-E67A4E871AD7}"/>
              </a:ext>
            </a:extLst>
          </p:cNvPr>
          <p:cNvSpPr>
            <a:spLocks noGrp="1"/>
          </p:cNvSpPr>
          <p:nvPr>
            <p:ph type="title"/>
          </p:nvPr>
        </p:nvSpPr>
        <p:spPr/>
        <p:txBody>
          <a:bodyPr/>
          <a:lstStyle/>
          <a:p>
            <a:r>
              <a:rPr lang="en-US">
                <a:ea typeface="+mj-lt"/>
                <a:cs typeface="+mj-lt"/>
              </a:rPr>
              <a:t>OpenShift Container Platform: Operators</a:t>
            </a:r>
            <a:endParaRPr lang="en-US"/>
          </a:p>
        </p:txBody>
      </p:sp>
      <p:sp>
        <p:nvSpPr>
          <p:cNvPr id="8" name="Date Placeholder 3">
            <a:extLst>
              <a:ext uri="{FF2B5EF4-FFF2-40B4-BE49-F238E27FC236}">
                <a16:creationId xmlns:a16="http://schemas.microsoft.com/office/drawing/2014/main" id="{88D5F71C-8FF4-4202-8CD4-46E84DEE99F7}"/>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7764611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85936-4561-A593-DF49-85EA0B0B165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E3119E-CA94-AB85-5FAC-81C97BC2B1FD}"/>
              </a:ext>
            </a:extLst>
          </p:cNvPr>
          <p:cNvSpPr>
            <a:spLocks noGrp="1"/>
          </p:cNvSpPr>
          <p:nvPr>
            <p:ph idx="1"/>
          </p:nvPr>
        </p:nvSpPr>
        <p:spPr/>
        <p:txBody>
          <a:bodyPr vert="horz" lIns="91440" tIns="45720" rIns="91440" bIns="45720" rtlCol="0" anchor="t">
            <a:noAutofit/>
          </a:bodyPr>
          <a:lstStyle/>
          <a:p>
            <a:r>
              <a:rPr lang="en-US" sz="2400">
                <a:ea typeface="+mn-lt"/>
                <a:cs typeface="+mn-lt"/>
              </a:rPr>
              <a:t>Virtual environment (hosted on PVE)</a:t>
            </a:r>
          </a:p>
          <a:p>
            <a:r>
              <a:rPr lang="en-US" sz="2400">
                <a:ea typeface="+mn-lt"/>
                <a:cs typeface="+mn-lt"/>
              </a:rPr>
              <a:t>3 x Master (HA mode)</a:t>
            </a:r>
            <a:endParaRPr lang="en-US" sz="2400"/>
          </a:p>
          <a:p>
            <a:r>
              <a:rPr lang="en-US" sz="2400">
                <a:ea typeface="+mn-lt"/>
                <a:cs typeface="+mn-lt"/>
              </a:rPr>
              <a:t>2 x Workers CPU (only)</a:t>
            </a:r>
            <a:endParaRPr lang="en-US" sz="2400"/>
          </a:p>
          <a:p>
            <a:r>
              <a:rPr lang="en-US" sz="2400">
                <a:ea typeface="+mn-lt"/>
                <a:cs typeface="+mn-lt"/>
              </a:rPr>
              <a:t>Deployment with RKE2 scripts.</a:t>
            </a:r>
            <a:endParaRPr lang="en-US" sz="2400"/>
          </a:p>
          <a:p>
            <a:endParaRPr lang="en-US" sz="2400"/>
          </a:p>
          <a:p>
            <a:r>
              <a:rPr lang="en-US" sz="2400">
                <a:ea typeface="+mn-lt"/>
                <a:cs typeface="+mn-lt"/>
              </a:rPr>
              <a:t>Helm, cert-manager, etc.</a:t>
            </a:r>
            <a:endParaRPr lang="en-US" sz="2400"/>
          </a:p>
          <a:p>
            <a:r>
              <a:rPr lang="en-US" sz="2400">
                <a:ea typeface="+mn-lt"/>
                <a:cs typeface="+mn-lt"/>
              </a:rPr>
              <a:t>Offloading to HPC Vega infrastructure slinky-bridge</a:t>
            </a:r>
            <a:endParaRPr lang="en-US" sz="2400"/>
          </a:p>
          <a:p>
            <a:r>
              <a:rPr lang="en-US" sz="2400">
                <a:ea typeface="+mn-lt"/>
                <a:cs typeface="+mn-lt"/>
              </a:rPr>
              <a:t>in evaluation phase</a:t>
            </a:r>
          </a:p>
          <a:p>
            <a:r>
              <a:rPr lang="en-US" sz="2400">
                <a:ea typeface="+mn-lt"/>
                <a:cs typeface="+mn-lt"/>
              </a:rPr>
              <a:t>Reconfiguration and adjustments on production HPC Vega (</a:t>
            </a:r>
            <a:r>
              <a:rPr lang="en-US" sz="2400" err="1">
                <a:ea typeface="+mn-lt"/>
                <a:cs typeface="+mn-lt"/>
              </a:rPr>
              <a:t>slurm</a:t>
            </a:r>
            <a:r>
              <a:rPr lang="en-US" sz="2400">
                <a:ea typeface="+mn-lt"/>
                <a:cs typeface="+mn-lt"/>
              </a:rPr>
              <a:t> upgrade, enabling rest, new partition, etc.)</a:t>
            </a:r>
            <a:endParaRPr lang="en-US" sz="2400"/>
          </a:p>
          <a:p>
            <a:endParaRPr lang="en-US" sz="2400"/>
          </a:p>
          <a:p>
            <a:endParaRPr lang="en-US" sz="2400">
              <a:ea typeface="Roboto Condensed"/>
              <a:cs typeface="Roboto Condensed"/>
            </a:endParaRPr>
          </a:p>
        </p:txBody>
      </p:sp>
      <p:sp>
        <p:nvSpPr>
          <p:cNvPr id="4" name="Footer Placeholder 3">
            <a:extLst>
              <a:ext uri="{FF2B5EF4-FFF2-40B4-BE49-F238E27FC236}">
                <a16:creationId xmlns:a16="http://schemas.microsoft.com/office/drawing/2014/main" id="{A08A4DF0-4AEC-9E3F-4C72-84CF25A720AB}"/>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8C2D1856-760B-7D38-CDA6-4A49F46190F2}"/>
              </a:ext>
            </a:extLst>
          </p:cNvPr>
          <p:cNvSpPr>
            <a:spLocks noGrp="1"/>
          </p:cNvSpPr>
          <p:nvPr>
            <p:ph type="sldNum" sz="quarter" idx="12"/>
          </p:nvPr>
        </p:nvSpPr>
        <p:spPr/>
        <p:txBody>
          <a:bodyPr/>
          <a:lstStyle/>
          <a:p>
            <a:pPr>
              <a:defRPr/>
            </a:pPr>
            <a:fld id="{0CE68F04-8C45-4A80-901C-428EAFDC5CAA}" type="slidenum">
              <a:rPr lang="en-US"/>
              <a:t>64</a:t>
            </a:fld>
            <a:endParaRPr lang="en-US"/>
          </a:p>
        </p:txBody>
      </p:sp>
      <p:sp>
        <p:nvSpPr>
          <p:cNvPr id="6" name="Title 5">
            <a:extLst>
              <a:ext uri="{FF2B5EF4-FFF2-40B4-BE49-F238E27FC236}">
                <a16:creationId xmlns:a16="http://schemas.microsoft.com/office/drawing/2014/main" id="{9D33FB36-B369-D085-7E0B-6E807A39AB01}"/>
              </a:ext>
            </a:extLst>
          </p:cNvPr>
          <p:cNvSpPr>
            <a:spLocks noGrp="1"/>
          </p:cNvSpPr>
          <p:nvPr>
            <p:ph type="title"/>
          </p:nvPr>
        </p:nvSpPr>
        <p:spPr/>
        <p:txBody>
          <a:bodyPr>
            <a:normAutofit/>
          </a:bodyPr>
          <a:lstStyle/>
          <a:p>
            <a:r>
              <a:rPr lang="en-US">
                <a:ea typeface="+mj-lt"/>
                <a:cs typeface="+mj-lt"/>
              </a:rPr>
              <a:t>Kubernetes (RKE2): Deployment on HPC Vega</a:t>
            </a:r>
          </a:p>
        </p:txBody>
      </p:sp>
      <p:sp>
        <p:nvSpPr>
          <p:cNvPr id="8" name="Date Placeholder 3">
            <a:extLst>
              <a:ext uri="{FF2B5EF4-FFF2-40B4-BE49-F238E27FC236}">
                <a16:creationId xmlns:a16="http://schemas.microsoft.com/office/drawing/2014/main" id="{C33F0A44-0F96-AA00-BF4A-213535754E3E}"/>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2117231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3070A2-DA2F-2B88-4D97-5208EF0C9FCF}"/>
            </a:ext>
          </a:extLst>
        </p:cNvPr>
        <p:cNvGrpSpPr/>
        <p:nvPr/>
      </p:nvGrpSpPr>
      <p:grpSpPr>
        <a:xfrm>
          <a:off x="0" y="0"/>
          <a:ext cx="0" cy="0"/>
          <a:chOff x="0" y="0"/>
          <a:chExt cx="0" cy="0"/>
        </a:xfrm>
      </p:grpSpPr>
      <p:pic>
        <p:nvPicPr>
          <p:cNvPr id="7" name="Content Placeholder 6" descr="A screenshot of a computer&#10;&#10;AI-generated content may be incorrect.">
            <a:extLst>
              <a:ext uri="{FF2B5EF4-FFF2-40B4-BE49-F238E27FC236}">
                <a16:creationId xmlns:a16="http://schemas.microsoft.com/office/drawing/2014/main" id="{8AC43C1D-DFC4-C87B-E328-12995BC23981}"/>
              </a:ext>
            </a:extLst>
          </p:cNvPr>
          <p:cNvPicPr>
            <a:picLocks noGrp="1" noChangeAspect="1"/>
          </p:cNvPicPr>
          <p:nvPr>
            <p:ph idx="1"/>
          </p:nvPr>
        </p:nvPicPr>
        <p:blipFill>
          <a:blip r:embed="rId2"/>
          <a:stretch>
            <a:fillRect/>
          </a:stretch>
        </p:blipFill>
        <p:spPr bwMode="auto">
          <a:xfrm>
            <a:off x="2420255" y="1119758"/>
            <a:ext cx="7162800" cy="3057525"/>
          </a:xfrm>
          <a:prstGeom prst="rect">
            <a:avLst/>
          </a:prstGeom>
        </p:spPr>
      </p:pic>
      <p:sp>
        <p:nvSpPr>
          <p:cNvPr id="4" name="Footer Placeholder 3">
            <a:extLst>
              <a:ext uri="{FF2B5EF4-FFF2-40B4-BE49-F238E27FC236}">
                <a16:creationId xmlns:a16="http://schemas.microsoft.com/office/drawing/2014/main" id="{E9FA459A-BE61-8E17-C936-175F22AAC9C6}"/>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38A74247-D223-D72F-91F3-1B8F483C3F34}"/>
              </a:ext>
            </a:extLst>
          </p:cNvPr>
          <p:cNvSpPr>
            <a:spLocks noGrp="1"/>
          </p:cNvSpPr>
          <p:nvPr>
            <p:ph type="sldNum" sz="quarter" idx="12"/>
          </p:nvPr>
        </p:nvSpPr>
        <p:spPr/>
        <p:txBody>
          <a:bodyPr/>
          <a:lstStyle/>
          <a:p>
            <a:pPr>
              <a:defRPr/>
            </a:pPr>
            <a:fld id="{0CE68F04-8C45-4A80-901C-428EAFDC5CAA}" type="slidenum">
              <a:rPr lang="en-US"/>
              <a:t>65</a:t>
            </a:fld>
            <a:endParaRPr lang="en-US"/>
          </a:p>
        </p:txBody>
      </p:sp>
      <p:sp>
        <p:nvSpPr>
          <p:cNvPr id="6" name="Title 5">
            <a:extLst>
              <a:ext uri="{FF2B5EF4-FFF2-40B4-BE49-F238E27FC236}">
                <a16:creationId xmlns:a16="http://schemas.microsoft.com/office/drawing/2014/main" id="{123A1A10-C880-D8ED-61C0-E8294F2F421D}"/>
              </a:ext>
            </a:extLst>
          </p:cNvPr>
          <p:cNvSpPr>
            <a:spLocks noGrp="1"/>
          </p:cNvSpPr>
          <p:nvPr>
            <p:ph type="title"/>
          </p:nvPr>
        </p:nvSpPr>
        <p:spPr/>
        <p:txBody>
          <a:bodyPr>
            <a:normAutofit/>
          </a:bodyPr>
          <a:lstStyle/>
          <a:p>
            <a:r>
              <a:rPr lang="en-US">
                <a:ea typeface="+mj-lt"/>
                <a:cs typeface="+mj-lt"/>
              </a:rPr>
              <a:t>HPC Vega</a:t>
            </a:r>
          </a:p>
        </p:txBody>
      </p:sp>
      <p:cxnSp>
        <p:nvCxnSpPr>
          <p:cNvPr id="10" name="Straight Arrow Connector 9">
            <a:extLst>
              <a:ext uri="{FF2B5EF4-FFF2-40B4-BE49-F238E27FC236}">
                <a16:creationId xmlns:a16="http://schemas.microsoft.com/office/drawing/2014/main" id="{6078999A-466F-034F-6DB9-615F51C67F3A}"/>
              </a:ext>
            </a:extLst>
          </p:cNvPr>
          <p:cNvCxnSpPr/>
          <p:nvPr/>
        </p:nvCxnSpPr>
        <p:spPr>
          <a:xfrm>
            <a:off x="3686847" y="3968865"/>
            <a:ext cx="302337" cy="482753"/>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cxnSp>
        <p:nvCxnSpPr>
          <p:cNvPr id="14" name="Straight Arrow Connector 13">
            <a:extLst>
              <a:ext uri="{FF2B5EF4-FFF2-40B4-BE49-F238E27FC236}">
                <a16:creationId xmlns:a16="http://schemas.microsoft.com/office/drawing/2014/main" id="{0FD92D1E-1F76-ED1C-1376-7849BD91509D}"/>
              </a:ext>
            </a:extLst>
          </p:cNvPr>
          <p:cNvCxnSpPr>
            <a:cxnSpLocks/>
          </p:cNvCxnSpPr>
          <p:nvPr/>
        </p:nvCxnSpPr>
        <p:spPr>
          <a:xfrm flipH="1">
            <a:off x="6776718" y="3537218"/>
            <a:ext cx="43104" cy="936875"/>
          </a:xfrm>
          <a:prstGeom prst="straightConnector1">
            <a:avLst/>
          </a:prstGeom>
          <a:ln>
            <a:headEnd type="triangle"/>
            <a:tailEnd type="triangle"/>
          </a:ln>
        </p:spPr>
        <p:style>
          <a:lnRef idx="3">
            <a:schemeClr val="accent1"/>
          </a:lnRef>
          <a:fillRef idx="0">
            <a:schemeClr val="accent1"/>
          </a:fillRef>
          <a:effectRef idx="2">
            <a:schemeClr val="accent1"/>
          </a:effectRef>
          <a:fontRef idx="minor">
            <a:schemeClr val="tx1"/>
          </a:fontRef>
        </p:style>
      </p:cxnSp>
      <p:sp>
        <p:nvSpPr>
          <p:cNvPr id="15" name="Rectangle 14">
            <a:extLst>
              <a:ext uri="{FF2B5EF4-FFF2-40B4-BE49-F238E27FC236}">
                <a16:creationId xmlns:a16="http://schemas.microsoft.com/office/drawing/2014/main" id="{F3AFF2FE-FFFF-0736-893F-0A84EE463B33}"/>
              </a:ext>
            </a:extLst>
          </p:cNvPr>
          <p:cNvSpPr/>
          <p:nvPr/>
        </p:nvSpPr>
        <p:spPr>
          <a:xfrm>
            <a:off x="3897129" y="4621260"/>
            <a:ext cx="3380509" cy="103539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a:defRPr sz="1800">
                <a:solidFill>
                  <a:schemeClr val="lt1"/>
                </a:solidFill>
                <a:latin typeface="+mn-lt"/>
                <a:ea typeface="+mn-ea"/>
                <a:cs typeface="+mn-cs"/>
              </a:defRPr>
            </a:lvl1pPr>
            <a:lvl2pPr marL="457200" algn="l" defTabSz="914400" rtl="0">
              <a:defRPr sz="1800">
                <a:solidFill>
                  <a:schemeClr val="lt1"/>
                </a:solidFill>
                <a:latin typeface="+mn-lt"/>
                <a:ea typeface="+mn-ea"/>
                <a:cs typeface="+mn-cs"/>
              </a:defRPr>
            </a:lvl2pPr>
            <a:lvl3pPr marL="914400" algn="l" defTabSz="914400" rtl="0">
              <a:defRPr sz="1800">
                <a:solidFill>
                  <a:schemeClr val="lt1"/>
                </a:solidFill>
                <a:latin typeface="+mn-lt"/>
                <a:ea typeface="+mn-ea"/>
                <a:cs typeface="+mn-cs"/>
              </a:defRPr>
            </a:lvl3pPr>
            <a:lvl4pPr marL="1371600" algn="l" defTabSz="914400" rtl="0">
              <a:defRPr sz="1800">
                <a:solidFill>
                  <a:schemeClr val="lt1"/>
                </a:solidFill>
                <a:latin typeface="+mn-lt"/>
                <a:ea typeface="+mn-ea"/>
                <a:cs typeface="+mn-cs"/>
              </a:defRPr>
            </a:lvl4pPr>
            <a:lvl5pPr marL="1828800" algn="l" defTabSz="914400" rtl="0">
              <a:defRPr sz="1800">
                <a:solidFill>
                  <a:schemeClr val="lt1"/>
                </a:solidFill>
                <a:latin typeface="+mn-lt"/>
                <a:ea typeface="+mn-ea"/>
                <a:cs typeface="+mn-cs"/>
              </a:defRPr>
            </a:lvl5pPr>
            <a:lvl6pPr marL="2286000" algn="l" defTabSz="914400" rtl="0">
              <a:defRPr sz="1800">
                <a:solidFill>
                  <a:schemeClr val="lt1"/>
                </a:solidFill>
                <a:latin typeface="+mn-lt"/>
                <a:ea typeface="+mn-ea"/>
                <a:cs typeface="+mn-cs"/>
              </a:defRPr>
            </a:lvl6pPr>
            <a:lvl7pPr marL="2743200" algn="l" defTabSz="914400" rtl="0">
              <a:defRPr sz="1800">
                <a:solidFill>
                  <a:schemeClr val="lt1"/>
                </a:solidFill>
                <a:latin typeface="+mn-lt"/>
                <a:ea typeface="+mn-ea"/>
                <a:cs typeface="+mn-cs"/>
              </a:defRPr>
            </a:lvl7pPr>
            <a:lvl8pPr marL="3200400" algn="l" defTabSz="914400" rtl="0">
              <a:defRPr sz="1800">
                <a:solidFill>
                  <a:schemeClr val="lt1"/>
                </a:solidFill>
                <a:latin typeface="+mn-lt"/>
                <a:ea typeface="+mn-ea"/>
                <a:cs typeface="+mn-cs"/>
              </a:defRPr>
            </a:lvl8pPr>
            <a:lvl9pPr marL="3657600" algn="l" defTabSz="914400" rtl="0">
              <a:defRPr sz="1800">
                <a:solidFill>
                  <a:schemeClr val="lt1"/>
                </a:solidFill>
                <a:latin typeface="+mn-lt"/>
                <a:ea typeface="+mn-ea"/>
                <a:cs typeface="+mn-cs"/>
              </a:defRPr>
            </a:lvl9pPr>
          </a:lstStyle>
          <a:p>
            <a:pPr algn="ctr"/>
            <a:r>
              <a:rPr lang="en-US"/>
              <a:t>Cloud Infrastructure</a:t>
            </a:r>
          </a:p>
        </p:txBody>
      </p:sp>
      <p:cxnSp>
        <p:nvCxnSpPr>
          <p:cNvPr id="20" name="Straight Arrow Connector 19">
            <a:extLst>
              <a:ext uri="{FF2B5EF4-FFF2-40B4-BE49-F238E27FC236}">
                <a16:creationId xmlns:a16="http://schemas.microsoft.com/office/drawing/2014/main" id="{2F4BB4AF-9E6F-DFFB-F05F-689F6E560D02}"/>
              </a:ext>
            </a:extLst>
          </p:cNvPr>
          <p:cNvCxnSpPr/>
          <p:nvPr/>
        </p:nvCxnSpPr>
        <p:spPr>
          <a:xfrm flipH="1">
            <a:off x="7412489" y="1386069"/>
            <a:ext cx="2654839" cy="25247"/>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cxnSp>
        <p:nvCxnSpPr>
          <p:cNvPr id="21" name="Straight Arrow Connector 20">
            <a:extLst>
              <a:ext uri="{FF2B5EF4-FFF2-40B4-BE49-F238E27FC236}">
                <a16:creationId xmlns:a16="http://schemas.microsoft.com/office/drawing/2014/main" id="{7B715A29-1D0D-D91A-4723-98D690D1C4DA}"/>
              </a:ext>
            </a:extLst>
          </p:cNvPr>
          <p:cNvCxnSpPr/>
          <p:nvPr/>
        </p:nvCxnSpPr>
        <p:spPr>
          <a:xfrm>
            <a:off x="10052242" y="1393151"/>
            <a:ext cx="7696" cy="3925454"/>
          </a:xfrm>
          <a:prstGeom prst="straightConnector1">
            <a:avLst/>
          </a:prstGeom>
        </p:spPr>
        <p:style>
          <a:lnRef idx="3">
            <a:schemeClr val="accent1"/>
          </a:lnRef>
          <a:fillRef idx="0">
            <a:schemeClr val="accent1"/>
          </a:fillRef>
          <a:effectRef idx="2">
            <a:schemeClr val="accent1"/>
          </a:effectRef>
          <a:fontRef idx="minor">
            <a:schemeClr val="tx1"/>
          </a:fontRef>
        </p:style>
      </p:cxnSp>
      <p:cxnSp>
        <p:nvCxnSpPr>
          <p:cNvPr id="22" name="Straight Arrow Connector 21">
            <a:extLst>
              <a:ext uri="{FF2B5EF4-FFF2-40B4-BE49-F238E27FC236}">
                <a16:creationId xmlns:a16="http://schemas.microsoft.com/office/drawing/2014/main" id="{40033851-D88F-C65F-B2BE-B67897A538F9}"/>
              </a:ext>
            </a:extLst>
          </p:cNvPr>
          <p:cNvCxnSpPr/>
          <p:nvPr/>
        </p:nvCxnSpPr>
        <p:spPr>
          <a:xfrm flipH="1">
            <a:off x="7524457" y="5316279"/>
            <a:ext cx="2526962" cy="4274"/>
          </a:xfrm>
          <a:prstGeom prst="straightConnector1">
            <a:avLst/>
          </a:prstGeom>
          <a:ln>
            <a:tailEnd type="triangle"/>
          </a:ln>
        </p:spPr>
        <p:style>
          <a:lnRef idx="3">
            <a:schemeClr val="accent1"/>
          </a:lnRef>
          <a:fillRef idx="0">
            <a:schemeClr val="accent1"/>
          </a:fillRef>
          <a:effectRef idx="2">
            <a:schemeClr val="accent1"/>
          </a:effectRef>
          <a:fontRef idx="minor">
            <a:schemeClr val="tx1"/>
          </a:fontRef>
        </p:style>
      </p:cxnSp>
      <p:sp>
        <p:nvSpPr>
          <p:cNvPr id="24" name="TextBox 23">
            <a:extLst>
              <a:ext uri="{FF2B5EF4-FFF2-40B4-BE49-F238E27FC236}">
                <a16:creationId xmlns:a16="http://schemas.microsoft.com/office/drawing/2014/main" id="{6B1AA584-F999-4A29-B571-36C1BCFFE983}"/>
              </a:ext>
            </a:extLst>
          </p:cNvPr>
          <p:cNvSpPr txBox="1"/>
          <p:nvPr/>
        </p:nvSpPr>
        <p:spPr bwMode="auto">
          <a:xfrm>
            <a:off x="2838195" y="3666149"/>
            <a:ext cx="1286768" cy="230832"/>
          </a:xfrm>
          <a:prstGeom prst="rect">
            <a:avLst/>
          </a:prstGeom>
          <a:solidFill>
            <a:srgbClr val="FFFFFF"/>
          </a:solidFill>
        </p:spPr>
        <p:txBody>
          <a:bodyPr wrap="square" rtlCol="0">
            <a:spAutoFit/>
          </a:bodyPr>
          <a:lstStyle/>
          <a:p>
            <a:r>
              <a:rPr lang="en-US" sz="900"/>
              <a:t>Terminal client</a:t>
            </a:r>
            <a:r>
              <a:rPr lang="sl-SI" sz="900"/>
              <a:t> (</a:t>
            </a:r>
            <a:r>
              <a:rPr lang="sl-SI" sz="900" err="1"/>
              <a:t>or</a:t>
            </a:r>
            <a:r>
              <a:rPr lang="sl-SI" sz="900"/>
              <a:t> GUI)</a:t>
            </a:r>
          </a:p>
        </p:txBody>
      </p:sp>
      <p:sp>
        <p:nvSpPr>
          <p:cNvPr id="26" name="TextBox 25">
            <a:extLst>
              <a:ext uri="{FF2B5EF4-FFF2-40B4-BE49-F238E27FC236}">
                <a16:creationId xmlns:a16="http://schemas.microsoft.com/office/drawing/2014/main" id="{CD236545-5EB6-F650-CBD3-BDEE7AB53067}"/>
              </a:ext>
            </a:extLst>
          </p:cNvPr>
          <p:cNvSpPr txBox="1"/>
          <p:nvPr/>
        </p:nvSpPr>
        <p:spPr bwMode="auto">
          <a:xfrm>
            <a:off x="6841235" y="3940469"/>
            <a:ext cx="1307088" cy="230832"/>
          </a:xfrm>
          <a:prstGeom prst="rect">
            <a:avLst/>
          </a:prstGeom>
          <a:solidFill>
            <a:srgbClr val="FFFFFF"/>
          </a:solidFill>
        </p:spPr>
        <p:txBody>
          <a:bodyPr wrap="square" lIns="91440" tIns="45720" rIns="91440" bIns="45720" rtlCol="0" anchor="t">
            <a:spAutoFit/>
          </a:bodyPr>
          <a:lstStyle/>
          <a:p>
            <a:r>
              <a:rPr lang="en-US" sz="900"/>
              <a:t>Slinky-bridge</a:t>
            </a:r>
            <a:endParaRPr lang="en-US"/>
          </a:p>
        </p:txBody>
      </p:sp>
      <p:sp>
        <p:nvSpPr>
          <p:cNvPr id="27" name="TextBox 26">
            <a:extLst>
              <a:ext uri="{FF2B5EF4-FFF2-40B4-BE49-F238E27FC236}">
                <a16:creationId xmlns:a16="http://schemas.microsoft.com/office/drawing/2014/main" id="{9123872F-B676-E789-4DC3-8AFB8A01AC87}"/>
              </a:ext>
            </a:extLst>
          </p:cNvPr>
          <p:cNvSpPr txBox="1"/>
          <p:nvPr/>
        </p:nvSpPr>
        <p:spPr bwMode="auto">
          <a:xfrm>
            <a:off x="8527794" y="5027589"/>
            <a:ext cx="1307088" cy="230832"/>
          </a:xfrm>
          <a:prstGeom prst="rect">
            <a:avLst/>
          </a:prstGeom>
          <a:solidFill>
            <a:srgbClr val="FFFFFF"/>
          </a:solidFill>
        </p:spPr>
        <p:txBody>
          <a:bodyPr wrap="square" lIns="91440" tIns="45720" rIns="91440" bIns="45720" rtlCol="0" anchor="t">
            <a:spAutoFit/>
          </a:bodyPr>
          <a:lstStyle/>
          <a:p>
            <a:r>
              <a:rPr lang="en-US" sz="900" err="1"/>
              <a:t>CephFS</a:t>
            </a:r>
          </a:p>
        </p:txBody>
      </p:sp>
      <p:sp>
        <p:nvSpPr>
          <p:cNvPr id="8" name="Date Placeholder 3">
            <a:extLst>
              <a:ext uri="{FF2B5EF4-FFF2-40B4-BE49-F238E27FC236}">
                <a16:creationId xmlns:a16="http://schemas.microsoft.com/office/drawing/2014/main" id="{DE71C12C-1133-F0FB-E7D0-827817BEAA40}"/>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11065091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DC09E9-BA8E-2F6D-F616-5A892D94B642}"/>
              </a:ext>
            </a:extLst>
          </p:cNvPr>
          <p:cNvSpPr>
            <a:spLocks noGrp="1"/>
          </p:cNvSpPr>
          <p:nvPr>
            <p:ph idx="1"/>
          </p:nvPr>
        </p:nvSpPr>
        <p:spPr>
          <a:xfrm>
            <a:off x="838198" y="1501382"/>
            <a:ext cx="10823437" cy="2093561"/>
          </a:xfrm>
        </p:spPr>
        <p:txBody>
          <a:bodyPr vert="horz" lIns="91440" tIns="45720" rIns="91440" bIns="45720" rtlCol="0" anchor="t">
            <a:noAutofit/>
          </a:bodyPr>
          <a:lstStyle/>
          <a:p>
            <a:r>
              <a:rPr lang="en-US" sz="2400">
                <a:ea typeface="+mn-lt"/>
                <a:cs typeface="+mn-lt"/>
              </a:rPr>
              <a:t>OpenStack/OpenShift environment deployed on HPC Vega.</a:t>
            </a:r>
            <a:endParaRPr lang="en-US" sz="2400">
              <a:ea typeface="+mn-lt"/>
              <a:cs typeface="Arial"/>
            </a:endParaRPr>
          </a:p>
          <a:p>
            <a:r>
              <a:rPr lang="en-US" sz="2400">
                <a:ea typeface="+mn-lt"/>
                <a:cs typeface="+mn-lt"/>
              </a:rPr>
              <a:t>A secure, isolated, self-service cloud environment that gives users compute capabilities with greater flexibility and faster experimentation.</a:t>
            </a:r>
            <a:endParaRPr lang="en-US"/>
          </a:p>
          <a:p>
            <a:r>
              <a:rPr lang="en-US" sz="2400">
                <a:ea typeface="+mn-lt"/>
                <a:cs typeface="+mn-lt"/>
              </a:rPr>
              <a:t>On-boarding and looking for early adopters:</a:t>
            </a:r>
            <a:endParaRPr lang="en-US" sz="2400">
              <a:ea typeface="+mn-lt"/>
              <a:cs typeface="Arial"/>
            </a:endParaRPr>
          </a:p>
          <a:p>
            <a:pPr lvl="1">
              <a:buFont typeface="Courier New"/>
              <a:buChar char="o"/>
            </a:pPr>
            <a:r>
              <a:rPr lang="en-US" sz="2400">
                <a:ea typeface="+mn-lt"/>
                <a:cs typeface="+mn-lt"/>
              </a:rPr>
              <a:t>Support for smaller use-case,</a:t>
            </a:r>
            <a:endParaRPr lang="en-US" sz="2400">
              <a:ea typeface="+mn-lt"/>
              <a:cs typeface="Arial"/>
            </a:endParaRPr>
          </a:p>
          <a:p>
            <a:pPr lvl="1">
              <a:buFont typeface="Courier New,monospace"/>
              <a:buChar char="o"/>
            </a:pPr>
            <a:r>
              <a:rPr lang="en-US" sz="2400">
                <a:ea typeface="Roboto Condensed"/>
                <a:cs typeface="Roboto Condensed"/>
              </a:rPr>
              <a:t>possible issues still appears.</a:t>
            </a:r>
          </a:p>
        </p:txBody>
      </p:sp>
      <p:sp>
        <p:nvSpPr>
          <p:cNvPr id="4" name="Footer Placeholder 3">
            <a:extLst>
              <a:ext uri="{FF2B5EF4-FFF2-40B4-BE49-F238E27FC236}">
                <a16:creationId xmlns:a16="http://schemas.microsoft.com/office/drawing/2014/main" id="{CD315EFB-A6AD-003E-C713-7705C8343E5C}"/>
              </a:ext>
            </a:extLst>
          </p:cNvPr>
          <p:cNvSpPr>
            <a:spLocks noGrp="1"/>
          </p:cNvSpPr>
          <p:nvPr>
            <p:ph type="ftr" sz="quarter" idx="11"/>
          </p:nvPr>
        </p:nvSpPr>
        <p:spPr/>
        <p:txBody>
          <a:bodyPr/>
          <a:lstStyle/>
          <a:p>
            <a:pPr>
              <a:defRPr/>
            </a:pPr>
            <a:r>
              <a:rPr lang="sl-SI"/>
              <a:t>HPC Vega </a:t>
            </a:r>
            <a:r>
              <a:rPr lang="sl-SI" err="1"/>
              <a:t>for</a:t>
            </a:r>
            <a:r>
              <a:rPr lang="sl-SI"/>
              <a:t> </a:t>
            </a:r>
            <a:r>
              <a:rPr lang="sl-SI" err="1"/>
              <a:t>Industry</a:t>
            </a:r>
            <a:endParaRPr lang="en-GB"/>
          </a:p>
        </p:txBody>
      </p:sp>
      <p:sp>
        <p:nvSpPr>
          <p:cNvPr id="5" name="Slide Number Placeholder 4">
            <a:extLst>
              <a:ext uri="{FF2B5EF4-FFF2-40B4-BE49-F238E27FC236}">
                <a16:creationId xmlns:a16="http://schemas.microsoft.com/office/drawing/2014/main" id="{F4E56C63-F276-22E6-6106-1A42BFCFC372}"/>
              </a:ext>
            </a:extLst>
          </p:cNvPr>
          <p:cNvSpPr>
            <a:spLocks noGrp="1"/>
          </p:cNvSpPr>
          <p:nvPr>
            <p:ph type="sldNum" sz="quarter" idx="12"/>
          </p:nvPr>
        </p:nvSpPr>
        <p:spPr/>
        <p:txBody>
          <a:bodyPr/>
          <a:lstStyle/>
          <a:p>
            <a:pPr>
              <a:defRPr/>
            </a:pPr>
            <a:fld id="{0CE68F04-8C45-4A80-901C-428EAFDC5CAA}" type="slidenum">
              <a:rPr lang="en-US"/>
              <a:t>66</a:t>
            </a:fld>
            <a:endParaRPr lang="en-US"/>
          </a:p>
        </p:txBody>
      </p:sp>
      <p:sp>
        <p:nvSpPr>
          <p:cNvPr id="6" name="Title 5">
            <a:extLst>
              <a:ext uri="{FF2B5EF4-FFF2-40B4-BE49-F238E27FC236}">
                <a16:creationId xmlns:a16="http://schemas.microsoft.com/office/drawing/2014/main" id="{34C291E1-7A50-9CC9-6516-CC0B6B3746CC}"/>
              </a:ext>
            </a:extLst>
          </p:cNvPr>
          <p:cNvSpPr>
            <a:spLocks noGrp="1"/>
          </p:cNvSpPr>
          <p:nvPr>
            <p:ph type="title"/>
          </p:nvPr>
        </p:nvSpPr>
        <p:spPr/>
        <p:txBody>
          <a:bodyPr/>
          <a:lstStyle/>
          <a:p>
            <a:r>
              <a:rPr lang="en-US"/>
              <a:t>Conclusion</a:t>
            </a:r>
          </a:p>
        </p:txBody>
      </p:sp>
      <p:sp>
        <p:nvSpPr>
          <p:cNvPr id="8" name="Date Placeholder 3">
            <a:extLst>
              <a:ext uri="{FF2B5EF4-FFF2-40B4-BE49-F238E27FC236}">
                <a16:creationId xmlns:a16="http://schemas.microsoft.com/office/drawing/2014/main" id="{5EEF4822-4B1D-925C-8C46-DE83FF555640}"/>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Tree>
    <p:extLst>
      <p:ext uri="{BB962C8B-B14F-4D97-AF65-F5344CB8AC3E}">
        <p14:creationId xmlns:p14="http://schemas.microsoft.com/office/powerpoint/2010/main" val="36184946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70475-B4F1-4267-535C-3C61F5229030}"/>
            </a:ext>
          </a:extLst>
        </p:cNvPr>
        <p:cNvGrpSpPr/>
        <p:nvPr/>
      </p:nvGrpSpPr>
      <p:grpSpPr>
        <a:xfrm>
          <a:off x="0" y="0"/>
          <a:ext cx="0" cy="0"/>
          <a:chOff x="0" y="0"/>
          <a:chExt cx="0" cy="0"/>
        </a:xfrm>
      </p:grpSpPr>
      <p:sp>
        <p:nvSpPr>
          <p:cNvPr id="160" name="PlaceHolder 1">
            <a:extLst>
              <a:ext uri="{FF2B5EF4-FFF2-40B4-BE49-F238E27FC236}">
                <a16:creationId xmlns:a16="http://schemas.microsoft.com/office/drawing/2014/main" id="{AF1E8E28-5C3C-A533-1C24-A36BDF03CCE0}"/>
              </a:ext>
            </a:extLst>
          </p:cNvPr>
          <p:cNvSpPr>
            <a:spLocks noGrp="1"/>
          </p:cNvSpPr>
          <p:nvPr>
            <p:ph type="title"/>
          </p:nvPr>
        </p:nvSpPr>
        <p:spPr>
          <a:xfrm>
            <a:off x="4344120" y="1746490"/>
            <a:ext cx="8660680" cy="2387160"/>
          </a:xfrm>
          <a:prstGeom prst="rect">
            <a:avLst/>
          </a:prstGeom>
          <a:noFill/>
          <a:ln w="0">
            <a:noFill/>
          </a:ln>
        </p:spPr>
        <p:txBody>
          <a:bodyPr lIns="91440" tIns="45720" rIns="91440" bIns="45720" anchor="t">
            <a:normAutofit/>
          </a:bodyPr>
          <a:lstStyle/>
          <a:p>
            <a:pPr indent="0" defTabSz="914400">
              <a:lnSpc>
                <a:spcPct val="90000"/>
              </a:lnSpc>
              <a:spcBef>
                <a:spcPts val="1191"/>
              </a:spcBef>
              <a:spcAft>
                <a:spcPts val="992"/>
              </a:spcAft>
              <a:buNone/>
            </a:pPr>
            <a:r>
              <a:rPr lang="sl-SI" sz="3600" b="0" u="none" strike="noStrike" err="1">
                <a:solidFill>
                  <a:schemeClr val="lt1"/>
                </a:solidFill>
                <a:effectLst/>
                <a:uFillTx/>
                <a:latin typeface="Roboto Black"/>
                <a:ea typeface="Arial"/>
              </a:rPr>
              <a:t>Get</a:t>
            </a:r>
            <a:r>
              <a:rPr lang="sl-SI" sz="3600" b="0" u="none" strike="noStrike">
                <a:solidFill>
                  <a:schemeClr val="lt1"/>
                </a:solidFill>
                <a:effectLst/>
                <a:uFillTx/>
                <a:latin typeface="Roboto Black"/>
                <a:ea typeface="Arial"/>
              </a:rPr>
              <a:t> Access to </a:t>
            </a:r>
            <a:r>
              <a:rPr lang="sl-SI" sz="3600">
                <a:solidFill>
                  <a:schemeClr val="lt1"/>
                </a:solidFill>
                <a:latin typeface="Roboto Black"/>
                <a:ea typeface="Arial"/>
              </a:rPr>
              <a:t>Vega</a:t>
            </a:r>
            <a:endParaRPr lang="en-US" sz="3600" b="0" u="none" strike="noStrike">
              <a:solidFill>
                <a:schemeClr val="dk1"/>
              </a:solidFill>
              <a:effectLst/>
              <a:uFillTx/>
              <a:latin typeface="Roboto Condensed"/>
            </a:endParaRPr>
          </a:p>
        </p:txBody>
      </p:sp>
      <p:sp>
        <p:nvSpPr>
          <p:cNvPr id="161" name="PlaceHolder 2">
            <a:extLst>
              <a:ext uri="{FF2B5EF4-FFF2-40B4-BE49-F238E27FC236}">
                <a16:creationId xmlns:a16="http://schemas.microsoft.com/office/drawing/2014/main" id="{54048EBE-E2B9-0F7B-AD47-E60221999105}"/>
              </a:ext>
            </a:extLst>
          </p:cNvPr>
          <p:cNvSpPr>
            <a:spLocks noGrp="1"/>
          </p:cNvSpPr>
          <p:nvPr>
            <p:ph type="subTitle"/>
          </p:nvPr>
        </p:nvSpPr>
        <p:spPr>
          <a:xfrm>
            <a:off x="4451540" y="2820100"/>
            <a:ext cx="6508440" cy="1104200"/>
          </a:xfrm>
          <a:prstGeom prst="rect">
            <a:avLst/>
          </a:prstGeom>
          <a:noFill/>
          <a:ln w="0">
            <a:noFill/>
          </a:ln>
        </p:spPr>
        <p:txBody>
          <a:bodyPr lIns="91440" tIns="45720" rIns="91440" bIns="45720" anchor="t">
            <a:noAutofit/>
          </a:bodyPr>
          <a:lstStyle/>
          <a:p>
            <a:pPr indent="0" defTabSz="914400">
              <a:lnSpc>
                <a:spcPct val="90000"/>
              </a:lnSpc>
              <a:spcBef>
                <a:spcPts val="1001"/>
              </a:spcBef>
              <a:buNone/>
              <a:tabLst>
                <a:tab pos="0" algn="l"/>
              </a:tabLst>
            </a:pPr>
            <a:r>
              <a:rPr lang="sl-SI" sz="2200" b="0" u="none" strike="noStrike">
                <a:solidFill>
                  <a:schemeClr val="lt1"/>
                </a:solidFill>
                <a:effectLst/>
                <a:uFillTx/>
                <a:latin typeface="Roboto Condensed"/>
                <a:ea typeface="Arial"/>
              </a:rPr>
              <a:t>Speaker: Darin Lah </a:t>
            </a:r>
            <a:r>
              <a:rPr lang="en-GB" sz="2200" b="0" u="none" strike="noStrike">
                <a:solidFill>
                  <a:schemeClr val="lt1"/>
                </a:solidFill>
                <a:effectLst/>
                <a:uFillTx/>
                <a:latin typeface="Roboto Condensed"/>
                <a:ea typeface="Arial"/>
              </a:rPr>
              <a:t>(IZUM)</a:t>
            </a:r>
            <a:endParaRPr lang="en-US" sz="2200" b="0" u="none" strike="noStrike">
              <a:solidFill>
                <a:srgbClr val="000000"/>
              </a:solidFill>
              <a:effectLst/>
              <a:uFillTx/>
              <a:latin typeface="Arial"/>
            </a:endParaRPr>
          </a:p>
        </p:txBody>
      </p:sp>
    </p:spTree>
    <p:extLst>
      <p:ext uri="{BB962C8B-B14F-4D97-AF65-F5344CB8AC3E}">
        <p14:creationId xmlns:p14="http://schemas.microsoft.com/office/powerpoint/2010/main" val="411805572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DBC09FE-169B-9625-6CAC-CFB0D8590481}"/>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711E7660-7C8E-D710-A9A5-BBD4934D387D}"/>
              </a:ext>
            </a:extLst>
          </p:cNvPr>
          <p:cNvSpPr>
            <a:spLocks noGrp="1"/>
          </p:cNvSpPr>
          <p:nvPr>
            <p:ph type="title"/>
          </p:nvPr>
        </p:nvSpPr>
        <p:spPr>
          <a:xfrm>
            <a:off x="204469" y="196850"/>
            <a:ext cx="10336531" cy="1200149"/>
          </a:xfrm>
        </p:spPr>
        <p:txBody>
          <a:bodyPr>
            <a:noAutofit/>
          </a:bodyPr>
          <a:lstStyle/>
          <a:p>
            <a:r>
              <a:rPr lang="sl-SI" sz="3600"/>
              <a:t>SLING Test </a:t>
            </a:r>
            <a:r>
              <a:rPr lang="sl-SI" sz="3600" err="1"/>
              <a:t>vs</a:t>
            </a:r>
            <a:r>
              <a:rPr lang="sl-SI" sz="3600"/>
              <a:t>. </a:t>
            </a:r>
            <a:r>
              <a:rPr lang="sl-SI" sz="3600" err="1"/>
              <a:t>Development</a:t>
            </a:r>
            <a:r>
              <a:rPr lang="sl-SI" sz="3600"/>
              <a:t> </a:t>
            </a:r>
            <a:r>
              <a:rPr lang="sl-SI" sz="3600" err="1"/>
              <a:t>Projects</a:t>
            </a:r>
            <a:br>
              <a:rPr lang="sl-SI" sz="3600"/>
            </a:br>
            <a:endParaRPr lang="sl-SI" sz="3600"/>
          </a:p>
        </p:txBody>
      </p:sp>
      <p:sp>
        <p:nvSpPr>
          <p:cNvPr id="2" name="Date Placeholder 3">
            <a:extLst>
              <a:ext uri="{FF2B5EF4-FFF2-40B4-BE49-F238E27FC236}">
                <a16:creationId xmlns:a16="http://schemas.microsoft.com/office/drawing/2014/main" id="{105A3592-2F58-289E-879E-EA3A23E215F9}"/>
              </a:ext>
            </a:extLst>
          </p:cNvPr>
          <p:cNvSpPr>
            <a:spLocks noGrp="1"/>
          </p:cNvSpPr>
          <p:nvPr>
            <p:ph type="dt" sz="half" idx="10"/>
          </p:nvPr>
        </p:nvSpPr>
        <p:spPr bwMode="auto">
          <a:xfrm>
            <a:off x="507998" y="5991225"/>
            <a:ext cx="2743200" cy="365124"/>
          </a:xfrm>
        </p:spPr>
        <p:txBody>
          <a:bodyPr/>
          <a:lstStyle/>
          <a:p>
            <a:pPr>
              <a:defRPr/>
            </a:pPr>
            <a:fld id="{CEB620EA-BCAB-4A01-96B8-CEFF5D24040F}" type="datetime1">
              <a:rPr lang="en-GB" noProof="0" smtClean="0"/>
              <a:t>15/10/2026</a:t>
            </a:fld>
            <a:endParaRPr lang="en-GB" noProof="0"/>
          </a:p>
        </p:txBody>
      </p:sp>
      <p:sp>
        <p:nvSpPr>
          <p:cNvPr id="3" name="Footer Placeholder 4">
            <a:extLst>
              <a:ext uri="{FF2B5EF4-FFF2-40B4-BE49-F238E27FC236}">
                <a16:creationId xmlns:a16="http://schemas.microsoft.com/office/drawing/2014/main" id="{F5FDC444-D8EE-67F4-ADB8-1E1C5D9CC3BC}"/>
              </a:ext>
            </a:extLst>
          </p:cNvPr>
          <p:cNvSpPr>
            <a:spLocks noGrp="1"/>
          </p:cNvSpPr>
          <p:nvPr>
            <p:ph type="ftr" sz="quarter" idx="11"/>
          </p:nvPr>
        </p:nvSpPr>
        <p:spPr bwMode="auto">
          <a:xfrm>
            <a:off x="4038598" y="6356349"/>
            <a:ext cx="4114800" cy="365124"/>
          </a:xfrm>
        </p:spPr>
        <p:txBody>
          <a:bodyPr/>
          <a:lstStyle/>
          <a:p>
            <a:pPr>
              <a:defRPr/>
            </a:pPr>
            <a:r>
              <a:rPr lang="sl-SI"/>
              <a:t>HPC Vega </a:t>
            </a:r>
            <a:r>
              <a:rPr lang="sl-SI" err="1"/>
              <a:t>for</a:t>
            </a:r>
            <a:r>
              <a:rPr lang="sl-SI"/>
              <a:t> </a:t>
            </a:r>
            <a:r>
              <a:rPr lang="sl-SI" err="1"/>
              <a:t>Industry</a:t>
            </a:r>
            <a:endParaRPr lang="en-GB"/>
          </a:p>
        </p:txBody>
      </p:sp>
      <p:sp>
        <p:nvSpPr>
          <p:cNvPr id="4" name="Slide Number Placeholder 5">
            <a:extLst>
              <a:ext uri="{FF2B5EF4-FFF2-40B4-BE49-F238E27FC236}">
                <a16:creationId xmlns:a16="http://schemas.microsoft.com/office/drawing/2014/main" id="{53B9C207-F458-D9B7-8857-86FB7471300F}"/>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68</a:t>
            </a:fld>
            <a:endParaRPr lang="en-GB" noProof="0"/>
          </a:p>
        </p:txBody>
      </p:sp>
      <p:sp>
        <p:nvSpPr>
          <p:cNvPr id="16" name="Date Placeholder 3">
            <a:extLst>
              <a:ext uri="{FF2B5EF4-FFF2-40B4-BE49-F238E27FC236}">
                <a16:creationId xmlns:a16="http://schemas.microsoft.com/office/drawing/2014/main" id="{731E8B13-4AFA-FBFE-1AFA-F9C07D78C5C9}"/>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sp>
        <p:nvSpPr>
          <p:cNvPr id="7" name="TextBox 6">
            <a:extLst>
              <a:ext uri="{FF2B5EF4-FFF2-40B4-BE49-F238E27FC236}">
                <a16:creationId xmlns:a16="http://schemas.microsoft.com/office/drawing/2014/main" id="{B78D881E-9344-C416-2401-2F5D60D6A86A}"/>
              </a:ext>
            </a:extLst>
          </p:cNvPr>
          <p:cNvSpPr txBox="1"/>
          <p:nvPr/>
        </p:nvSpPr>
        <p:spPr>
          <a:xfrm>
            <a:off x="6523557" y="3576675"/>
            <a:ext cx="3086914" cy="369332"/>
          </a:xfrm>
          <a:prstGeom prst="rect">
            <a:avLst/>
          </a:prstGeom>
          <a:noFill/>
        </p:spPr>
        <p:txBody>
          <a:bodyPr wrap="square" rtlCol="0">
            <a:spAutoFit/>
          </a:bodyPr>
          <a:lstStyle/>
          <a:p>
            <a:pPr marL="285764" indent="-285764" defTabSz="609630">
              <a:buFont typeface="Arial" panose="020B0604020202020204" pitchFamily="34" charset="0"/>
              <a:buChar char="•"/>
            </a:pPr>
            <a:r>
              <a:rPr lang="en-US">
                <a:solidFill>
                  <a:schemeClr val="tx1">
                    <a:lumMod val="75000"/>
                  </a:schemeClr>
                </a:solidFill>
              </a:rPr>
              <a:t>Access for 12 months</a:t>
            </a:r>
          </a:p>
        </p:txBody>
      </p:sp>
      <p:pic>
        <p:nvPicPr>
          <p:cNvPr id="9" name="Picture 8">
            <a:extLst>
              <a:ext uri="{FF2B5EF4-FFF2-40B4-BE49-F238E27FC236}">
                <a16:creationId xmlns:a16="http://schemas.microsoft.com/office/drawing/2014/main" id="{AB6C1D91-3EC8-611C-AC41-123C2635C1F8}"/>
              </a:ext>
            </a:extLst>
          </p:cNvPr>
          <p:cNvPicPr>
            <a:picLocks noChangeAspect="1"/>
          </p:cNvPicPr>
          <p:nvPr/>
        </p:nvPicPr>
        <p:blipFill rotWithShape="1">
          <a:blip r:embed="rId3"/>
          <a:srcRect l="3315" t="39885" r="89927" b="52228"/>
          <a:stretch/>
        </p:blipFill>
        <p:spPr>
          <a:xfrm>
            <a:off x="6564787" y="2639055"/>
            <a:ext cx="3045684" cy="864750"/>
          </a:xfrm>
          <a:prstGeom prst="rect">
            <a:avLst/>
          </a:prstGeom>
        </p:spPr>
      </p:pic>
      <p:pic>
        <p:nvPicPr>
          <p:cNvPr id="11" name="Picture 10">
            <a:extLst>
              <a:ext uri="{FF2B5EF4-FFF2-40B4-BE49-F238E27FC236}">
                <a16:creationId xmlns:a16="http://schemas.microsoft.com/office/drawing/2014/main" id="{CBD2E45C-3B90-618C-D2EA-5071CE8407BB}"/>
              </a:ext>
            </a:extLst>
          </p:cNvPr>
          <p:cNvPicPr>
            <a:picLocks noChangeAspect="1"/>
          </p:cNvPicPr>
          <p:nvPr/>
        </p:nvPicPr>
        <p:blipFill rotWithShape="1">
          <a:blip r:embed="rId4"/>
          <a:srcRect l="3493" t="59568" r="90031" b="32782"/>
          <a:stretch/>
        </p:blipFill>
        <p:spPr>
          <a:xfrm>
            <a:off x="291509" y="2639055"/>
            <a:ext cx="3045684" cy="864750"/>
          </a:xfrm>
          <a:prstGeom prst="rect">
            <a:avLst/>
          </a:prstGeom>
        </p:spPr>
      </p:pic>
      <p:sp>
        <p:nvSpPr>
          <p:cNvPr id="20" name="Rectangle 19">
            <a:extLst>
              <a:ext uri="{FF2B5EF4-FFF2-40B4-BE49-F238E27FC236}">
                <a16:creationId xmlns:a16="http://schemas.microsoft.com/office/drawing/2014/main" id="{6D3E7BE9-E74B-1CC1-1B4F-9FE4CDFD7D22}"/>
              </a:ext>
            </a:extLst>
          </p:cNvPr>
          <p:cNvSpPr/>
          <p:nvPr/>
        </p:nvSpPr>
        <p:spPr>
          <a:xfrm>
            <a:off x="204469" y="3576675"/>
            <a:ext cx="5207354" cy="369332"/>
          </a:xfrm>
          <a:prstGeom prst="rect">
            <a:avLst/>
          </a:prstGeom>
        </p:spPr>
        <p:txBody>
          <a:bodyPr wrap="square">
            <a:spAutoFit/>
          </a:bodyPr>
          <a:lstStyle/>
          <a:p>
            <a:pPr marL="285764" indent="-285764" defTabSz="609630">
              <a:buFont typeface="Arial" panose="020B0604020202020204" pitchFamily="34" charset="0"/>
              <a:buChar char="•"/>
            </a:pPr>
            <a:r>
              <a:rPr lang="en-GB">
                <a:solidFill>
                  <a:schemeClr val="tx1">
                    <a:lumMod val="75000"/>
                  </a:schemeClr>
                </a:solidFill>
              </a:rPr>
              <a:t>Access for 3 months</a:t>
            </a:r>
          </a:p>
        </p:txBody>
      </p:sp>
      <p:sp>
        <p:nvSpPr>
          <p:cNvPr id="22" name="TextBox 21">
            <a:extLst>
              <a:ext uri="{FF2B5EF4-FFF2-40B4-BE49-F238E27FC236}">
                <a16:creationId xmlns:a16="http://schemas.microsoft.com/office/drawing/2014/main" id="{BCBFA32F-5001-E187-EE48-F5F33DA7E99F}"/>
              </a:ext>
            </a:extLst>
          </p:cNvPr>
          <p:cNvSpPr txBox="1"/>
          <p:nvPr/>
        </p:nvSpPr>
        <p:spPr>
          <a:xfrm>
            <a:off x="5498863" y="5053404"/>
            <a:ext cx="7599452" cy="1200329"/>
          </a:xfrm>
          <a:prstGeom prst="rect">
            <a:avLst/>
          </a:prstGeom>
          <a:noFill/>
        </p:spPr>
        <p:txBody>
          <a:bodyPr wrap="square" rtlCol="0">
            <a:spAutoFit/>
          </a:bodyPr>
          <a:lstStyle/>
          <a:p>
            <a:pPr marL="285764" indent="-285764" defTabSz="609630">
              <a:buFont typeface="Arial" panose="020B0604020202020204" pitchFamily="34" charset="0"/>
              <a:buChar char="•"/>
            </a:pPr>
            <a:r>
              <a:rPr lang="en-US">
                <a:solidFill>
                  <a:schemeClr val="tx1">
                    <a:lumMod val="75000"/>
                  </a:schemeClr>
                </a:solidFill>
              </a:rPr>
              <a:t>Describe the needs for development and programming tools</a:t>
            </a:r>
          </a:p>
          <a:p>
            <a:pPr marL="285764" indent="-285764" defTabSz="609630">
              <a:buFont typeface="Arial" panose="020B0604020202020204" pitchFamily="34" charset="0"/>
              <a:buChar char="•"/>
            </a:pPr>
            <a:r>
              <a:rPr lang="en-US">
                <a:solidFill>
                  <a:schemeClr val="tx1">
                    <a:lumMod val="75000"/>
                  </a:schemeClr>
                </a:solidFill>
              </a:rPr>
              <a:t>Project duration and planned project steps</a:t>
            </a:r>
          </a:p>
          <a:p>
            <a:pPr marL="285764" indent="-285764" defTabSz="609630">
              <a:buFont typeface="Arial" panose="020B0604020202020204" pitchFamily="34" charset="0"/>
              <a:buChar char="•"/>
            </a:pPr>
            <a:r>
              <a:rPr lang="en-US">
                <a:solidFill>
                  <a:schemeClr val="tx1">
                    <a:lumMod val="75000"/>
                  </a:schemeClr>
                </a:solidFill>
              </a:rPr>
              <a:t>Previous experience</a:t>
            </a:r>
          </a:p>
          <a:p>
            <a:pPr marL="285764" indent="-285764" defTabSz="914446">
              <a:buFont typeface="Arial" panose="020B0604020202020204" pitchFamily="34" charset="0"/>
              <a:buChar char="•"/>
              <a:defRPr/>
            </a:pPr>
            <a:endParaRPr lang="en-GB">
              <a:solidFill>
                <a:schemeClr val="tx1">
                  <a:lumMod val="75000"/>
                </a:schemeClr>
              </a:solidFill>
            </a:endParaRPr>
          </a:p>
        </p:txBody>
      </p:sp>
      <p:pic>
        <p:nvPicPr>
          <p:cNvPr id="24" name="Picture 23" descr="A close up of a computer chip&#10;&#10;AI-generated content may be incorrect.">
            <a:extLst>
              <a:ext uri="{FF2B5EF4-FFF2-40B4-BE49-F238E27FC236}">
                <a16:creationId xmlns:a16="http://schemas.microsoft.com/office/drawing/2014/main" id="{4E082F7A-CF05-3775-D290-9205F5D570A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64788" y="1204431"/>
            <a:ext cx="5207355" cy="1355851"/>
          </a:xfrm>
          <a:prstGeom prst="rect">
            <a:avLst/>
          </a:prstGeom>
        </p:spPr>
      </p:pic>
      <p:pic>
        <p:nvPicPr>
          <p:cNvPr id="26" name="Picture 25" descr="A close-up of a circuit board&#10;&#10;AI-generated content may be incorrect.">
            <a:extLst>
              <a:ext uri="{FF2B5EF4-FFF2-40B4-BE49-F238E27FC236}">
                <a16:creationId xmlns:a16="http://schemas.microsoft.com/office/drawing/2014/main" id="{44ACF70A-349A-F17A-748B-4E0B8E515FA5}"/>
              </a:ext>
            </a:extLst>
          </p:cNvPr>
          <p:cNvPicPr>
            <a:picLocks noChangeAspect="1"/>
          </p:cNvPicPr>
          <p:nvPr/>
        </p:nvPicPr>
        <p:blipFill>
          <a:blip r:embed="rId6" cstate="print">
            <a:extLst>
              <a:ext uri="{28A0092B-C50C-407E-A947-70E740481C1C}">
                <a14:useLocalDpi xmlns:a14="http://schemas.microsoft.com/office/drawing/2010/main" val="0"/>
              </a:ext>
            </a:extLst>
          </a:blip>
          <a:srcRect r="392"/>
          <a:stretch/>
        </p:blipFill>
        <p:spPr>
          <a:xfrm>
            <a:off x="291509" y="1185356"/>
            <a:ext cx="5207354" cy="1372592"/>
          </a:xfrm>
          <a:prstGeom prst="rect">
            <a:avLst/>
          </a:prstGeom>
        </p:spPr>
      </p:pic>
      <p:pic>
        <p:nvPicPr>
          <p:cNvPr id="28" name="Picture 27">
            <a:extLst>
              <a:ext uri="{FF2B5EF4-FFF2-40B4-BE49-F238E27FC236}">
                <a16:creationId xmlns:a16="http://schemas.microsoft.com/office/drawing/2014/main" id="{D213EA88-6BF6-522B-4B95-6AFDC10E16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566666" y="2557948"/>
            <a:ext cx="2101778" cy="2101778"/>
          </a:xfrm>
          <a:prstGeom prst="rect">
            <a:avLst/>
          </a:prstGeom>
        </p:spPr>
      </p:pic>
      <p:pic>
        <p:nvPicPr>
          <p:cNvPr id="30" name="Picture 29">
            <a:extLst>
              <a:ext uri="{FF2B5EF4-FFF2-40B4-BE49-F238E27FC236}">
                <a16:creationId xmlns:a16="http://schemas.microsoft.com/office/drawing/2014/main" id="{A8735F25-9E54-82B3-BE3E-27460905D97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731942" y="2557948"/>
            <a:ext cx="2101779" cy="2101779"/>
          </a:xfrm>
          <a:prstGeom prst="rect">
            <a:avLst/>
          </a:prstGeom>
        </p:spPr>
      </p:pic>
    </p:spTree>
    <p:extLst>
      <p:ext uri="{BB962C8B-B14F-4D97-AF65-F5344CB8AC3E}">
        <p14:creationId xmlns:p14="http://schemas.microsoft.com/office/powerpoint/2010/main" val="4053631978"/>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136573E-FB29-4D90-71FB-3A0E992563F1}"/>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C77A9C15-F3AD-AB81-DE12-A9EC905808DF}"/>
              </a:ext>
            </a:extLst>
          </p:cNvPr>
          <p:cNvSpPr>
            <a:spLocks noGrp="1"/>
          </p:cNvSpPr>
          <p:nvPr>
            <p:ph type="title"/>
          </p:nvPr>
        </p:nvSpPr>
        <p:spPr>
          <a:xfrm>
            <a:off x="204469" y="196850"/>
            <a:ext cx="10336531" cy="1200149"/>
          </a:xfrm>
        </p:spPr>
        <p:txBody>
          <a:bodyPr>
            <a:noAutofit/>
          </a:bodyPr>
          <a:lstStyle/>
          <a:p>
            <a:r>
              <a:rPr lang="sl-SI" sz="3600" err="1"/>
              <a:t>EuroHPC</a:t>
            </a:r>
            <a:r>
              <a:rPr lang="sl-SI" sz="3600"/>
              <a:t> JU Access</a:t>
            </a:r>
            <a:br>
              <a:rPr lang="sl-SI" sz="3600"/>
            </a:br>
            <a:endParaRPr lang="sl-SI" sz="3600"/>
          </a:p>
        </p:txBody>
      </p:sp>
      <p:sp>
        <p:nvSpPr>
          <p:cNvPr id="2" name="Date Placeholder 3">
            <a:extLst>
              <a:ext uri="{FF2B5EF4-FFF2-40B4-BE49-F238E27FC236}">
                <a16:creationId xmlns:a16="http://schemas.microsoft.com/office/drawing/2014/main" id="{F3C88E96-15DA-2A09-C630-19811C850D6C}"/>
              </a:ext>
            </a:extLst>
          </p:cNvPr>
          <p:cNvSpPr>
            <a:spLocks noGrp="1"/>
          </p:cNvSpPr>
          <p:nvPr>
            <p:ph type="dt" sz="half" idx="10"/>
          </p:nvPr>
        </p:nvSpPr>
        <p:spPr bwMode="auto">
          <a:xfrm>
            <a:off x="507998" y="5991225"/>
            <a:ext cx="2743200" cy="365124"/>
          </a:xfrm>
        </p:spPr>
        <p:txBody>
          <a:bodyPr/>
          <a:lstStyle/>
          <a:p>
            <a:pPr>
              <a:defRPr/>
            </a:pPr>
            <a:fld id="{CEB620EA-BCAB-4A01-96B8-CEFF5D24040F}" type="datetime1">
              <a:rPr lang="en-GB" noProof="0" smtClean="0"/>
              <a:t>15/10/2026</a:t>
            </a:fld>
            <a:endParaRPr lang="en-GB" noProof="0"/>
          </a:p>
        </p:txBody>
      </p:sp>
      <p:sp>
        <p:nvSpPr>
          <p:cNvPr id="3" name="Footer Placeholder 4">
            <a:extLst>
              <a:ext uri="{FF2B5EF4-FFF2-40B4-BE49-F238E27FC236}">
                <a16:creationId xmlns:a16="http://schemas.microsoft.com/office/drawing/2014/main" id="{06639895-315C-D8F6-85B6-EED8A1053DEB}"/>
              </a:ext>
            </a:extLst>
          </p:cNvPr>
          <p:cNvSpPr>
            <a:spLocks noGrp="1"/>
          </p:cNvSpPr>
          <p:nvPr>
            <p:ph type="ftr" sz="quarter" idx="11"/>
          </p:nvPr>
        </p:nvSpPr>
        <p:spPr bwMode="auto">
          <a:xfrm>
            <a:off x="4038598" y="6356349"/>
            <a:ext cx="4114800" cy="365124"/>
          </a:xfrm>
        </p:spPr>
        <p:txBody>
          <a:bodyPr/>
          <a:lstStyle/>
          <a:p>
            <a:pPr>
              <a:defRPr/>
            </a:pPr>
            <a:r>
              <a:rPr lang="sl-SI"/>
              <a:t>HPC Vega </a:t>
            </a:r>
            <a:r>
              <a:rPr lang="sl-SI" err="1"/>
              <a:t>for</a:t>
            </a:r>
            <a:r>
              <a:rPr lang="sl-SI"/>
              <a:t> </a:t>
            </a:r>
            <a:r>
              <a:rPr lang="sl-SI" err="1"/>
              <a:t>Industry</a:t>
            </a:r>
            <a:endParaRPr lang="en-GB"/>
          </a:p>
        </p:txBody>
      </p:sp>
      <p:sp>
        <p:nvSpPr>
          <p:cNvPr id="4" name="Slide Number Placeholder 5">
            <a:extLst>
              <a:ext uri="{FF2B5EF4-FFF2-40B4-BE49-F238E27FC236}">
                <a16:creationId xmlns:a16="http://schemas.microsoft.com/office/drawing/2014/main" id="{00824095-DB26-C36A-066F-97B1A1252613}"/>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69</a:t>
            </a:fld>
            <a:endParaRPr lang="en-GB" noProof="0"/>
          </a:p>
        </p:txBody>
      </p:sp>
      <p:sp>
        <p:nvSpPr>
          <p:cNvPr id="16" name="Date Placeholder 3">
            <a:extLst>
              <a:ext uri="{FF2B5EF4-FFF2-40B4-BE49-F238E27FC236}">
                <a16:creationId xmlns:a16="http://schemas.microsoft.com/office/drawing/2014/main" id="{B72DDA27-B567-2A98-F1E1-15A03E4D8F82}"/>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pic>
        <p:nvPicPr>
          <p:cNvPr id="6" name="Slika 18" descr="Slika, ki vsebuje besede besedilo, bela, pisava, vzorec&#10;&#10;Vsebina, ustvarjena z UI, morda ni pravilna.">
            <a:extLst>
              <a:ext uri="{FF2B5EF4-FFF2-40B4-BE49-F238E27FC236}">
                <a16:creationId xmlns:a16="http://schemas.microsoft.com/office/drawing/2014/main" id="{D026B36E-140D-A18B-FFE5-ACA0AEFCB076}"/>
              </a:ext>
            </a:extLst>
          </p:cNvPr>
          <p:cNvPicPr>
            <a:picLocks noChangeAspect="1"/>
          </p:cNvPicPr>
          <p:nvPr/>
        </p:nvPicPr>
        <p:blipFill>
          <a:blip r:embed="rId3"/>
          <a:srcRect l="8937" t="20144" r="55116" b="1"/>
          <a:stretch>
            <a:fillRect/>
          </a:stretch>
        </p:blipFill>
        <p:spPr>
          <a:xfrm>
            <a:off x="157690" y="1081462"/>
            <a:ext cx="2986619" cy="2132851"/>
          </a:xfrm>
          <a:prstGeom prst="rect">
            <a:avLst/>
          </a:prstGeom>
        </p:spPr>
      </p:pic>
      <p:pic>
        <p:nvPicPr>
          <p:cNvPr id="10" name="Picture 9">
            <a:extLst>
              <a:ext uri="{FF2B5EF4-FFF2-40B4-BE49-F238E27FC236}">
                <a16:creationId xmlns:a16="http://schemas.microsoft.com/office/drawing/2014/main" id="{8979A996-35D3-6DD8-63EB-C34C7A894D93}"/>
              </a:ext>
            </a:extLst>
          </p:cNvPr>
          <p:cNvPicPr>
            <a:picLocks noChangeAspect="1"/>
          </p:cNvPicPr>
          <p:nvPr/>
        </p:nvPicPr>
        <p:blipFill>
          <a:blip r:embed="rId4"/>
          <a:stretch>
            <a:fillRect/>
          </a:stretch>
        </p:blipFill>
        <p:spPr>
          <a:xfrm>
            <a:off x="5910986" y="1597220"/>
            <a:ext cx="5471816" cy="2139569"/>
          </a:xfrm>
          <a:prstGeom prst="rect">
            <a:avLst/>
          </a:prstGeom>
        </p:spPr>
      </p:pic>
      <p:pic>
        <p:nvPicPr>
          <p:cNvPr id="18" name="Picture 17">
            <a:extLst>
              <a:ext uri="{FF2B5EF4-FFF2-40B4-BE49-F238E27FC236}">
                <a16:creationId xmlns:a16="http://schemas.microsoft.com/office/drawing/2014/main" id="{D919BCA8-21D0-3D9C-9AFB-623ACAFA0161}"/>
              </a:ext>
            </a:extLst>
          </p:cNvPr>
          <p:cNvPicPr>
            <a:picLocks noChangeAspect="1"/>
          </p:cNvPicPr>
          <p:nvPr/>
        </p:nvPicPr>
        <p:blipFill>
          <a:blip r:embed="rId5"/>
          <a:stretch>
            <a:fillRect/>
          </a:stretch>
        </p:blipFill>
        <p:spPr>
          <a:xfrm>
            <a:off x="7310255" y="136527"/>
            <a:ext cx="2600688" cy="1400370"/>
          </a:xfrm>
          <a:prstGeom prst="rect">
            <a:avLst/>
          </a:prstGeom>
        </p:spPr>
      </p:pic>
      <p:sp>
        <p:nvSpPr>
          <p:cNvPr id="7" name="Rectangle 6">
            <a:extLst>
              <a:ext uri="{FF2B5EF4-FFF2-40B4-BE49-F238E27FC236}">
                <a16:creationId xmlns:a16="http://schemas.microsoft.com/office/drawing/2014/main" id="{EE9E5951-2BDF-DE24-24A0-441584F08191}"/>
              </a:ext>
            </a:extLst>
          </p:cNvPr>
          <p:cNvSpPr/>
          <p:nvPr/>
        </p:nvSpPr>
        <p:spPr bwMode="auto">
          <a:xfrm>
            <a:off x="157690" y="3315686"/>
            <a:ext cx="6971704" cy="2862322"/>
          </a:xfrm>
          <a:prstGeom prst="rect">
            <a:avLst/>
          </a:prstGeom>
        </p:spPr>
        <p:txBody>
          <a:bodyPr wrap="square">
            <a:spAutoFit/>
          </a:bodyPr>
          <a:lstStyle/>
          <a:p>
            <a:pPr marL="285764" indent="-285764" defTabSz="609630">
              <a:buFont typeface="Arial" panose="020B0604020202020204" pitchFamily="34" charset="0"/>
              <a:buChar char="•"/>
            </a:pPr>
            <a:r>
              <a:rPr lang="sl-SI"/>
              <a:t>AI </a:t>
            </a:r>
            <a:r>
              <a:rPr lang="sl-SI" err="1"/>
              <a:t>Factory</a:t>
            </a:r>
            <a:r>
              <a:rPr lang="sl-SI"/>
              <a:t> </a:t>
            </a:r>
            <a:r>
              <a:rPr lang="sl-SI" err="1"/>
              <a:t>Playground</a:t>
            </a:r>
            <a:r>
              <a:rPr lang="sl-SI"/>
              <a:t> </a:t>
            </a:r>
            <a:r>
              <a:rPr lang="sl-SI" err="1"/>
              <a:t>call</a:t>
            </a:r>
            <a:r>
              <a:rPr lang="sl-SI"/>
              <a:t> - 5000 GPU </a:t>
            </a:r>
            <a:r>
              <a:rPr lang="sl-SI" err="1"/>
              <a:t>hours</a:t>
            </a:r>
            <a:endParaRPr lang="sl-SI"/>
          </a:p>
          <a:p>
            <a:pPr marL="285764" indent="-285764" defTabSz="609630">
              <a:buFont typeface="Arial" panose="020B0604020202020204" pitchFamily="34" charset="0"/>
              <a:buChar char="•"/>
            </a:pPr>
            <a:endParaRPr lang="sl-SI"/>
          </a:p>
          <a:p>
            <a:pPr marL="285764" indent="-285764" defTabSz="609630">
              <a:buFont typeface="Arial" panose="020B0604020202020204" pitchFamily="34" charset="0"/>
              <a:buChar char="•"/>
            </a:pPr>
            <a:r>
              <a:rPr lang="sl-SI"/>
              <a:t>AI </a:t>
            </a:r>
            <a:r>
              <a:rPr lang="sl-SI" err="1"/>
              <a:t>Factory</a:t>
            </a:r>
            <a:r>
              <a:rPr lang="sl-SI"/>
              <a:t> </a:t>
            </a:r>
            <a:r>
              <a:rPr lang="sl-SI" err="1"/>
              <a:t>for</a:t>
            </a:r>
            <a:r>
              <a:rPr lang="sl-SI"/>
              <a:t> Science </a:t>
            </a:r>
            <a:r>
              <a:rPr lang="sl-SI" err="1"/>
              <a:t>and</a:t>
            </a:r>
            <a:r>
              <a:rPr lang="sl-SI"/>
              <a:t> </a:t>
            </a:r>
            <a:r>
              <a:rPr lang="sl-SI" err="1"/>
              <a:t>Collaborative</a:t>
            </a:r>
            <a:r>
              <a:rPr lang="sl-SI"/>
              <a:t> EU </a:t>
            </a:r>
            <a:r>
              <a:rPr lang="sl-SI" err="1"/>
              <a:t>Projects</a:t>
            </a:r>
            <a:r>
              <a:rPr lang="sl-SI"/>
              <a:t> - not </a:t>
            </a:r>
            <a:r>
              <a:rPr lang="sl-SI" err="1"/>
              <a:t>available</a:t>
            </a:r>
            <a:r>
              <a:rPr lang="sl-SI"/>
              <a:t> on HPC Vega, GPU </a:t>
            </a:r>
            <a:r>
              <a:rPr lang="sl-SI" err="1"/>
              <a:t>hours</a:t>
            </a:r>
            <a:r>
              <a:rPr lang="sl-SI"/>
              <a:t> </a:t>
            </a:r>
            <a:r>
              <a:rPr lang="sl-SI" err="1"/>
              <a:t>amount</a:t>
            </a:r>
            <a:r>
              <a:rPr lang="sl-SI"/>
              <a:t> is </a:t>
            </a:r>
            <a:r>
              <a:rPr lang="sl-SI" err="1"/>
              <a:t>dependend</a:t>
            </a:r>
            <a:r>
              <a:rPr lang="sl-SI"/>
              <a:t> on </a:t>
            </a:r>
            <a:r>
              <a:rPr lang="sl-SI" err="1"/>
              <a:t>partition</a:t>
            </a:r>
            <a:endParaRPr lang="sl-SI"/>
          </a:p>
          <a:p>
            <a:pPr marL="285764" indent="-285764" defTabSz="609630">
              <a:buFont typeface="Arial" panose="020B0604020202020204" pitchFamily="34" charset="0"/>
              <a:buChar char="•"/>
            </a:pPr>
            <a:endParaRPr lang="sl-SI"/>
          </a:p>
          <a:p>
            <a:pPr marL="285764" indent="-285764" defTabSz="609630">
              <a:buFont typeface="Arial" panose="020B0604020202020204" pitchFamily="34" charset="0"/>
              <a:buChar char="•"/>
            </a:pPr>
            <a:r>
              <a:rPr lang="sl-SI"/>
              <a:t>AI </a:t>
            </a:r>
            <a:r>
              <a:rPr lang="sl-SI" err="1"/>
              <a:t>Factory</a:t>
            </a:r>
            <a:r>
              <a:rPr lang="sl-SI"/>
              <a:t> </a:t>
            </a:r>
            <a:r>
              <a:rPr lang="sl-SI" err="1"/>
              <a:t>Fast</a:t>
            </a:r>
            <a:r>
              <a:rPr lang="sl-SI"/>
              <a:t> Lane </a:t>
            </a:r>
            <a:r>
              <a:rPr lang="sl-SI" err="1"/>
              <a:t>call</a:t>
            </a:r>
            <a:r>
              <a:rPr lang="sl-SI"/>
              <a:t> - not </a:t>
            </a:r>
            <a:r>
              <a:rPr lang="sl-SI" err="1"/>
              <a:t>available</a:t>
            </a:r>
            <a:r>
              <a:rPr lang="sl-SI"/>
              <a:t> on HPC Vega, GPU </a:t>
            </a:r>
            <a:r>
              <a:rPr lang="sl-SI" err="1"/>
              <a:t>hours</a:t>
            </a:r>
            <a:r>
              <a:rPr lang="sl-SI"/>
              <a:t> </a:t>
            </a:r>
            <a:r>
              <a:rPr lang="sl-SI" err="1"/>
              <a:t>amount</a:t>
            </a:r>
            <a:r>
              <a:rPr lang="sl-SI"/>
              <a:t> is </a:t>
            </a:r>
            <a:r>
              <a:rPr lang="sl-SI" err="1"/>
              <a:t>dependend</a:t>
            </a:r>
            <a:r>
              <a:rPr lang="sl-SI"/>
              <a:t> on </a:t>
            </a:r>
            <a:r>
              <a:rPr lang="sl-SI" err="1"/>
              <a:t>partition</a:t>
            </a:r>
            <a:r>
              <a:rPr lang="sl-SI"/>
              <a:t>, </a:t>
            </a:r>
            <a:r>
              <a:rPr lang="sl-SI" err="1"/>
              <a:t>quick</a:t>
            </a:r>
            <a:r>
              <a:rPr lang="sl-SI"/>
              <a:t> </a:t>
            </a:r>
            <a:r>
              <a:rPr lang="sl-SI" err="1"/>
              <a:t>acceptance</a:t>
            </a:r>
            <a:r>
              <a:rPr lang="sl-SI"/>
              <a:t> </a:t>
            </a:r>
            <a:r>
              <a:rPr lang="sl-SI" err="1"/>
              <a:t>times</a:t>
            </a:r>
            <a:endParaRPr lang="sl-SI"/>
          </a:p>
          <a:p>
            <a:pPr marL="285764" indent="-285764" defTabSz="609630">
              <a:buFont typeface="Arial" panose="020B0604020202020204" pitchFamily="34" charset="0"/>
              <a:buChar char="•"/>
            </a:pPr>
            <a:endParaRPr lang="sl-SI"/>
          </a:p>
          <a:p>
            <a:pPr marL="285764" indent="-285764" defTabSz="609630">
              <a:buFont typeface="Arial" panose="020B0604020202020204" pitchFamily="34" charset="0"/>
              <a:buChar char="•"/>
            </a:pPr>
            <a:r>
              <a:rPr lang="sl-SI"/>
              <a:t>AI </a:t>
            </a:r>
            <a:r>
              <a:rPr lang="sl-SI" err="1"/>
              <a:t>Factory</a:t>
            </a:r>
            <a:r>
              <a:rPr lang="sl-SI"/>
              <a:t> Large Scale </a:t>
            </a:r>
            <a:r>
              <a:rPr lang="sl-SI" err="1"/>
              <a:t>call</a:t>
            </a:r>
            <a:r>
              <a:rPr lang="sl-SI"/>
              <a:t> - not </a:t>
            </a:r>
            <a:r>
              <a:rPr lang="sl-SI" err="1"/>
              <a:t>available</a:t>
            </a:r>
            <a:r>
              <a:rPr lang="sl-SI"/>
              <a:t> on HPC Vega, GPU </a:t>
            </a:r>
            <a:r>
              <a:rPr lang="sl-SI" err="1"/>
              <a:t>hours</a:t>
            </a:r>
            <a:r>
              <a:rPr lang="sl-SI"/>
              <a:t> </a:t>
            </a:r>
            <a:r>
              <a:rPr lang="sl-SI" err="1"/>
              <a:t>amount</a:t>
            </a:r>
            <a:r>
              <a:rPr lang="sl-SI"/>
              <a:t> is </a:t>
            </a:r>
            <a:r>
              <a:rPr lang="sl-SI" err="1"/>
              <a:t>dependend</a:t>
            </a:r>
            <a:r>
              <a:rPr lang="sl-SI"/>
              <a:t> on </a:t>
            </a:r>
            <a:r>
              <a:rPr lang="sl-SI" err="1"/>
              <a:t>partition</a:t>
            </a:r>
            <a:r>
              <a:rPr lang="sl-SI"/>
              <a:t>, up to 3000000 GPU </a:t>
            </a:r>
            <a:r>
              <a:rPr lang="sl-SI" err="1"/>
              <a:t>hours</a:t>
            </a:r>
            <a:r>
              <a:rPr lang="sl-SI"/>
              <a:t> per </a:t>
            </a:r>
            <a:r>
              <a:rPr lang="sl-SI" err="1"/>
              <a:t>year</a:t>
            </a:r>
            <a:endParaRPr lang="en-GB">
              <a:solidFill>
                <a:schemeClr val="tx1">
                  <a:lumMod val="75000"/>
                </a:schemeClr>
              </a:solidFill>
            </a:endParaRPr>
          </a:p>
        </p:txBody>
      </p:sp>
    </p:spTree>
    <p:extLst>
      <p:ext uri="{BB962C8B-B14F-4D97-AF65-F5344CB8AC3E}">
        <p14:creationId xmlns:p14="http://schemas.microsoft.com/office/powerpoint/2010/main" val="3725495173"/>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AAAE802A-4727-7178-7E68-A742F724DB64}"/>
            </a:ext>
          </a:extLst>
        </p:cNvPr>
        <p:cNvGrpSpPr/>
        <p:nvPr/>
      </p:nvGrpSpPr>
      <p:grpSpPr bwMode="auto">
        <a:xfrm>
          <a:off x="0" y="0"/>
          <a:ext cx="0" cy="0"/>
          <a:chOff x="0" y="0"/>
          <a:chExt cx="0" cy="0"/>
        </a:xfrm>
      </p:grpSpPr>
      <p:pic>
        <p:nvPicPr>
          <p:cNvPr id="19" name="Picture 18">
            <a:extLst>
              <a:ext uri="{FF2B5EF4-FFF2-40B4-BE49-F238E27FC236}">
                <a16:creationId xmlns:a16="http://schemas.microsoft.com/office/drawing/2014/main" id="{8205D93A-80A3-2718-C204-B3F803451789}"/>
              </a:ext>
            </a:extLst>
          </p:cNvPr>
          <p:cNvPicPr>
            <a:picLocks noChangeAspect="1"/>
          </p:cNvPicPr>
          <p:nvPr/>
        </p:nvPicPr>
        <p:blipFill>
          <a:blip r:embed="rId3"/>
          <a:stretch>
            <a:fillRect/>
          </a:stretch>
        </p:blipFill>
        <p:spPr>
          <a:xfrm>
            <a:off x="2975742" y="955928"/>
            <a:ext cx="9216258" cy="5258656"/>
          </a:xfrm>
          <a:prstGeom prst="rect">
            <a:avLst/>
          </a:prstGeom>
        </p:spPr>
      </p:pic>
      <p:sp>
        <p:nvSpPr>
          <p:cNvPr id="58" name="Title 57">
            <a:extLst>
              <a:ext uri="{FF2B5EF4-FFF2-40B4-BE49-F238E27FC236}">
                <a16:creationId xmlns:a16="http://schemas.microsoft.com/office/drawing/2014/main" id="{4D9DC861-7ECA-B8D6-1037-35463F36ED71}"/>
              </a:ext>
            </a:extLst>
          </p:cNvPr>
          <p:cNvSpPr>
            <a:spLocks noGrp="1"/>
          </p:cNvSpPr>
          <p:nvPr>
            <p:ph type="title"/>
          </p:nvPr>
        </p:nvSpPr>
        <p:spPr>
          <a:xfrm>
            <a:off x="170602" y="199782"/>
            <a:ext cx="10515600" cy="756146"/>
          </a:xfrm>
        </p:spPr>
        <p:txBody>
          <a:bodyPr/>
          <a:lstStyle/>
          <a:p>
            <a:r>
              <a:rPr lang="sl-SI"/>
              <a:t>SLAIF Access &amp; </a:t>
            </a:r>
            <a:r>
              <a:rPr lang="sl-SI" err="1"/>
              <a:t>Events</a:t>
            </a:r>
            <a:endParaRPr lang="sl-SI"/>
          </a:p>
        </p:txBody>
      </p:sp>
      <p:sp>
        <p:nvSpPr>
          <p:cNvPr id="3" name="Footer Placeholder 4">
            <a:extLst>
              <a:ext uri="{FF2B5EF4-FFF2-40B4-BE49-F238E27FC236}">
                <a16:creationId xmlns:a16="http://schemas.microsoft.com/office/drawing/2014/main" id="{F12B8357-EF1E-8B03-5A2C-B639EE9FE677}"/>
              </a:ext>
            </a:extLst>
          </p:cNvPr>
          <p:cNvSpPr>
            <a:spLocks noGrp="1"/>
          </p:cNvSpPr>
          <p:nvPr>
            <p:ph type="ftr" sz="quarter" idx="11"/>
          </p:nvPr>
        </p:nvSpPr>
        <p:spPr bwMode="auto">
          <a:xfrm>
            <a:off x="4038598" y="6356349"/>
            <a:ext cx="4114800" cy="365124"/>
          </a:xfrm>
        </p:spPr>
        <p:txBody>
          <a:bodyPr/>
          <a:lstStyle/>
          <a:p>
            <a:pPr>
              <a:defRPr/>
            </a:pPr>
            <a:r>
              <a:rPr lang="sl-SI"/>
              <a:t>HPC Vega </a:t>
            </a:r>
            <a:r>
              <a:rPr lang="sl-SI" err="1"/>
              <a:t>for</a:t>
            </a:r>
            <a:r>
              <a:rPr lang="sl-SI"/>
              <a:t> </a:t>
            </a:r>
            <a:r>
              <a:rPr lang="sl-SI" err="1"/>
              <a:t>Industry</a:t>
            </a:r>
            <a:endParaRPr lang="en-GB"/>
          </a:p>
        </p:txBody>
      </p:sp>
      <p:sp>
        <p:nvSpPr>
          <p:cNvPr id="4" name="Slide Number Placeholder 5">
            <a:extLst>
              <a:ext uri="{FF2B5EF4-FFF2-40B4-BE49-F238E27FC236}">
                <a16:creationId xmlns:a16="http://schemas.microsoft.com/office/drawing/2014/main" id="{C7FBC598-5F30-B6E3-9518-67380D2A490E}"/>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70</a:t>
            </a:fld>
            <a:endParaRPr lang="en-GB" noProof="0"/>
          </a:p>
        </p:txBody>
      </p:sp>
      <p:sp>
        <p:nvSpPr>
          <p:cNvPr id="16" name="Date Placeholder 3">
            <a:extLst>
              <a:ext uri="{FF2B5EF4-FFF2-40B4-BE49-F238E27FC236}">
                <a16:creationId xmlns:a16="http://schemas.microsoft.com/office/drawing/2014/main" id="{9E7B6D7D-81C1-3751-03B0-E38DC1C8BF4F}"/>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pic>
        <p:nvPicPr>
          <p:cNvPr id="6" name="Picture 5">
            <a:extLst>
              <a:ext uri="{FF2B5EF4-FFF2-40B4-BE49-F238E27FC236}">
                <a16:creationId xmlns:a16="http://schemas.microsoft.com/office/drawing/2014/main" id="{934659F6-B174-9665-7C02-16648B8986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165" y="1620966"/>
            <a:ext cx="2499359" cy="2499359"/>
          </a:xfrm>
          <a:prstGeom prst="rect">
            <a:avLst/>
          </a:prstGeom>
        </p:spPr>
      </p:pic>
    </p:spTree>
    <p:extLst>
      <p:ext uri="{BB962C8B-B14F-4D97-AF65-F5344CB8AC3E}">
        <p14:creationId xmlns:p14="http://schemas.microsoft.com/office/powerpoint/2010/main" val="285766430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3EBF0FAC-927E-44E2-CC47-3508EFB0360D}"/>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9EEAC4D1-9EAB-BC66-3D52-D0BE6C1DFBBF}"/>
              </a:ext>
            </a:extLst>
          </p:cNvPr>
          <p:cNvSpPr>
            <a:spLocks noGrp="1"/>
          </p:cNvSpPr>
          <p:nvPr>
            <p:ph type="title"/>
          </p:nvPr>
        </p:nvSpPr>
        <p:spPr>
          <a:xfrm>
            <a:off x="170602" y="199782"/>
            <a:ext cx="10515600" cy="756146"/>
          </a:xfrm>
        </p:spPr>
        <p:txBody>
          <a:bodyPr/>
          <a:lstStyle/>
          <a:p>
            <a:r>
              <a:rPr lang="sl-SI" err="1"/>
              <a:t>Other</a:t>
            </a:r>
            <a:r>
              <a:rPr lang="sl-SI"/>
              <a:t> </a:t>
            </a:r>
            <a:r>
              <a:rPr lang="sl-SI" err="1"/>
              <a:t>Workshops</a:t>
            </a:r>
            <a:r>
              <a:rPr lang="sl-SI"/>
              <a:t>, </a:t>
            </a:r>
            <a:r>
              <a:rPr lang="sl-SI" err="1"/>
              <a:t>Webinars</a:t>
            </a:r>
            <a:r>
              <a:rPr lang="sl-SI"/>
              <a:t> &amp; </a:t>
            </a:r>
            <a:r>
              <a:rPr lang="sl-SI" err="1"/>
              <a:t>Trainings</a:t>
            </a:r>
            <a:endParaRPr lang="sl-SI"/>
          </a:p>
        </p:txBody>
      </p:sp>
      <p:sp>
        <p:nvSpPr>
          <p:cNvPr id="2" name="Date Placeholder 3">
            <a:extLst>
              <a:ext uri="{FF2B5EF4-FFF2-40B4-BE49-F238E27FC236}">
                <a16:creationId xmlns:a16="http://schemas.microsoft.com/office/drawing/2014/main" id="{5B170BFC-CCB3-6C68-6434-27165582ECBF}"/>
              </a:ext>
            </a:extLst>
          </p:cNvPr>
          <p:cNvSpPr>
            <a:spLocks noGrp="1"/>
          </p:cNvSpPr>
          <p:nvPr>
            <p:ph type="dt" sz="half" idx="10"/>
          </p:nvPr>
        </p:nvSpPr>
        <p:spPr bwMode="auto">
          <a:xfrm>
            <a:off x="1163047" y="5616756"/>
            <a:ext cx="2743200" cy="365124"/>
          </a:xfrm>
        </p:spPr>
        <p:txBody>
          <a:bodyPr/>
          <a:lstStyle/>
          <a:p>
            <a:pPr>
              <a:defRPr/>
            </a:pPr>
            <a:fld id="{CEB620EA-BCAB-4A01-96B8-CEFF5D24040F}" type="datetime1">
              <a:rPr lang="en-GB" noProof="0" smtClean="0"/>
              <a:t>15/10/2026</a:t>
            </a:fld>
            <a:endParaRPr lang="en-GB" noProof="0"/>
          </a:p>
        </p:txBody>
      </p:sp>
      <p:sp>
        <p:nvSpPr>
          <p:cNvPr id="3" name="Footer Placeholder 4">
            <a:extLst>
              <a:ext uri="{FF2B5EF4-FFF2-40B4-BE49-F238E27FC236}">
                <a16:creationId xmlns:a16="http://schemas.microsoft.com/office/drawing/2014/main" id="{EBBA0120-4A27-E59C-0AFD-F7E8CDD4BFB0}"/>
              </a:ext>
            </a:extLst>
          </p:cNvPr>
          <p:cNvSpPr>
            <a:spLocks noGrp="1"/>
          </p:cNvSpPr>
          <p:nvPr>
            <p:ph type="ftr" sz="quarter" idx="11"/>
          </p:nvPr>
        </p:nvSpPr>
        <p:spPr bwMode="auto">
          <a:xfrm>
            <a:off x="4038598" y="6356349"/>
            <a:ext cx="4114800" cy="365124"/>
          </a:xfrm>
        </p:spPr>
        <p:txBody>
          <a:bodyPr/>
          <a:lstStyle/>
          <a:p>
            <a:pPr>
              <a:defRPr/>
            </a:pPr>
            <a:r>
              <a:rPr lang="sl-SI"/>
              <a:t>HPC Vega </a:t>
            </a:r>
            <a:r>
              <a:rPr lang="sl-SI" err="1"/>
              <a:t>for</a:t>
            </a:r>
            <a:r>
              <a:rPr lang="sl-SI"/>
              <a:t> </a:t>
            </a:r>
            <a:r>
              <a:rPr lang="sl-SI" err="1"/>
              <a:t>Industry</a:t>
            </a:r>
            <a:endParaRPr lang="en-GB"/>
          </a:p>
        </p:txBody>
      </p:sp>
      <p:sp>
        <p:nvSpPr>
          <p:cNvPr id="4" name="Slide Number Placeholder 5">
            <a:extLst>
              <a:ext uri="{FF2B5EF4-FFF2-40B4-BE49-F238E27FC236}">
                <a16:creationId xmlns:a16="http://schemas.microsoft.com/office/drawing/2014/main" id="{9852BA3D-88C8-AF3E-6EB1-17F4FA0611F9}"/>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71</a:t>
            </a:fld>
            <a:endParaRPr lang="en-GB" noProof="0"/>
          </a:p>
        </p:txBody>
      </p:sp>
      <p:sp>
        <p:nvSpPr>
          <p:cNvPr id="16" name="Date Placeholder 3">
            <a:extLst>
              <a:ext uri="{FF2B5EF4-FFF2-40B4-BE49-F238E27FC236}">
                <a16:creationId xmlns:a16="http://schemas.microsoft.com/office/drawing/2014/main" id="{D6BF5051-07AB-119A-C69B-7B28DBFD76BC}"/>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pic>
        <p:nvPicPr>
          <p:cNvPr id="7" name="Picture 6" descr="A blue and grey logo&#10;&#10;AI-generated content may be incorrect.">
            <a:extLst>
              <a:ext uri="{FF2B5EF4-FFF2-40B4-BE49-F238E27FC236}">
                <a16:creationId xmlns:a16="http://schemas.microsoft.com/office/drawing/2014/main" id="{BE3BD9FD-FE24-64D7-79B5-C9E5CF5D1018}"/>
              </a:ext>
            </a:extLst>
          </p:cNvPr>
          <p:cNvPicPr>
            <a:picLocks noChangeAspect="1"/>
          </p:cNvPicPr>
          <p:nvPr/>
        </p:nvPicPr>
        <p:blipFill>
          <a:blip r:embed="rId3"/>
          <a:stretch>
            <a:fillRect/>
          </a:stretch>
        </p:blipFill>
        <p:spPr>
          <a:xfrm>
            <a:off x="897644" y="3041470"/>
            <a:ext cx="1851836" cy="898371"/>
          </a:xfrm>
          <a:prstGeom prst="rect">
            <a:avLst/>
          </a:prstGeom>
        </p:spPr>
      </p:pic>
      <p:pic>
        <p:nvPicPr>
          <p:cNvPr id="9" name="Picture 8">
            <a:extLst>
              <a:ext uri="{FF2B5EF4-FFF2-40B4-BE49-F238E27FC236}">
                <a16:creationId xmlns:a16="http://schemas.microsoft.com/office/drawing/2014/main" id="{F6319FCF-61D1-97D4-A9D5-EDC7BEBEAB28}"/>
              </a:ext>
            </a:extLst>
          </p:cNvPr>
          <p:cNvPicPr>
            <a:picLocks noChangeAspect="1"/>
          </p:cNvPicPr>
          <p:nvPr/>
        </p:nvPicPr>
        <p:blipFill>
          <a:blip r:embed="rId4"/>
          <a:stretch>
            <a:fillRect/>
          </a:stretch>
        </p:blipFill>
        <p:spPr>
          <a:xfrm>
            <a:off x="6178558" y="1475941"/>
            <a:ext cx="990738" cy="1028844"/>
          </a:xfrm>
          <a:prstGeom prst="rect">
            <a:avLst/>
          </a:prstGeom>
        </p:spPr>
      </p:pic>
      <p:pic>
        <p:nvPicPr>
          <p:cNvPr id="12" name="Picture 11">
            <a:extLst>
              <a:ext uri="{FF2B5EF4-FFF2-40B4-BE49-F238E27FC236}">
                <a16:creationId xmlns:a16="http://schemas.microsoft.com/office/drawing/2014/main" id="{D71F232D-31B3-A62C-2EB8-804D9A82BFAE}"/>
              </a:ext>
            </a:extLst>
          </p:cNvPr>
          <p:cNvPicPr>
            <a:picLocks noChangeAspect="1"/>
          </p:cNvPicPr>
          <p:nvPr/>
        </p:nvPicPr>
        <p:blipFill>
          <a:blip r:embed="rId5"/>
          <a:stretch>
            <a:fillRect/>
          </a:stretch>
        </p:blipFill>
        <p:spPr>
          <a:xfrm>
            <a:off x="3642875" y="3223919"/>
            <a:ext cx="2181529" cy="533474"/>
          </a:xfrm>
          <a:prstGeom prst="rect">
            <a:avLst/>
          </a:prstGeom>
        </p:spPr>
      </p:pic>
      <p:pic>
        <p:nvPicPr>
          <p:cNvPr id="15" name="Picture 14">
            <a:extLst>
              <a:ext uri="{FF2B5EF4-FFF2-40B4-BE49-F238E27FC236}">
                <a16:creationId xmlns:a16="http://schemas.microsoft.com/office/drawing/2014/main" id="{A9984914-703B-7C9A-70E0-F3020B9A3D3A}"/>
              </a:ext>
            </a:extLst>
          </p:cNvPr>
          <p:cNvPicPr>
            <a:picLocks noChangeAspect="1"/>
          </p:cNvPicPr>
          <p:nvPr/>
        </p:nvPicPr>
        <p:blipFill>
          <a:blip r:embed="rId6"/>
          <a:stretch>
            <a:fillRect/>
          </a:stretch>
        </p:blipFill>
        <p:spPr>
          <a:xfrm>
            <a:off x="8957963" y="4422637"/>
            <a:ext cx="3234037" cy="966219"/>
          </a:xfrm>
          <a:prstGeom prst="rect">
            <a:avLst/>
          </a:prstGeom>
        </p:spPr>
      </p:pic>
      <p:sp>
        <p:nvSpPr>
          <p:cNvPr id="20" name="TextBox 11">
            <a:extLst>
              <a:ext uri="{FF2B5EF4-FFF2-40B4-BE49-F238E27FC236}">
                <a16:creationId xmlns:a16="http://schemas.microsoft.com/office/drawing/2014/main" id="{DAD8C319-164B-4636-78DB-DA576CC11B9F}"/>
              </a:ext>
            </a:extLst>
          </p:cNvPr>
          <p:cNvSpPr/>
          <p:nvPr/>
        </p:nvSpPr>
        <p:spPr>
          <a:xfrm>
            <a:off x="9355727" y="1662742"/>
            <a:ext cx="3365127"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800" b="1" spc="-1">
                <a:solidFill>
                  <a:schemeClr val="tx1">
                    <a:lumMod val="75000"/>
                  </a:schemeClr>
                </a:solidFill>
                <a:latin typeface="Aptos" panose="02110004020202020204"/>
                <a:ea typeface="DejaVu Sans"/>
              </a:rPr>
              <a:t>EPICURE </a:t>
            </a:r>
            <a:r>
              <a:rPr lang="sl-SI" sz="2800" b="1" spc="-1" err="1">
                <a:solidFill>
                  <a:schemeClr val="tx1">
                    <a:lumMod val="75000"/>
                  </a:schemeClr>
                </a:solidFill>
                <a:latin typeface="Aptos" panose="02110004020202020204"/>
                <a:ea typeface="DejaVu Sans"/>
              </a:rPr>
              <a:t>events</a:t>
            </a:r>
            <a:endParaRPr lang="sl-SI" sz="2800" spc="-1">
              <a:solidFill>
                <a:schemeClr val="tx1">
                  <a:lumMod val="75000"/>
                </a:schemeClr>
              </a:solidFill>
              <a:latin typeface="Arial"/>
              <a:ea typeface="DejaVu Sans"/>
            </a:endParaRPr>
          </a:p>
        </p:txBody>
      </p:sp>
      <p:pic>
        <p:nvPicPr>
          <p:cNvPr id="22" name="Picture 21" descr="A qr code with a white background&#10;&#10;AI-generated content may be incorrect.">
            <a:extLst>
              <a:ext uri="{FF2B5EF4-FFF2-40B4-BE49-F238E27FC236}">
                <a16:creationId xmlns:a16="http://schemas.microsoft.com/office/drawing/2014/main" id="{2F05C43A-B18E-48C7-001D-19B77DCB8576}"/>
              </a:ext>
            </a:extLst>
          </p:cNvPr>
          <p:cNvPicPr>
            <a:picLocks noChangeAspect="1"/>
          </p:cNvPicPr>
          <p:nvPr/>
        </p:nvPicPr>
        <p:blipFill>
          <a:blip r:embed="rId7"/>
          <a:stretch>
            <a:fillRect/>
          </a:stretch>
        </p:blipFill>
        <p:spPr>
          <a:xfrm>
            <a:off x="9490924" y="2060016"/>
            <a:ext cx="2390556" cy="2390556"/>
          </a:xfrm>
          <a:prstGeom prst="rect">
            <a:avLst/>
          </a:prstGeom>
        </p:spPr>
      </p:pic>
      <p:sp>
        <p:nvSpPr>
          <p:cNvPr id="24" name="TextBox 11">
            <a:extLst>
              <a:ext uri="{FF2B5EF4-FFF2-40B4-BE49-F238E27FC236}">
                <a16:creationId xmlns:a16="http://schemas.microsoft.com/office/drawing/2014/main" id="{039D03DA-8740-301B-4F2D-69011F670DB4}"/>
              </a:ext>
            </a:extLst>
          </p:cNvPr>
          <p:cNvSpPr/>
          <p:nvPr/>
        </p:nvSpPr>
        <p:spPr>
          <a:xfrm>
            <a:off x="3739833" y="1040635"/>
            <a:ext cx="2390557"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ENCSS </a:t>
            </a:r>
            <a:r>
              <a:rPr lang="sl-SI" sz="2400" b="1" spc="-1" err="1">
                <a:solidFill>
                  <a:schemeClr val="tx1">
                    <a:lumMod val="75000"/>
                  </a:schemeClr>
                </a:solidFill>
                <a:latin typeface="Aptos" panose="02110004020202020204"/>
                <a:ea typeface="DejaVu Sans"/>
              </a:rPr>
              <a:t>events</a:t>
            </a:r>
            <a:endParaRPr lang="sl-SI" sz="2400" spc="-1">
              <a:solidFill>
                <a:schemeClr val="tx1">
                  <a:lumMod val="75000"/>
                </a:schemeClr>
              </a:solidFill>
              <a:latin typeface="Arial"/>
              <a:ea typeface="DejaVu Sans"/>
            </a:endParaRPr>
          </a:p>
        </p:txBody>
      </p:sp>
      <p:pic>
        <p:nvPicPr>
          <p:cNvPr id="26" name="Picture 25" descr="A qr code with a white background&#10;&#10;AI-generated content may be incorrect.">
            <a:extLst>
              <a:ext uri="{FF2B5EF4-FFF2-40B4-BE49-F238E27FC236}">
                <a16:creationId xmlns:a16="http://schemas.microsoft.com/office/drawing/2014/main" id="{9FC20EF4-CC46-3A55-914D-E9DB292546E3}"/>
              </a:ext>
            </a:extLst>
          </p:cNvPr>
          <p:cNvPicPr>
            <a:picLocks noChangeAspect="1"/>
          </p:cNvPicPr>
          <p:nvPr/>
        </p:nvPicPr>
        <p:blipFill>
          <a:blip r:embed="rId8"/>
          <a:stretch>
            <a:fillRect/>
          </a:stretch>
        </p:blipFill>
        <p:spPr>
          <a:xfrm>
            <a:off x="3919712" y="1428786"/>
            <a:ext cx="1795133" cy="1795133"/>
          </a:xfrm>
          <a:prstGeom prst="rect">
            <a:avLst/>
          </a:prstGeom>
        </p:spPr>
      </p:pic>
      <p:sp>
        <p:nvSpPr>
          <p:cNvPr id="28" name="TextBox 11">
            <a:extLst>
              <a:ext uri="{FF2B5EF4-FFF2-40B4-BE49-F238E27FC236}">
                <a16:creationId xmlns:a16="http://schemas.microsoft.com/office/drawing/2014/main" id="{12823D46-747E-5E45-DFA9-0FBCCFD59B92}"/>
              </a:ext>
            </a:extLst>
          </p:cNvPr>
          <p:cNvSpPr/>
          <p:nvPr/>
        </p:nvSpPr>
        <p:spPr>
          <a:xfrm>
            <a:off x="6529147" y="1024886"/>
            <a:ext cx="2390557"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AI:AT </a:t>
            </a:r>
            <a:r>
              <a:rPr lang="sl-SI" sz="2400" b="1" spc="-1" err="1">
                <a:solidFill>
                  <a:schemeClr val="tx1">
                    <a:lumMod val="75000"/>
                  </a:schemeClr>
                </a:solidFill>
                <a:latin typeface="Aptos" panose="02110004020202020204"/>
                <a:ea typeface="DejaVu Sans"/>
              </a:rPr>
              <a:t>training</a:t>
            </a:r>
            <a:endParaRPr lang="sl-SI" sz="2400" spc="-1">
              <a:solidFill>
                <a:schemeClr val="tx1">
                  <a:lumMod val="75000"/>
                </a:schemeClr>
              </a:solidFill>
              <a:latin typeface="Arial"/>
              <a:ea typeface="DejaVu Sans"/>
            </a:endParaRPr>
          </a:p>
        </p:txBody>
      </p:sp>
      <p:pic>
        <p:nvPicPr>
          <p:cNvPr id="30" name="Picture 29" descr="A qr code with a white background&#10;&#10;AI-generated content may be incorrect.">
            <a:extLst>
              <a:ext uri="{FF2B5EF4-FFF2-40B4-BE49-F238E27FC236}">
                <a16:creationId xmlns:a16="http://schemas.microsoft.com/office/drawing/2014/main" id="{CC044276-2120-5250-BF4A-7B052BCCA567}"/>
              </a:ext>
            </a:extLst>
          </p:cNvPr>
          <p:cNvPicPr>
            <a:picLocks noChangeAspect="1"/>
          </p:cNvPicPr>
          <p:nvPr/>
        </p:nvPicPr>
        <p:blipFill>
          <a:blip r:embed="rId9"/>
          <a:stretch>
            <a:fillRect/>
          </a:stretch>
        </p:blipFill>
        <p:spPr>
          <a:xfrm>
            <a:off x="7156383" y="1496802"/>
            <a:ext cx="1885750" cy="1885750"/>
          </a:xfrm>
          <a:prstGeom prst="rect">
            <a:avLst/>
          </a:prstGeom>
        </p:spPr>
      </p:pic>
      <p:pic>
        <p:nvPicPr>
          <p:cNvPr id="32" name="Picture 31" descr="A qr code with a white background&#10;&#10;AI-generated content may be incorrect.">
            <a:extLst>
              <a:ext uri="{FF2B5EF4-FFF2-40B4-BE49-F238E27FC236}">
                <a16:creationId xmlns:a16="http://schemas.microsoft.com/office/drawing/2014/main" id="{D138BD40-0F8A-833A-2D2A-721AC5B5BC4B}"/>
              </a:ext>
            </a:extLst>
          </p:cNvPr>
          <p:cNvPicPr>
            <a:picLocks noChangeAspect="1"/>
          </p:cNvPicPr>
          <p:nvPr/>
        </p:nvPicPr>
        <p:blipFill>
          <a:blip r:embed="rId10"/>
          <a:stretch>
            <a:fillRect/>
          </a:stretch>
        </p:blipFill>
        <p:spPr>
          <a:xfrm>
            <a:off x="3181124" y="4190047"/>
            <a:ext cx="1957481" cy="1957481"/>
          </a:xfrm>
          <a:prstGeom prst="rect">
            <a:avLst/>
          </a:prstGeom>
        </p:spPr>
      </p:pic>
      <p:sp>
        <p:nvSpPr>
          <p:cNvPr id="34" name="TextBox 11">
            <a:extLst>
              <a:ext uri="{FF2B5EF4-FFF2-40B4-BE49-F238E27FC236}">
                <a16:creationId xmlns:a16="http://schemas.microsoft.com/office/drawing/2014/main" id="{417CDA21-2A79-D9D6-97E0-2439A0CBBBA6}"/>
              </a:ext>
            </a:extLst>
          </p:cNvPr>
          <p:cNvSpPr/>
          <p:nvPr/>
        </p:nvSpPr>
        <p:spPr>
          <a:xfrm>
            <a:off x="2171819" y="3757393"/>
            <a:ext cx="3136028"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Minerva AI </a:t>
            </a:r>
            <a:r>
              <a:rPr lang="sl-SI" sz="2400" b="1" spc="-1" err="1">
                <a:solidFill>
                  <a:schemeClr val="tx1">
                    <a:lumMod val="75000"/>
                  </a:schemeClr>
                </a:solidFill>
                <a:latin typeface="Aptos" panose="02110004020202020204"/>
                <a:ea typeface="DejaVu Sans"/>
              </a:rPr>
              <a:t>training</a:t>
            </a:r>
            <a:endParaRPr lang="sl-SI" sz="2400" spc="-1">
              <a:solidFill>
                <a:schemeClr val="tx1">
                  <a:lumMod val="75000"/>
                </a:schemeClr>
              </a:solidFill>
              <a:latin typeface="Arial"/>
              <a:ea typeface="DejaVu Sans"/>
            </a:endParaRPr>
          </a:p>
        </p:txBody>
      </p:sp>
      <p:pic>
        <p:nvPicPr>
          <p:cNvPr id="36" name="Picture 2" descr="AImageLab">
            <a:extLst>
              <a:ext uri="{FF2B5EF4-FFF2-40B4-BE49-F238E27FC236}">
                <a16:creationId xmlns:a16="http://schemas.microsoft.com/office/drawing/2014/main" id="{52A6C6B4-7549-3756-15BB-11258D1D9E97}"/>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171819" y="4338110"/>
            <a:ext cx="876373" cy="14754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descr="A qr code with a white background&#10;&#10;AI-generated content may be incorrect.">
            <a:extLst>
              <a:ext uri="{FF2B5EF4-FFF2-40B4-BE49-F238E27FC236}">
                <a16:creationId xmlns:a16="http://schemas.microsoft.com/office/drawing/2014/main" id="{C611F41A-DBEA-656A-810F-77853E5AEFD0}"/>
              </a:ext>
            </a:extLst>
          </p:cNvPr>
          <p:cNvPicPr>
            <a:picLocks noChangeAspect="1"/>
          </p:cNvPicPr>
          <p:nvPr/>
        </p:nvPicPr>
        <p:blipFill>
          <a:blip r:embed="rId12"/>
          <a:stretch>
            <a:fillRect/>
          </a:stretch>
        </p:blipFill>
        <p:spPr>
          <a:xfrm>
            <a:off x="6504118" y="3628616"/>
            <a:ext cx="1846505" cy="1846505"/>
          </a:xfrm>
          <a:prstGeom prst="rect">
            <a:avLst/>
          </a:prstGeom>
        </p:spPr>
      </p:pic>
      <p:sp>
        <p:nvSpPr>
          <p:cNvPr id="40" name="TextBox 11">
            <a:extLst>
              <a:ext uri="{FF2B5EF4-FFF2-40B4-BE49-F238E27FC236}">
                <a16:creationId xmlns:a16="http://schemas.microsoft.com/office/drawing/2014/main" id="{D584261D-2E5A-2567-EC6B-35A2534E5EF8}"/>
              </a:ext>
            </a:extLst>
          </p:cNvPr>
          <p:cNvSpPr/>
          <p:nvPr/>
        </p:nvSpPr>
        <p:spPr>
          <a:xfrm>
            <a:off x="6202158" y="3302051"/>
            <a:ext cx="3136028"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CINECA </a:t>
            </a:r>
            <a:r>
              <a:rPr lang="sl-SI" sz="2400" b="1" spc="-1" err="1">
                <a:solidFill>
                  <a:schemeClr val="tx1">
                    <a:lumMod val="75000"/>
                  </a:schemeClr>
                </a:solidFill>
                <a:latin typeface="Aptos" panose="02110004020202020204"/>
                <a:ea typeface="DejaVu Sans"/>
              </a:rPr>
              <a:t>training</a:t>
            </a:r>
            <a:endParaRPr lang="sl-SI" sz="2400" spc="-1">
              <a:solidFill>
                <a:schemeClr val="tx1">
                  <a:lumMod val="75000"/>
                </a:schemeClr>
              </a:solidFill>
              <a:latin typeface="Arial"/>
              <a:ea typeface="DejaVu Sans"/>
            </a:endParaRPr>
          </a:p>
        </p:txBody>
      </p:sp>
      <p:pic>
        <p:nvPicPr>
          <p:cNvPr id="42" name="Picture 41">
            <a:extLst>
              <a:ext uri="{FF2B5EF4-FFF2-40B4-BE49-F238E27FC236}">
                <a16:creationId xmlns:a16="http://schemas.microsoft.com/office/drawing/2014/main" id="{92D18BB2-2E26-44DD-2963-3891E980D518}"/>
              </a:ext>
            </a:extLst>
          </p:cNvPr>
          <p:cNvPicPr>
            <a:picLocks noChangeAspect="1"/>
          </p:cNvPicPr>
          <p:nvPr/>
        </p:nvPicPr>
        <p:blipFill>
          <a:blip r:embed="rId13"/>
          <a:stretch>
            <a:fillRect/>
          </a:stretch>
        </p:blipFill>
        <p:spPr>
          <a:xfrm>
            <a:off x="6278906" y="5475121"/>
            <a:ext cx="2386234" cy="676823"/>
          </a:xfrm>
          <a:prstGeom prst="rect">
            <a:avLst/>
          </a:prstGeom>
        </p:spPr>
      </p:pic>
      <p:pic>
        <p:nvPicPr>
          <p:cNvPr id="44" name="Picture 43" descr="A qr code with a few black squares&#10;&#10;AI-generated content may be incorrect.">
            <a:extLst>
              <a:ext uri="{FF2B5EF4-FFF2-40B4-BE49-F238E27FC236}">
                <a16:creationId xmlns:a16="http://schemas.microsoft.com/office/drawing/2014/main" id="{4B24850B-A91A-7096-D765-D598B6B74859}"/>
              </a:ext>
            </a:extLst>
          </p:cNvPr>
          <p:cNvPicPr>
            <a:picLocks noChangeAspect="1"/>
          </p:cNvPicPr>
          <p:nvPr/>
        </p:nvPicPr>
        <p:blipFill>
          <a:blip r:embed="rId14"/>
          <a:stretch>
            <a:fillRect/>
          </a:stretch>
        </p:blipFill>
        <p:spPr>
          <a:xfrm>
            <a:off x="845350" y="1309803"/>
            <a:ext cx="1992248" cy="1992248"/>
          </a:xfrm>
          <a:prstGeom prst="rect">
            <a:avLst/>
          </a:prstGeom>
        </p:spPr>
      </p:pic>
      <p:sp>
        <p:nvSpPr>
          <p:cNvPr id="46" name="TextBox 11">
            <a:extLst>
              <a:ext uri="{FF2B5EF4-FFF2-40B4-BE49-F238E27FC236}">
                <a16:creationId xmlns:a16="http://schemas.microsoft.com/office/drawing/2014/main" id="{8FD2BB00-EA39-EA60-454D-713462ECD100}"/>
              </a:ext>
            </a:extLst>
          </p:cNvPr>
          <p:cNvSpPr/>
          <p:nvPr/>
        </p:nvSpPr>
        <p:spPr>
          <a:xfrm>
            <a:off x="879583" y="907047"/>
            <a:ext cx="2390557"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SLING </a:t>
            </a:r>
            <a:r>
              <a:rPr lang="sl-SI" sz="2400" b="1" spc="-1" err="1">
                <a:solidFill>
                  <a:schemeClr val="tx1">
                    <a:lumMod val="75000"/>
                  </a:schemeClr>
                </a:solidFill>
                <a:latin typeface="Aptos" panose="02110004020202020204"/>
                <a:ea typeface="DejaVu Sans"/>
              </a:rPr>
              <a:t>events</a:t>
            </a:r>
            <a:endParaRPr lang="sl-SI" sz="2400" spc="-1">
              <a:solidFill>
                <a:schemeClr val="tx1">
                  <a:lumMod val="75000"/>
                </a:schemeClr>
              </a:solidFill>
              <a:latin typeface="Arial"/>
              <a:ea typeface="DejaVu Sans"/>
            </a:endParaRPr>
          </a:p>
        </p:txBody>
      </p:sp>
    </p:spTree>
    <p:extLst>
      <p:ext uri="{BB962C8B-B14F-4D97-AF65-F5344CB8AC3E}">
        <p14:creationId xmlns:p14="http://schemas.microsoft.com/office/powerpoint/2010/main" val="1370808127"/>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10B2DDDF-D4BA-B04B-55F5-7C2A61E9A3D2}"/>
            </a:ext>
          </a:extLst>
        </p:cNvPr>
        <p:cNvGrpSpPr/>
        <p:nvPr/>
      </p:nvGrpSpPr>
      <p:grpSpPr bwMode="auto">
        <a:xfrm>
          <a:off x="0" y="0"/>
          <a:ext cx="0" cy="0"/>
          <a:chOff x="0" y="0"/>
          <a:chExt cx="0" cy="0"/>
        </a:xfrm>
      </p:grpSpPr>
      <p:sp>
        <p:nvSpPr>
          <p:cNvPr id="58" name="Title 57">
            <a:extLst>
              <a:ext uri="{FF2B5EF4-FFF2-40B4-BE49-F238E27FC236}">
                <a16:creationId xmlns:a16="http://schemas.microsoft.com/office/drawing/2014/main" id="{EA3E6065-ECA1-3EA6-6299-DC4975C8D812}"/>
              </a:ext>
            </a:extLst>
          </p:cNvPr>
          <p:cNvSpPr>
            <a:spLocks noGrp="1"/>
          </p:cNvSpPr>
          <p:nvPr>
            <p:ph type="title"/>
          </p:nvPr>
        </p:nvSpPr>
        <p:spPr>
          <a:xfrm>
            <a:off x="170602" y="199782"/>
            <a:ext cx="10515600" cy="756146"/>
          </a:xfrm>
        </p:spPr>
        <p:txBody>
          <a:bodyPr/>
          <a:lstStyle/>
          <a:p>
            <a:r>
              <a:rPr lang="sl-SI" err="1"/>
              <a:t>Other</a:t>
            </a:r>
            <a:r>
              <a:rPr lang="sl-SI"/>
              <a:t> </a:t>
            </a:r>
            <a:r>
              <a:rPr lang="sl-SI" err="1"/>
              <a:t>Workshops</a:t>
            </a:r>
            <a:r>
              <a:rPr lang="sl-SI"/>
              <a:t>, </a:t>
            </a:r>
            <a:r>
              <a:rPr lang="sl-SI" err="1"/>
              <a:t>Webinars</a:t>
            </a:r>
            <a:r>
              <a:rPr lang="sl-SI"/>
              <a:t> &amp; </a:t>
            </a:r>
            <a:r>
              <a:rPr lang="sl-SI" err="1"/>
              <a:t>Trainings</a:t>
            </a:r>
            <a:endParaRPr lang="sl-SI"/>
          </a:p>
        </p:txBody>
      </p:sp>
      <p:sp>
        <p:nvSpPr>
          <p:cNvPr id="3" name="Footer Placeholder 4">
            <a:extLst>
              <a:ext uri="{FF2B5EF4-FFF2-40B4-BE49-F238E27FC236}">
                <a16:creationId xmlns:a16="http://schemas.microsoft.com/office/drawing/2014/main" id="{02A1408E-DFC8-4C44-660F-68B017F2241F}"/>
              </a:ext>
            </a:extLst>
          </p:cNvPr>
          <p:cNvSpPr>
            <a:spLocks noGrp="1"/>
          </p:cNvSpPr>
          <p:nvPr>
            <p:ph type="ftr" sz="quarter" idx="11"/>
          </p:nvPr>
        </p:nvSpPr>
        <p:spPr bwMode="auto">
          <a:xfrm>
            <a:off x="4038598" y="6356349"/>
            <a:ext cx="4114800" cy="365124"/>
          </a:xfrm>
        </p:spPr>
        <p:txBody>
          <a:bodyPr/>
          <a:lstStyle/>
          <a:p>
            <a:pPr>
              <a:defRPr/>
            </a:pPr>
            <a:r>
              <a:rPr lang="sl-SI"/>
              <a:t>HPC Vega </a:t>
            </a:r>
            <a:r>
              <a:rPr lang="sl-SI" err="1"/>
              <a:t>for</a:t>
            </a:r>
            <a:r>
              <a:rPr lang="sl-SI"/>
              <a:t> </a:t>
            </a:r>
            <a:r>
              <a:rPr lang="sl-SI" err="1"/>
              <a:t>Industry</a:t>
            </a:r>
            <a:endParaRPr lang="en-GB"/>
          </a:p>
        </p:txBody>
      </p:sp>
      <p:sp>
        <p:nvSpPr>
          <p:cNvPr id="4" name="Slide Number Placeholder 5">
            <a:extLst>
              <a:ext uri="{FF2B5EF4-FFF2-40B4-BE49-F238E27FC236}">
                <a16:creationId xmlns:a16="http://schemas.microsoft.com/office/drawing/2014/main" id="{E6FEB318-A032-82C7-4784-62F5E93AE6E7}"/>
              </a:ext>
            </a:extLst>
          </p:cNvPr>
          <p:cNvSpPr>
            <a:spLocks noGrp="1"/>
          </p:cNvSpPr>
          <p:nvPr>
            <p:ph type="sldNum" sz="quarter" idx="12"/>
          </p:nvPr>
        </p:nvSpPr>
        <p:spPr bwMode="auto">
          <a:xfrm>
            <a:off x="8610599" y="6356349"/>
            <a:ext cx="2743200" cy="365124"/>
          </a:xfrm>
        </p:spPr>
        <p:txBody>
          <a:bodyPr/>
          <a:lstStyle/>
          <a:p>
            <a:pPr>
              <a:defRPr/>
            </a:pPr>
            <a:fld id="{0CE68F04-8C45-4A80-901C-428EAFDC5CAA}" type="slidenum">
              <a:rPr lang="en-GB" noProof="0" smtClean="0"/>
              <a:t>72</a:t>
            </a:fld>
            <a:endParaRPr lang="en-GB" noProof="0"/>
          </a:p>
        </p:txBody>
      </p:sp>
      <p:sp>
        <p:nvSpPr>
          <p:cNvPr id="16" name="Date Placeholder 3">
            <a:extLst>
              <a:ext uri="{FF2B5EF4-FFF2-40B4-BE49-F238E27FC236}">
                <a16:creationId xmlns:a16="http://schemas.microsoft.com/office/drawing/2014/main" id="{5BC8E320-9349-EC7C-F3E1-AC05069278C0}"/>
              </a:ext>
            </a:extLst>
          </p:cNvPr>
          <p:cNvSpPr txBox="1">
            <a:spLocks/>
          </p:cNvSpPr>
          <p:nvPr/>
        </p:nvSpPr>
        <p:spPr bwMode="auto">
          <a:xfrm>
            <a:off x="838198" y="6356349"/>
            <a:ext cx="2743200" cy="365124"/>
          </a:xfrm>
          <a:prstGeom prst="rect">
            <a:avLst/>
          </a:prstGeom>
        </p:spPr>
        <p:txBody>
          <a:bodyPr vert="horz" lIns="91440" tIns="45720" rIns="91440" bIns="45720" rtlCol="0" anchor="ctr"/>
          <a:lstStyle>
            <a:defPPr>
              <a:defRPr lang="en-US"/>
            </a:defPPr>
            <a:lvl1pPr marL="0" algn="l" defTabSz="914400" rtl="0">
              <a:defRPr sz="1200">
                <a:solidFill>
                  <a:schemeClr val="bg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a:lstStyle>
          <a:p>
            <a:pPr>
              <a:defRPr/>
            </a:pPr>
            <a:fld id="{CEB620EA-BCAB-4A01-96B8-CEFF5D24040F}" type="datetime1">
              <a:rPr lang="en-GB" smtClean="0"/>
              <a:pPr>
                <a:defRPr/>
              </a:pPr>
              <a:t>15/10/2026</a:t>
            </a:fld>
            <a:endParaRPr lang="en-GB"/>
          </a:p>
        </p:txBody>
      </p:sp>
      <p:pic>
        <p:nvPicPr>
          <p:cNvPr id="6" name="Picture 5" descr="A qr code with a few black squares&#10;&#10;AI-generated content may be incorrect.">
            <a:extLst>
              <a:ext uri="{FF2B5EF4-FFF2-40B4-BE49-F238E27FC236}">
                <a16:creationId xmlns:a16="http://schemas.microsoft.com/office/drawing/2014/main" id="{130A9851-0EE1-7E0F-FE90-ECCB5385D35C}"/>
              </a:ext>
            </a:extLst>
          </p:cNvPr>
          <p:cNvPicPr>
            <a:picLocks noChangeAspect="1"/>
          </p:cNvPicPr>
          <p:nvPr/>
        </p:nvPicPr>
        <p:blipFill>
          <a:blip r:embed="rId3"/>
          <a:stretch>
            <a:fillRect/>
          </a:stretch>
        </p:blipFill>
        <p:spPr>
          <a:xfrm>
            <a:off x="5979419" y="1409157"/>
            <a:ext cx="2091351" cy="2091351"/>
          </a:xfrm>
          <a:prstGeom prst="rect">
            <a:avLst/>
          </a:prstGeom>
        </p:spPr>
      </p:pic>
      <p:pic>
        <p:nvPicPr>
          <p:cNvPr id="10" name="Picture 9">
            <a:extLst>
              <a:ext uri="{FF2B5EF4-FFF2-40B4-BE49-F238E27FC236}">
                <a16:creationId xmlns:a16="http://schemas.microsoft.com/office/drawing/2014/main" id="{C262B561-FA3C-51C9-7FDA-2197C2394360}"/>
              </a:ext>
            </a:extLst>
          </p:cNvPr>
          <p:cNvPicPr>
            <a:picLocks noChangeAspect="1"/>
          </p:cNvPicPr>
          <p:nvPr/>
        </p:nvPicPr>
        <p:blipFill>
          <a:blip r:embed="rId4"/>
          <a:stretch>
            <a:fillRect/>
          </a:stretch>
        </p:blipFill>
        <p:spPr>
          <a:xfrm>
            <a:off x="8763491" y="5357177"/>
            <a:ext cx="2451123" cy="679027"/>
          </a:xfrm>
          <a:prstGeom prst="rect">
            <a:avLst/>
          </a:prstGeom>
        </p:spPr>
      </p:pic>
      <p:sp>
        <p:nvSpPr>
          <p:cNvPr id="13" name="TextBox 11">
            <a:extLst>
              <a:ext uri="{FF2B5EF4-FFF2-40B4-BE49-F238E27FC236}">
                <a16:creationId xmlns:a16="http://schemas.microsoft.com/office/drawing/2014/main" id="{5CF6798E-FAE1-1C23-4C83-B45111E736D1}"/>
              </a:ext>
            </a:extLst>
          </p:cNvPr>
          <p:cNvSpPr/>
          <p:nvPr/>
        </p:nvSpPr>
        <p:spPr>
          <a:xfrm>
            <a:off x="2849458" y="2908218"/>
            <a:ext cx="2696769"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ETP4HPC </a:t>
            </a:r>
            <a:r>
              <a:rPr lang="sl-SI" sz="2400" b="1" spc="-1" err="1">
                <a:solidFill>
                  <a:schemeClr val="tx1">
                    <a:lumMod val="75000"/>
                  </a:schemeClr>
                </a:solidFill>
                <a:latin typeface="Aptos" panose="02110004020202020204"/>
                <a:ea typeface="DejaVu Sans"/>
              </a:rPr>
              <a:t>events</a:t>
            </a:r>
            <a:endParaRPr lang="sl-SI" sz="2400" spc="-1">
              <a:solidFill>
                <a:schemeClr val="tx1">
                  <a:lumMod val="75000"/>
                </a:schemeClr>
              </a:solidFill>
              <a:latin typeface="Arial"/>
              <a:ea typeface="DejaVu Sans"/>
            </a:endParaRPr>
          </a:p>
        </p:txBody>
      </p:sp>
      <p:pic>
        <p:nvPicPr>
          <p:cNvPr id="17" name="Picture 16" descr="A qr code on a white background&#10;&#10;AI-generated content may be incorrect.">
            <a:extLst>
              <a:ext uri="{FF2B5EF4-FFF2-40B4-BE49-F238E27FC236}">
                <a16:creationId xmlns:a16="http://schemas.microsoft.com/office/drawing/2014/main" id="{0E9863E2-9158-6339-410B-B11049B5F2E4}"/>
              </a:ext>
            </a:extLst>
          </p:cNvPr>
          <p:cNvPicPr>
            <a:picLocks noChangeAspect="1"/>
          </p:cNvPicPr>
          <p:nvPr/>
        </p:nvPicPr>
        <p:blipFill>
          <a:blip r:embed="rId5"/>
          <a:stretch>
            <a:fillRect/>
          </a:stretch>
        </p:blipFill>
        <p:spPr>
          <a:xfrm>
            <a:off x="2943814" y="3330771"/>
            <a:ext cx="2223093" cy="2223093"/>
          </a:xfrm>
          <a:prstGeom prst="rect">
            <a:avLst/>
          </a:prstGeom>
        </p:spPr>
      </p:pic>
      <p:pic>
        <p:nvPicPr>
          <p:cNvPr id="19" name="Picture 18">
            <a:extLst>
              <a:ext uri="{FF2B5EF4-FFF2-40B4-BE49-F238E27FC236}">
                <a16:creationId xmlns:a16="http://schemas.microsoft.com/office/drawing/2014/main" id="{0A5E4EAB-E15C-F58B-C26E-CD43B1AB0699}"/>
              </a:ext>
            </a:extLst>
          </p:cNvPr>
          <p:cNvPicPr>
            <a:picLocks noChangeAspect="1"/>
          </p:cNvPicPr>
          <p:nvPr/>
        </p:nvPicPr>
        <p:blipFill>
          <a:blip r:embed="rId6"/>
          <a:stretch>
            <a:fillRect/>
          </a:stretch>
        </p:blipFill>
        <p:spPr>
          <a:xfrm>
            <a:off x="3083073" y="5435453"/>
            <a:ext cx="1743318" cy="552527"/>
          </a:xfrm>
          <a:prstGeom prst="rect">
            <a:avLst/>
          </a:prstGeom>
        </p:spPr>
      </p:pic>
      <p:pic>
        <p:nvPicPr>
          <p:cNvPr id="23" name="Picture 22" descr="A qr code on a white background&#10;&#10;AI-generated content may be incorrect.">
            <a:extLst>
              <a:ext uri="{FF2B5EF4-FFF2-40B4-BE49-F238E27FC236}">
                <a16:creationId xmlns:a16="http://schemas.microsoft.com/office/drawing/2014/main" id="{DA87FCD0-EE52-95DA-6E04-C40B01C813A9}"/>
              </a:ext>
            </a:extLst>
          </p:cNvPr>
          <p:cNvPicPr>
            <a:picLocks noChangeAspect="1"/>
          </p:cNvPicPr>
          <p:nvPr/>
        </p:nvPicPr>
        <p:blipFill>
          <a:blip r:embed="rId7"/>
          <a:stretch>
            <a:fillRect/>
          </a:stretch>
        </p:blipFill>
        <p:spPr>
          <a:xfrm>
            <a:off x="8983051" y="3408654"/>
            <a:ext cx="2012004" cy="2012004"/>
          </a:xfrm>
          <a:prstGeom prst="rect">
            <a:avLst/>
          </a:prstGeom>
        </p:spPr>
      </p:pic>
      <p:sp>
        <p:nvSpPr>
          <p:cNvPr id="27" name="TextBox 11">
            <a:extLst>
              <a:ext uri="{FF2B5EF4-FFF2-40B4-BE49-F238E27FC236}">
                <a16:creationId xmlns:a16="http://schemas.microsoft.com/office/drawing/2014/main" id="{05949AAB-5A95-5E4B-739F-3A1694663604}"/>
              </a:ext>
            </a:extLst>
          </p:cNvPr>
          <p:cNvSpPr/>
          <p:nvPr/>
        </p:nvSpPr>
        <p:spPr>
          <a:xfrm>
            <a:off x="8983051" y="3088521"/>
            <a:ext cx="2696769"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BSC </a:t>
            </a:r>
            <a:r>
              <a:rPr lang="sl-SI" sz="2400" b="1" spc="-1" err="1">
                <a:solidFill>
                  <a:schemeClr val="tx1">
                    <a:lumMod val="75000"/>
                  </a:schemeClr>
                </a:solidFill>
                <a:latin typeface="Aptos" panose="02110004020202020204"/>
                <a:ea typeface="DejaVu Sans"/>
              </a:rPr>
              <a:t>training</a:t>
            </a:r>
            <a:endParaRPr lang="sl-SI" sz="2400" spc="-1">
              <a:solidFill>
                <a:schemeClr val="tx1">
                  <a:lumMod val="75000"/>
                </a:schemeClr>
              </a:solidFill>
              <a:latin typeface="Arial"/>
              <a:ea typeface="DejaVu Sans"/>
            </a:endParaRPr>
          </a:p>
        </p:txBody>
      </p:sp>
      <p:pic>
        <p:nvPicPr>
          <p:cNvPr id="43" name="Picture 42">
            <a:extLst>
              <a:ext uri="{FF2B5EF4-FFF2-40B4-BE49-F238E27FC236}">
                <a16:creationId xmlns:a16="http://schemas.microsoft.com/office/drawing/2014/main" id="{1EFB516D-7536-3224-2513-83AEEF8F55DE}"/>
              </a:ext>
            </a:extLst>
          </p:cNvPr>
          <p:cNvPicPr>
            <a:picLocks noChangeAspect="1"/>
          </p:cNvPicPr>
          <p:nvPr/>
        </p:nvPicPr>
        <p:blipFill>
          <a:blip r:embed="rId8"/>
          <a:stretch>
            <a:fillRect/>
          </a:stretch>
        </p:blipFill>
        <p:spPr>
          <a:xfrm>
            <a:off x="8011397" y="1437342"/>
            <a:ext cx="1924319" cy="628738"/>
          </a:xfrm>
          <a:prstGeom prst="rect">
            <a:avLst/>
          </a:prstGeom>
        </p:spPr>
      </p:pic>
      <p:sp>
        <p:nvSpPr>
          <p:cNvPr id="47" name="TextBox 11">
            <a:extLst>
              <a:ext uri="{FF2B5EF4-FFF2-40B4-BE49-F238E27FC236}">
                <a16:creationId xmlns:a16="http://schemas.microsoft.com/office/drawing/2014/main" id="{22F1AAEE-AF88-10BB-1A15-12AD1218BDBA}"/>
              </a:ext>
            </a:extLst>
          </p:cNvPr>
          <p:cNvSpPr/>
          <p:nvPr/>
        </p:nvSpPr>
        <p:spPr>
          <a:xfrm>
            <a:off x="6663013" y="1016547"/>
            <a:ext cx="2696769"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JSC </a:t>
            </a:r>
            <a:r>
              <a:rPr lang="sl-SI" sz="2400" b="1" spc="-1" err="1">
                <a:solidFill>
                  <a:schemeClr val="tx1">
                    <a:lumMod val="75000"/>
                  </a:schemeClr>
                </a:solidFill>
                <a:latin typeface="Aptos" panose="02110004020202020204"/>
                <a:ea typeface="DejaVu Sans"/>
              </a:rPr>
              <a:t>training</a:t>
            </a:r>
            <a:endParaRPr lang="sl-SI" sz="2400" spc="-1">
              <a:solidFill>
                <a:schemeClr val="tx1">
                  <a:lumMod val="75000"/>
                </a:schemeClr>
              </a:solidFill>
              <a:latin typeface="Arial"/>
              <a:ea typeface="DejaVu Sans"/>
            </a:endParaRPr>
          </a:p>
        </p:txBody>
      </p:sp>
      <p:pic>
        <p:nvPicPr>
          <p:cNvPr id="49" name="Picture 48" descr="A qr code on a white background&#10;&#10;AI-generated content may be incorrect.">
            <a:extLst>
              <a:ext uri="{FF2B5EF4-FFF2-40B4-BE49-F238E27FC236}">
                <a16:creationId xmlns:a16="http://schemas.microsoft.com/office/drawing/2014/main" id="{DCEFE8A9-1504-C9EF-0039-CCBEB2DD3654}"/>
              </a:ext>
            </a:extLst>
          </p:cNvPr>
          <p:cNvPicPr>
            <a:picLocks noChangeAspect="1"/>
          </p:cNvPicPr>
          <p:nvPr/>
        </p:nvPicPr>
        <p:blipFill>
          <a:blip r:embed="rId9"/>
          <a:stretch>
            <a:fillRect/>
          </a:stretch>
        </p:blipFill>
        <p:spPr>
          <a:xfrm>
            <a:off x="246965" y="1299022"/>
            <a:ext cx="2123404" cy="2123404"/>
          </a:xfrm>
          <a:prstGeom prst="rect">
            <a:avLst/>
          </a:prstGeom>
        </p:spPr>
      </p:pic>
      <p:sp>
        <p:nvSpPr>
          <p:cNvPr id="51" name="TextBox 11">
            <a:extLst>
              <a:ext uri="{FF2B5EF4-FFF2-40B4-BE49-F238E27FC236}">
                <a16:creationId xmlns:a16="http://schemas.microsoft.com/office/drawing/2014/main" id="{9B4D7CC5-8986-0381-9760-9CB7CB05EDA2}"/>
              </a:ext>
            </a:extLst>
          </p:cNvPr>
          <p:cNvSpPr/>
          <p:nvPr/>
        </p:nvSpPr>
        <p:spPr>
          <a:xfrm>
            <a:off x="398533" y="931072"/>
            <a:ext cx="2052536" cy="46021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609630">
              <a:defRPr/>
            </a:pPr>
            <a:r>
              <a:rPr lang="sl-SI" sz="2400" b="1" spc="-1">
                <a:solidFill>
                  <a:schemeClr val="tx1">
                    <a:lumMod val="75000"/>
                  </a:schemeClr>
                </a:solidFill>
                <a:latin typeface="Aptos" panose="02110004020202020204"/>
                <a:ea typeface="DejaVu Sans"/>
              </a:rPr>
              <a:t>LUMI </a:t>
            </a:r>
            <a:r>
              <a:rPr lang="sl-SI" sz="2400" b="1" spc="-1" err="1">
                <a:solidFill>
                  <a:schemeClr val="tx1">
                    <a:lumMod val="75000"/>
                  </a:schemeClr>
                </a:solidFill>
                <a:latin typeface="Aptos" panose="02110004020202020204"/>
                <a:ea typeface="DejaVu Sans"/>
              </a:rPr>
              <a:t>events</a:t>
            </a:r>
            <a:endParaRPr lang="sl-SI" sz="2400" spc="-1">
              <a:solidFill>
                <a:schemeClr val="tx1">
                  <a:lumMod val="75000"/>
                </a:schemeClr>
              </a:solidFill>
              <a:latin typeface="Arial"/>
              <a:ea typeface="DejaVu Sans"/>
            </a:endParaRPr>
          </a:p>
        </p:txBody>
      </p:sp>
      <p:pic>
        <p:nvPicPr>
          <p:cNvPr id="53" name="Picture 52">
            <a:extLst>
              <a:ext uri="{FF2B5EF4-FFF2-40B4-BE49-F238E27FC236}">
                <a16:creationId xmlns:a16="http://schemas.microsoft.com/office/drawing/2014/main" id="{94E88F97-6EF1-207B-2C3D-571B74603455}"/>
              </a:ext>
            </a:extLst>
          </p:cNvPr>
          <p:cNvPicPr>
            <a:picLocks noChangeAspect="1"/>
          </p:cNvPicPr>
          <p:nvPr/>
        </p:nvPicPr>
        <p:blipFill>
          <a:blip r:embed="rId10"/>
          <a:stretch>
            <a:fillRect/>
          </a:stretch>
        </p:blipFill>
        <p:spPr>
          <a:xfrm>
            <a:off x="311115" y="3390521"/>
            <a:ext cx="1667108" cy="552527"/>
          </a:xfrm>
          <a:prstGeom prst="rect">
            <a:avLst/>
          </a:prstGeom>
        </p:spPr>
      </p:pic>
    </p:spTree>
    <p:extLst>
      <p:ext uri="{BB962C8B-B14F-4D97-AF65-F5344CB8AC3E}">
        <p14:creationId xmlns:p14="http://schemas.microsoft.com/office/powerpoint/2010/main" val="3598916004"/>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 name="Group 14">
            <a:extLst>
              <a:ext uri="{FF2B5EF4-FFF2-40B4-BE49-F238E27FC236}">
                <a16:creationId xmlns:a16="http://schemas.microsoft.com/office/drawing/2014/main" id="{A5BB95CC-C8F7-6166-DD32-899941958578}"/>
              </a:ext>
            </a:extLst>
          </p:cNvPr>
          <p:cNvGrpSpPr/>
          <p:nvPr/>
        </p:nvGrpSpPr>
        <p:grpSpPr>
          <a:xfrm>
            <a:off x="0" y="0"/>
            <a:ext cx="12192000" cy="6739793"/>
            <a:chOff x="0" y="0"/>
            <a:chExt cx="12192000" cy="6739793"/>
          </a:xfrm>
        </p:grpSpPr>
        <p:pic>
          <p:nvPicPr>
            <p:cNvPr id="1390735875" name="Picture 2"/>
            <p:cNvPicPr>
              <a:picLocks noChangeAspect="1"/>
            </p:cNvPicPr>
            <p:nvPr/>
          </p:nvPicPr>
          <p:blipFill rotWithShape="1">
            <a:blip r:embed="rId3"/>
            <a:srcRect b="31814"/>
            <a:stretch>
              <a:fillRect/>
            </a:stretch>
          </p:blipFill>
          <p:spPr bwMode="auto">
            <a:xfrm>
              <a:off x="0" y="0"/>
              <a:ext cx="12192000" cy="4676172"/>
            </a:xfrm>
            <a:prstGeom prst="rect">
              <a:avLst/>
            </a:prstGeom>
          </p:spPr>
        </p:pic>
        <p:sp>
          <p:nvSpPr>
            <p:cNvPr id="1773650298" name="TextBox 5"/>
            <p:cNvSpPr txBox="1"/>
            <p:nvPr/>
          </p:nvSpPr>
          <p:spPr bwMode="auto">
            <a:xfrm>
              <a:off x="492457" y="1241229"/>
              <a:ext cx="6497654" cy="584775"/>
            </a:xfrm>
            <a:prstGeom prst="rect">
              <a:avLst/>
            </a:prstGeom>
            <a:noFill/>
          </p:spPr>
          <p:txBody>
            <a:bodyPr wrap="square" rtlCol="0">
              <a:spAutoFit/>
            </a:bodyPr>
            <a:lstStyle/>
            <a:p>
              <a:pPr>
                <a:defRPr/>
              </a:pPr>
              <a:r>
                <a:rPr lang="en-GB" sz="3200" b="1" i="1" noProof="0">
                  <a:latin typeface="Roboto Black"/>
                </a:rPr>
                <a:t>Thank you for your attention!</a:t>
              </a:r>
              <a:endParaRPr lang="en-GB" sz="1500" b="1" i="1" noProof="0">
                <a:latin typeface="Roboto Black"/>
              </a:endParaRPr>
            </a:p>
          </p:txBody>
        </p:sp>
        <p:sp>
          <p:nvSpPr>
            <p:cNvPr id="1851666375" name="TextBox 1851666374"/>
            <p:cNvSpPr txBox="1"/>
            <p:nvPr/>
          </p:nvSpPr>
          <p:spPr bwMode="auto">
            <a:xfrm>
              <a:off x="341802" y="6365873"/>
              <a:ext cx="4081313"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lang="en-GB" noProof="0"/>
            </a:p>
          </p:txBody>
        </p:sp>
        <p:sp>
          <p:nvSpPr>
            <p:cNvPr id="219245714" name=" 219245713"/>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GB" sz="1200" b="0" i="0" u="none" noProof="0">
                  <a:solidFill>
                    <a:schemeClr val="bg1"/>
                  </a:solidFill>
                  <a:latin typeface="Arial"/>
                  <a:ea typeface="Arial"/>
                  <a:cs typeface="Arial"/>
                </a:rPr>
                <a:t>© 2026 by SLAIF, licensed under CC BY-SA 4.0</a:t>
              </a:r>
              <a:endParaRPr lang="en-GB" sz="2000" noProof="0">
                <a:solidFill>
                  <a:schemeClr val="bg1"/>
                </a:solidFill>
              </a:endParaRPr>
            </a:p>
          </p:txBody>
        </p:sp>
        <p:pic>
          <p:nvPicPr>
            <p:cNvPr id="1468655990" name="Graphic 1468655989"/>
            <p:cNvPicPr>
              <a:picLocks noChangeAspect="1"/>
            </p:cNvPicPr>
            <p:nvPr/>
          </p:nvPicPr>
          <p:blipFill rotWithShape="1">
            <a:blip>
              <a:extLst>
                <a:ext uri="{96DAC541-7B7A-43D3-8B79-37D633B846F1}">
                  <asvg:svgBlip xmlns:asvg="http://schemas.microsoft.com/office/drawing/2016/SVG/main" r:embed="rId4"/>
                </a:ext>
              </a:extLst>
            </a:blip>
            <a:stretch/>
          </p:blipFill>
          <p:spPr bwMode="auto">
            <a:xfrm>
              <a:off x="3952398" y="6513352"/>
              <a:ext cx="154146" cy="154146"/>
            </a:xfrm>
            <a:prstGeom prst="rect">
              <a:avLst/>
            </a:prstGeom>
          </p:spPr>
        </p:pic>
        <p:pic>
          <p:nvPicPr>
            <p:cNvPr id="1430921339" name="Graphic 1430921338"/>
            <p:cNvPicPr>
              <a:picLocks noChangeAspect="1"/>
            </p:cNvPicPr>
            <p:nvPr/>
          </p:nvPicPr>
          <p:blipFill rotWithShape="1">
            <a:blip>
              <a:extLst>
                <a:ext uri="{96DAC541-7B7A-43D3-8B79-37D633B846F1}">
                  <asvg:svgBlip xmlns:asvg="http://schemas.microsoft.com/office/drawing/2016/SVG/main" r:embed="rId5"/>
                </a:ext>
              </a:extLst>
            </a:blip>
            <a:stretch/>
          </p:blipFill>
          <p:spPr bwMode="auto">
            <a:xfrm>
              <a:off x="4124822" y="6513352"/>
              <a:ext cx="154146" cy="154146"/>
            </a:xfrm>
            <a:prstGeom prst="rect">
              <a:avLst/>
            </a:prstGeom>
          </p:spPr>
        </p:pic>
        <p:pic>
          <p:nvPicPr>
            <p:cNvPr id="1197398280" name="Graphic 1197398279"/>
            <p:cNvPicPr>
              <a:picLocks noChangeAspect="1"/>
            </p:cNvPicPr>
            <p:nvPr/>
          </p:nvPicPr>
          <p:blipFill rotWithShape="1">
            <a:blip>
              <a:extLst>
                <a:ext uri="{96DAC541-7B7A-43D3-8B79-37D633B846F1}">
                  <asvg:svgBlip xmlns:asvg="http://schemas.microsoft.com/office/drawing/2016/SVG/main" r:embed="rId6"/>
                </a:ext>
              </a:extLst>
            </a:blip>
            <a:stretch/>
          </p:blipFill>
          <p:spPr bwMode="auto">
            <a:xfrm>
              <a:off x="4301648" y="6513352"/>
              <a:ext cx="154146" cy="154146"/>
            </a:xfrm>
            <a:prstGeom prst="rect">
              <a:avLst/>
            </a:prstGeom>
          </p:spPr>
        </p:pic>
        <p:grpSp>
          <p:nvGrpSpPr>
            <p:cNvPr id="8" name="Group 7">
              <a:extLst>
                <a:ext uri="{FF2B5EF4-FFF2-40B4-BE49-F238E27FC236}">
                  <a16:creationId xmlns:a16="http://schemas.microsoft.com/office/drawing/2014/main" id="{F7374A1F-AD26-22F7-7CD4-8820C899AFF8}"/>
                </a:ext>
              </a:extLst>
            </p:cNvPr>
            <p:cNvGrpSpPr/>
            <p:nvPr/>
          </p:nvGrpSpPr>
          <p:grpSpPr>
            <a:xfrm>
              <a:off x="467138" y="5129371"/>
              <a:ext cx="11396614" cy="954107"/>
              <a:chOff x="463314" y="4990473"/>
              <a:chExt cx="11396614" cy="954107"/>
            </a:xfrm>
          </p:grpSpPr>
          <p:sp>
            <p:nvSpPr>
              <p:cNvPr id="9" name="TextBox 8">
                <a:extLst>
                  <a:ext uri="{FF2B5EF4-FFF2-40B4-BE49-F238E27FC236}">
                    <a16:creationId xmlns:a16="http://schemas.microsoft.com/office/drawing/2014/main" id="{C07360E5-62BA-B8D0-AD35-504777DE1688}"/>
                  </a:ext>
                </a:extLst>
              </p:cNvPr>
              <p:cNvSpPr txBox="1"/>
              <p:nvPr/>
            </p:nvSpPr>
            <p:spPr>
              <a:xfrm>
                <a:off x="6152946" y="4990473"/>
                <a:ext cx="5706982" cy="954107"/>
              </a:xfrm>
              <a:prstGeom prst="rect">
                <a:avLst/>
              </a:prstGeom>
              <a:noFill/>
            </p:spPr>
            <p:txBody>
              <a:bodyPr wrap="square" rtlCol="0">
                <a:spAutoFit/>
              </a:bodyPr>
              <a:lstStyle/>
              <a:p>
                <a:r>
                  <a:rPr lang="en-GB" sz="800" noProof="0">
                    <a:latin typeface="Roboto Medium" panose="02000000000000000000" pitchFamily="2" charset="0"/>
                    <a:ea typeface="Roboto Medium" panose="02000000000000000000" pitchFamily="2" charset="0"/>
                  </a:rPr>
                  <a:t>SLAIF: </a:t>
                </a:r>
                <a:r>
                  <a:rPr lang="en-GB" sz="800" noProof="0" err="1">
                    <a:latin typeface="Roboto Medium" panose="02000000000000000000" pitchFamily="2" charset="0"/>
                    <a:ea typeface="Roboto Medium" panose="02000000000000000000" pitchFamily="2" charset="0"/>
                  </a:rPr>
                  <a:t>Slovenska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tovarna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umetne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inteligence</a:t>
                </a:r>
                <a:r>
                  <a:rPr lang="en-GB" sz="800" noProof="0">
                    <a:latin typeface="Roboto Medium" panose="02000000000000000000" pitchFamily="2" charset="0"/>
                    <a:ea typeface="Roboto Medium" panose="02000000000000000000" pitchFamily="2" charset="0"/>
                  </a:rPr>
                  <a:t> je </a:t>
                </a:r>
                <a:r>
                  <a:rPr lang="en-GB" sz="800" noProof="0" err="1">
                    <a:latin typeface="Roboto Medium" panose="02000000000000000000" pitchFamily="2" charset="0"/>
                    <a:ea typeface="Roboto Medium" panose="02000000000000000000" pitchFamily="2" charset="0"/>
                  </a:rPr>
                  <a:t>prejela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financiranje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Skupnega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podjetja</a:t>
                </a:r>
                <a:r>
                  <a:rPr lang="en-GB" sz="800" noProof="0">
                    <a:latin typeface="Roboto Medium" panose="02000000000000000000" pitchFamily="2" charset="0"/>
                    <a:ea typeface="Roboto Medium" panose="02000000000000000000" pitchFamily="2" charset="0"/>
                  </a:rPr>
                  <a:t> za </a:t>
                </a:r>
                <a:r>
                  <a:rPr lang="en-GB" sz="800" noProof="0" err="1">
                    <a:latin typeface="Roboto Medium" panose="02000000000000000000" pitchFamily="2" charset="0"/>
                    <a:ea typeface="Roboto Medium" panose="02000000000000000000" pitchFamily="2" charset="0"/>
                  </a:rPr>
                  <a:t>evropsko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visokozmogljivo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računalništvo</a:t>
                </a:r>
                <a:r>
                  <a:rPr lang="en-GB" sz="800" noProof="0">
                    <a:latin typeface="Roboto Medium" panose="02000000000000000000" pitchFamily="2" charset="0"/>
                    <a:ea typeface="Roboto Medium" panose="02000000000000000000" pitchFamily="2" charset="0"/>
                  </a:rPr>
                  <a:t> v </a:t>
                </a:r>
                <a:r>
                  <a:rPr lang="en-GB" sz="800" noProof="0" err="1">
                    <a:latin typeface="Roboto Medium" panose="02000000000000000000" pitchFamily="2" charset="0"/>
                    <a:ea typeface="Roboto Medium" panose="02000000000000000000" pitchFamily="2" charset="0"/>
                  </a:rPr>
                  <a:t>okviru</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sporazuma</a:t>
                </a:r>
                <a:r>
                  <a:rPr lang="en-GB" sz="800" noProof="0">
                    <a:latin typeface="Roboto Medium" panose="02000000000000000000" pitchFamily="2" charset="0"/>
                    <a:ea typeface="Roboto Medium" panose="02000000000000000000" pitchFamily="2" charset="0"/>
                  </a:rPr>
                  <a:t> o </a:t>
                </a:r>
                <a:r>
                  <a:rPr lang="en-GB" sz="800" noProof="0" err="1">
                    <a:latin typeface="Roboto Medium" panose="02000000000000000000" pitchFamily="2" charset="0"/>
                    <a:ea typeface="Roboto Medium" panose="02000000000000000000" pitchFamily="2" charset="0"/>
                  </a:rPr>
                  <a:t>nepovratnih</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sredstvih</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št</a:t>
                </a:r>
                <a:r>
                  <a:rPr lang="en-GB" sz="800" noProof="0">
                    <a:latin typeface="Roboto Medium" panose="02000000000000000000" pitchFamily="2" charset="0"/>
                    <a:ea typeface="Roboto Medium" panose="02000000000000000000" pitchFamily="2" charset="0"/>
                  </a:rPr>
                  <a:t>. 101254461. Projekt </a:t>
                </a:r>
                <a:r>
                  <a:rPr lang="en-GB" sz="800" noProof="0" err="1">
                    <a:latin typeface="Roboto Medium" panose="02000000000000000000" pitchFamily="2" charset="0"/>
                    <a:ea typeface="Roboto Medium" panose="02000000000000000000" pitchFamily="2" charset="0"/>
                  </a:rPr>
                  <a:t>financirata</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Ministrstvo</a:t>
                </a:r>
                <a:r>
                  <a:rPr lang="en-GB" sz="800" noProof="0">
                    <a:latin typeface="Roboto Medium" panose="02000000000000000000" pitchFamily="2" charset="0"/>
                    <a:ea typeface="Roboto Medium" panose="02000000000000000000" pitchFamily="2" charset="0"/>
                  </a:rPr>
                  <a:t> za </a:t>
                </a:r>
                <a:r>
                  <a:rPr lang="en-GB" sz="800" noProof="0" err="1">
                    <a:latin typeface="Roboto Medium" panose="02000000000000000000" pitchFamily="2" charset="0"/>
                    <a:ea typeface="Roboto Medium" panose="02000000000000000000" pitchFamily="2" charset="0"/>
                  </a:rPr>
                  <a:t>visoko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šolstvo</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znanost</a:t>
                </a:r>
                <a:r>
                  <a:rPr lang="en-GB" sz="800" noProof="0">
                    <a:latin typeface="Roboto Medium" panose="02000000000000000000" pitchFamily="2" charset="0"/>
                    <a:ea typeface="Roboto Medium" panose="02000000000000000000" pitchFamily="2" charset="0"/>
                  </a:rPr>
                  <a:t> in </a:t>
                </a:r>
                <a:r>
                  <a:rPr lang="en-GB" sz="800" noProof="0" err="1">
                    <a:latin typeface="Roboto Medium" panose="02000000000000000000" pitchFamily="2" charset="0"/>
                    <a:ea typeface="Roboto Medium" panose="02000000000000000000" pitchFamily="2" charset="0"/>
                  </a:rPr>
                  <a:t>inovacije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Republike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Slovenije</a:t>
                </a:r>
                <a:r>
                  <a:rPr lang="en-GB" sz="800" noProof="0">
                    <a:latin typeface="Roboto Medium" panose="02000000000000000000" pitchFamily="2" charset="0"/>
                    <a:ea typeface="Roboto Medium" panose="02000000000000000000" pitchFamily="2" charset="0"/>
                  </a:rPr>
                  <a:t> ter program Horizon Europe </a:t>
                </a:r>
                <a:r>
                  <a:rPr lang="en-GB" sz="800" noProof="0" err="1">
                    <a:latin typeface="Roboto Medium" panose="02000000000000000000" pitchFamily="2" charset="0"/>
                    <a:ea typeface="Roboto Medium" panose="02000000000000000000" pitchFamily="2" charset="0"/>
                  </a:rPr>
                  <a:t>Evropske</a:t>
                </a:r>
                <a:r>
                  <a:rPr lang="en-GB" sz="800" noProof="0">
                    <a:latin typeface="Roboto Medium" panose="02000000000000000000" pitchFamily="2" charset="0"/>
                    <a:ea typeface="Roboto Medium" panose="02000000000000000000" pitchFamily="2" charset="0"/>
                  </a:rPr>
                  <a:t> </a:t>
                </a:r>
                <a:r>
                  <a:rPr lang="en-GB" sz="800" noProof="0" err="1">
                    <a:latin typeface="Roboto Medium" panose="02000000000000000000" pitchFamily="2" charset="0"/>
                    <a:ea typeface="Roboto Medium" panose="02000000000000000000" pitchFamily="2" charset="0"/>
                  </a:rPr>
                  <a:t>unije</a:t>
                </a:r>
                <a:r>
                  <a:rPr lang="en-GB" sz="800" noProof="0">
                    <a:latin typeface="Roboto Medium" panose="02000000000000000000" pitchFamily="2" charset="0"/>
                    <a:ea typeface="Roboto Medium" panose="02000000000000000000" pitchFamily="2" charset="0"/>
                  </a:rPr>
                  <a:t>. </a:t>
                </a:r>
                <a:br>
                  <a:rPr lang="en-GB" sz="800" noProof="0">
                    <a:latin typeface="Roboto Medium" panose="02000000000000000000" pitchFamily="2" charset="0"/>
                    <a:ea typeface="Roboto Medium" panose="02000000000000000000" pitchFamily="2" charset="0"/>
                  </a:rPr>
                </a:br>
                <a:br>
                  <a:rPr lang="en-GB" sz="800" noProof="0">
                    <a:latin typeface="Roboto Medium" panose="02000000000000000000" pitchFamily="2" charset="0"/>
                    <a:ea typeface="Roboto Medium" panose="02000000000000000000" pitchFamily="2" charset="0"/>
                  </a:rPr>
                </a:br>
                <a:r>
                  <a:rPr lang="en-GB" sz="800" noProof="0">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p>
            </p:txBody>
          </p:sp>
          <p:pic>
            <p:nvPicPr>
              <p:cNvPr id="10" name="Image3">
                <a:extLst>
                  <a:ext uri="{FF2B5EF4-FFF2-40B4-BE49-F238E27FC236}">
                    <a16:creationId xmlns:a16="http://schemas.microsoft.com/office/drawing/2014/main" id="{4393E31D-9D1B-D241-2871-DFAD892C5373}"/>
                  </a:ext>
                </a:extLst>
              </p:cNvPr>
              <p:cNvPicPr>
                <a:picLocks noChangeAspect="1"/>
              </p:cNvPicPr>
              <p:nvPr/>
            </p:nvPicPr>
            <p:blipFill>
              <a:blip r:embed="rId7"/>
              <a:stretch/>
            </p:blipFill>
            <p:spPr bwMode="auto">
              <a:xfrm>
                <a:off x="463314" y="5277346"/>
                <a:ext cx="1711866" cy="359250"/>
              </a:xfrm>
              <a:prstGeom prst="rect">
                <a:avLst/>
              </a:prstGeom>
            </p:spPr>
          </p:pic>
          <p:pic>
            <p:nvPicPr>
              <p:cNvPr id="11" name="Image5">
                <a:extLst>
                  <a:ext uri="{FF2B5EF4-FFF2-40B4-BE49-F238E27FC236}">
                    <a16:creationId xmlns:a16="http://schemas.microsoft.com/office/drawing/2014/main" id="{DD6A1D8E-CA77-5AA9-355B-9B6666A3F4DA}"/>
                  </a:ext>
                </a:extLst>
              </p:cNvPr>
              <p:cNvPicPr>
                <a:picLocks noChangeAspect="1"/>
              </p:cNvPicPr>
              <p:nvPr/>
            </p:nvPicPr>
            <p:blipFill>
              <a:blip r:embed="rId8"/>
              <a:stretch/>
            </p:blipFill>
            <p:spPr bwMode="auto">
              <a:xfrm>
                <a:off x="2267988" y="5234410"/>
                <a:ext cx="1495326" cy="407027"/>
              </a:xfrm>
              <a:prstGeom prst="rect">
                <a:avLst/>
              </a:prstGeom>
            </p:spPr>
          </p:pic>
          <p:pic>
            <p:nvPicPr>
              <p:cNvPr id="12" name="Image6">
                <a:extLst>
                  <a:ext uri="{FF2B5EF4-FFF2-40B4-BE49-F238E27FC236}">
                    <a16:creationId xmlns:a16="http://schemas.microsoft.com/office/drawing/2014/main" id="{45C5A51E-DE4D-99E9-DE2D-79AC75F16909}"/>
                  </a:ext>
                </a:extLst>
              </p:cNvPr>
              <p:cNvPicPr>
                <a:picLocks noChangeAspect="1"/>
              </p:cNvPicPr>
              <p:nvPr/>
            </p:nvPicPr>
            <p:blipFill>
              <a:blip r:embed="rId9"/>
              <a:stretch/>
            </p:blipFill>
            <p:spPr bwMode="auto">
              <a:xfrm>
                <a:off x="3981567" y="5278055"/>
                <a:ext cx="1975569" cy="353047"/>
              </a:xfrm>
              <a:prstGeom prst="rect">
                <a:avLst/>
              </a:prstGeom>
            </p:spPr>
          </p:pic>
        </p:grpSp>
        <p:cxnSp>
          <p:nvCxnSpPr>
            <p:cNvPr id="14" name="Straight Connector 13">
              <a:extLst>
                <a:ext uri="{FF2B5EF4-FFF2-40B4-BE49-F238E27FC236}">
                  <a16:creationId xmlns:a16="http://schemas.microsoft.com/office/drawing/2014/main" id="{39C89C7B-F977-43D9-802C-7116133C7742}"/>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sp>
        <p:nvSpPr>
          <p:cNvPr id="5" name="Rectangle 4">
            <a:extLst>
              <a:ext uri="{FF2B5EF4-FFF2-40B4-BE49-F238E27FC236}">
                <a16:creationId xmlns:a16="http://schemas.microsoft.com/office/drawing/2014/main" id="{249E5146-F9BD-1024-B87E-55F446AE28C5}"/>
              </a:ext>
            </a:extLst>
          </p:cNvPr>
          <p:cNvSpPr/>
          <p:nvPr/>
        </p:nvSpPr>
        <p:spPr bwMode="auto">
          <a:xfrm>
            <a:off x="3952398" y="5327650"/>
            <a:ext cx="2098261" cy="58975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7" name="Picture 6">
            <a:extLst>
              <a:ext uri="{FF2B5EF4-FFF2-40B4-BE49-F238E27FC236}">
                <a16:creationId xmlns:a16="http://schemas.microsoft.com/office/drawing/2014/main" id="{87A38CAC-79CB-E4AD-0BB2-04256A66517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bwMode="auto">
          <a:xfrm>
            <a:off x="3709106" y="5223764"/>
            <a:ext cx="2464638" cy="821546"/>
          </a:xfrm>
          <a:prstGeom prst="rect">
            <a:avLst/>
          </a:prstGeom>
        </p:spPr>
      </p:pic>
      <p:sp>
        <p:nvSpPr>
          <p:cNvPr id="16" name="Rectangle 15">
            <a:extLst>
              <a:ext uri="{FF2B5EF4-FFF2-40B4-BE49-F238E27FC236}">
                <a16:creationId xmlns:a16="http://schemas.microsoft.com/office/drawing/2014/main" id="{68437FCC-67BB-63B2-3012-BDD00876DE8F}"/>
              </a:ext>
            </a:extLst>
          </p:cNvPr>
          <p:cNvSpPr/>
          <p:nvPr/>
        </p:nvSpPr>
        <p:spPr bwMode="auto">
          <a:xfrm>
            <a:off x="4191000" y="5780335"/>
            <a:ext cx="1859657" cy="15414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Rectangle 17">
            <a:extLst>
              <a:ext uri="{FF2B5EF4-FFF2-40B4-BE49-F238E27FC236}">
                <a16:creationId xmlns:a16="http://schemas.microsoft.com/office/drawing/2014/main" id="{CCE9DB2F-3DFB-33C8-C61B-0882EA517E4C}"/>
              </a:ext>
            </a:extLst>
          </p:cNvPr>
          <p:cNvSpPr/>
          <p:nvPr/>
        </p:nvSpPr>
        <p:spPr bwMode="auto">
          <a:xfrm>
            <a:off x="3841750" y="5327650"/>
            <a:ext cx="2098261" cy="50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20" name="Picture 19">
            <a:extLst>
              <a:ext uri="{FF2B5EF4-FFF2-40B4-BE49-F238E27FC236}">
                <a16:creationId xmlns:a16="http://schemas.microsoft.com/office/drawing/2014/main" id="{4C2F25A6-40C4-7ACD-A634-57C442BABC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bwMode="auto">
          <a:xfrm>
            <a:off x="3734506" y="5218801"/>
            <a:ext cx="3021012" cy="660946"/>
          </a:xfrm>
          <a:prstGeom prst="rect">
            <a:avLst/>
          </a:prstGeom>
        </p:spPr>
      </p:pic>
      <p:pic>
        <p:nvPicPr>
          <p:cNvPr id="3" name="Picture 2">
            <a:extLst>
              <a:ext uri="{FF2B5EF4-FFF2-40B4-BE49-F238E27FC236}">
                <a16:creationId xmlns:a16="http://schemas.microsoft.com/office/drawing/2014/main" id="{BE2866FE-784A-E02B-4EEF-6554949E9F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bwMode="auto">
          <a:xfrm>
            <a:off x="7662199" y="409230"/>
            <a:ext cx="1928856" cy="1928856"/>
          </a:xfrm>
          <a:prstGeom prst="rect">
            <a:avLst/>
          </a:prstGeom>
        </p:spPr>
      </p:pic>
      <p:sp>
        <p:nvSpPr>
          <p:cNvPr id="4" name="Rectangle 3">
            <a:extLst>
              <a:ext uri="{FF2B5EF4-FFF2-40B4-BE49-F238E27FC236}">
                <a16:creationId xmlns:a16="http://schemas.microsoft.com/office/drawing/2014/main" id="{F3D1190B-995A-7BFA-6A99-FCFC38FAB4DD}"/>
              </a:ext>
            </a:extLst>
          </p:cNvPr>
          <p:cNvSpPr/>
          <p:nvPr/>
        </p:nvSpPr>
        <p:spPr bwMode="auto">
          <a:xfrm>
            <a:off x="6025488" y="3928593"/>
            <a:ext cx="1694096" cy="6776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blue background with white text&#10;&#10;AI-generated content may be incorrect.">
            <a:extLst>
              <a:ext uri="{FF2B5EF4-FFF2-40B4-BE49-F238E27FC236}">
                <a16:creationId xmlns:a16="http://schemas.microsoft.com/office/drawing/2014/main" id="{0FB6C6A7-C397-0A98-9CC6-2466C2D47EE4}"/>
              </a:ext>
            </a:extLst>
          </p:cNvPr>
          <p:cNvPicPr>
            <a:picLocks noChangeAspect="1"/>
          </p:cNvPicPr>
          <p:nvPr/>
        </p:nvPicPr>
        <p:blipFill>
          <a:blip r:embed="rId13"/>
          <a:stretch>
            <a:fillRect/>
          </a:stretch>
        </p:blipFill>
        <p:spPr bwMode="auto">
          <a:xfrm>
            <a:off x="6455312" y="3807460"/>
            <a:ext cx="962465" cy="920164"/>
          </a:xfrm>
          <a:prstGeom prst="rect">
            <a:avLst/>
          </a:prstGeom>
        </p:spPr>
      </p:pic>
    </p:spTree>
  </p:cSld>
  <p:clrMapOvr>
    <a:masterClrMapping/>
  </p:clrMapOvr>
  <p:transition/>
</p:sld>
</file>

<file path=ppt/theme/theme1.xml><?xml version="1.0" encoding="utf-8"?>
<a:theme xmlns:a="http://schemas.openxmlformats.org/drawing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3_Office Theme">
  <a:themeElements>
    <a:clrScheme name="SLAIF colours">
      <a:dk1>
        <a:srgbClr val="919395"/>
      </a:dk1>
      <a:lt1>
        <a:srgbClr val="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4432</Words>
  <Application>Microsoft Office PowerPoint</Application>
  <PresentationFormat>Widescreen</PresentationFormat>
  <Paragraphs>876</Paragraphs>
  <Slides>73</Slides>
  <Notes>49</Notes>
  <HiddenSlides>0</HiddenSlides>
  <MMClips>0</MMClips>
  <ScaleCrop>false</ScaleCrop>
  <HeadingPairs>
    <vt:vector size="6" baseType="variant">
      <vt:variant>
        <vt:lpstr>Fonts Used</vt:lpstr>
      </vt:variant>
      <vt:variant>
        <vt:i4>14</vt:i4>
      </vt:variant>
      <vt:variant>
        <vt:lpstr>Theme</vt:lpstr>
      </vt:variant>
      <vt:variant>
        <vt:i4>4</vt:i4>
      </vt:variant>
      <vt:variant>
        <vt:lpstr>Slide Titles</vt:lpstr>
      </vt:variant>
      <vt:variant>
        <vt:i4>73</vt:i4>
      </vt:variant>
    </vt:vector>
  </HeadingPairs>
  <TitlesOfParts>
    <vt:vector size="91" baseType="lpstr">
      <vt:lpstr>Aptos</vt:lpstr>
      <vt:lpstr>Arial</vt:lpstr>
      <vt:lpstr>Calibri</vt:lpstr>
      <vt:lpstr>Calibri Light</vt:lpstr>
      <vt:lpstr>Cambria</vt:lpstr>
      <vt:lpstr>Consolas</vt:lpstr>
      <vt:lpstr>Courier New</vt:lpstr>
      <vt:lpstr>Courier New,monospace</vt:lpstr>
      <vt:lpstr>Roboto Black</vt:lpstr>
      <vt:lpstr>Roboto Condensed</vt:lpstr>
      <vt:lpstr>Roboto Medium</vt:lpstr>
      <vt:lpstr>Symbol</vt:lpstr>
      <vt:lpstr>Times New Roman</vt:lpstr>
      <vt:lpstr>Wingdings</vt:lpstr>
      <vt:lpstr>Office Theme</vt:lpstr>
      <vt:lpstr>1_Office Theme</vt:lpstr>
      <vt:lpstr>2_Office Theme</vt:lpstr>
      <vt:lpstr>3_Office Theme</vt:lpstr>
      <vt:lpstr>HPC Vega za industrijo | HPC Vega for Industry</vt:lpstr>
      <vt:lpstr>PowerPoint Presentation</vt:lpstr>
      <vt:lpstr>Introduction to SLAIF and HPC Vega</vt:lpstr>
      <vt:lpstr>Slovenian AI Factory (SLAIF) Project</vt:lpstr>
      <vt:lpstr>SLAIF Services</vt:lpstr>
      <vt:lpstr>SLAIF Service Catalogue</vt:lpstr>
      <vt:lpstr>SLAIF Service Catalogue</vt:lpstr>
      <vt:lpstr>High-Performance Computer Vega (HPC Vega)</vt:lpstr>
      <vt:lpstr>High-Performance Computer Vega (HPC Vega)</vt:lpstr>
      <vt:lpstr>High-Performance Computer Vega2?</vt:lpstr>
      <vt:lpstr>How to get Access?</vt:lpstr>
      <vt:lpstr>How to get Access?</vt:lpstr>
      <vt:lpstr>How to get Access?</vt:lpstr>
      <vt:lpstr>How to get Access?</vt:lpstr>
      <vt:lpstr>How to get Access?</vt:lpstr>
      <vt:lpstr>Important Links</vt:lpstr>
      <vt:lpstr>PowerPoint Presentation</vt:lpstr>
      <vt:lpstr>Getting Started on Vega</vt:lpstr>
      <vt:lpstr>Generate an SSH Key Pair</vt:lpstr>
      <vt:lpstr>SSH Config for faster logins</vt:lpstr>
      <vt:lpstr>How Vega Schedules Jobs: SLURM</vt:lpstr>
      <vt:lpstr>Basic Linux Commands for Navigation</vt:lpstr>
      <vt:lpstr>Submitting jobs</vt:lpstr>
      <vt:lpstr>Example: AI Training Job</vt:lpstr>
      <vt:lpstr>Job Submission &amp; Management</vt:lpstr>
      <vt:lpstr>Introduction to distributed ML  </vt:lpstr>
      <vt:lpstr>What you will learn</vt:lpstr>
      <vt:lpstr>Distributed training, when?</vt:lpstr>
      <vt:lpstr>Types of distributed training</vt:lpstr>
      <vt:lpstr>What we will use</vt:lpstr>
      <vt:lpstr>What we will train</vt:lpstr>
      <vt:lpstr>Hands on workshop</vt:lpstr>
      <vt:lpstr>Optimizing HPC Vega Workflows</vt:lpstr>
      <vt:lpstr>Slurm Job Configuration (Single vs. Multi-Node)</vt:lpstr>
      <vt:lpstr>PowerPoint Presentation</vt:lpstr>
      <vt:lpstr>PowerPoint Presentation</vt:lpstr>
      <vt:lpstr>Network &amp; NCCL Optimization  </vt:lpstr>
      <vt:lpstr>In-Job Resource Monitoring</vt:lpstr>
      <vt:lpstr>Post-Job Efficiency Analysis</vt:lpstr>
      <vt:lpstr>Coffee Break</vt:lpstr>
      <vt:lpstr>HPC Vega Use Cases</vt:lpstr>
      <vt:lpstr>Use Case 1 – High-Velocity Stream Processing</vt:lpstr>
      <vt:lpstr>Use Case 2 – Accelerating Combinatorial Optimization</vt:lpstr>
      <vt:lpstr>Use Case 3 – Scalable Predictive Analytics &amp; AI</vt:lpstr>
      <vt:lpstr>Use Case 4 – High-Fidelity Simulation &amp; Digital Representation</vt:lpstr>
      <vt:lpstr>The HPC Vega Infrastructure Advantage </vt:lpstr>
      <vt:lpstr>AI meets HPC</vt:lpstr>
      <vt:lpstr>Software in HPC</vt:lpstr>
      <vt:lpstr>Dependency Hell</vt:lpstr>
      <vt:lpstr>Containerization in HPC</vt:lpstr>
      <vt:lpstr>AI meets HPC</vt:lpstr>
      <vt:lpstr>HPC Vega - available architecture</vt:lpstr>
      <vt:lpstr>OpenStack: Modular Framework</vt:lpstr>
      <vt:lpstr>OpenStack: Deployment </vt:lpstr>
      <vt:lpstr>OpenStack Deployed Components</vt:lpstr>
      <vt:lpstr>User-oriented Infrastructure Platform</vt:lpstr>
      <vt:lpstr>PowerPoint Presentation</vt:lpstr>
      <vt:lpstr>PowerPoint Presentation</vt:lpstr>
      <vt:lpstr>OpenShift Container Platform: Deployment  </vt:lpstr>
      <vt:lpstr>OpenShift Container Platform: Deployment on HPC Vega</vt:lpstr>
      <vt:lpstr>OpenShift Container Platform: Overview</vt:lpstr>
      <vt:lpstr>OpenShift Container Platform: Nodes</vt:lpstr>
      <vt:lpstr>OpenShift Container Platform: Operators</vt:lpstr>
      <vt:lpstr>Kubernetes (RKE2): Deployment on HPC Vega</vt:lpstr>
      <vt:lpstr>HPC Vega</vt:lpstr>
      <vt:lpstr>Conclusion</vt:lpstr>
      <vt:lpstr>Get Access to Vega</vt:lpstr>
      <vt:lpstr>SLING Test vs. Development Projects </vt:lpstr>
      <vt:lpstr>EuroHPC JU Access </vt:lpstr>
      <vt:lpstr>SLAIF Access &amp; Events</vt:lpstr>
      <vt:lpstr>Other Workshops, Webinars &amp; Trainings</vt:lpstr>
      <vt:lpstr>Other Workshops, Webinars &amp; Trainings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Darin Lah</cp:lastModifiedBy>
  <cp:revision>2</cp:revision>
  <dcterms:created xsi:type="dcterms:W3CDTF">2026-02-04T11:11:52Z</dcterms:created>
  <dcterms:modified xsi:type="dcterms:W3CDTF">2026-10-15T09:45:52Z</dcterms:modified>
</cp:coreProperties>
</file>