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handoutMasterIdLst>
    <p:handoutMasterId r:id="rId10"/>
  </p:handoutMasterIdLst>
  <p:sldIdLst>
    <p:sldId id="341" r:id="rId2"/>
    <p:sldId id="343" r:id="rId3"/>
    <p:sldId id="342" r:id="rId4"/>
    <p:sldId id="344" r:id="rId5"/>
    <p:sldId id="345" r:id="rId6"/>
    <p:sldId id="346" r:id="rId7"/>
    <p:sldId id="347" r:id="rId8"/>
  </p:sldIdLst>
  <p:sldSz cx="12192000" cy="6858000"/>
  <p:notesSz cx="6797675" cy="9926638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81BD"/>
    <a:srgbClr val="FFFFFF"/>
    <a:srgbClr val="000000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944" autoAdjust="0"/>
    <p:restoredTop sz="91744" autoAdjust="0"/>
  </p:normalViewPr>
  <p:slideViewPr>
    <p:cSldViewPr>
      <p:cViewPr>
        <p:scale>
          <a:sx n="75" d="100"/>
          <a:sy n="75" d="100"/>
        </p:scale>
        <p:origin x="3008" y="153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042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49" d="100"/>
          <a:sy n="49" d="100"/>
        </p:scale>
        <p:origin x="2184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E72CD3-6DC5-4C30-A2B7-EBFAAF6F73C7}" type="datetimeFigureOut">
              <a:rPr lang="en-GB" smtClean="0"/>
              <a:t>20/10/2026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ABFCCF-D64E-48FF-8218-1F9A61C4B52B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282856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29C6AE-AC29-4A66-8D64-55336A01C5B8}" type="datetimeFigureOut">
              <a:rPr lang="en-GB" smtClean="0"/>
              <a:t>20/10/2026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03C607-B0FF-4A04-B645-CBF97DF28BE8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11476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03C607-B0FF-4A04-B645-CBF97DF28BE8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228713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11424" y="1412776"/>
            <a:ext cx="10363200" cy="2304253"/>
          </a:xfrm>
        </p:spPr>
        <p:txBody>
          <a:bodyPr>
            <a:noAutofit/>
          </a:bodyPr>
          <a:lstStyle>
            <a:lvl1pPr>
              <a:defRPr sz="80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sl-SI" noProof="0" dirty="0"/>
              <a:t>Naslov</a:t>
            </a:r>
            <a:endParaRPr lang="en-GB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828800" y="4268688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l-SI" noProof="0" dirty="0"/>
              <a:t>Imena in priimki avtorjev</a:t>
            </a:r>
            <a:endParaRPr lang="en-GB" noProof="0" dirty="0"/>
          </a:p>
        </p:txBody>
      </p:sp>
      <p:cxnSp>
        <p:nvCxnSpPr>
          <p:cNvPr id="7" name="Gerade Verbindung 5"/>
          <p:cNvCxnSpPr/>
          <p:nvPr userDrawn="1"/>
        </p:nvCxnSpPr>
        <p:spPr>
          <a:xfrm>
            <a:off x="623392" y="1412776"/>
            <a:ext cx="10945216" cy="0"/>
          </a:xfrm>
          <a:prstGeom prst="line">
            <a:avLst/>
          </a:prstGeom>
          <a:ln w="190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Gerade Verbindung 5"/>
          <p:cNvCxnSpPr/>
          <p:nvPr userDrawn="1"/>
        </p:nvCxnSpPr>
        <p:spPr>
          <a:xfrm>
            <a:off x="623392" y="3717032"/>
            <a:ext cx="10945216" cy="0"/>
          </a:xfrm>
          <a:prstGeom prst="line">
            <a:avLst/>
          </a:prstGeom>
          <a:ln w="190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256D8D0A-CF14-4BB1-BC30-C3F69FFE007F}"/>
              </a:ext>
            </a:extLst>
          </p:cNvPr>
          <p:cNvSpPr txBox="1">
            <a:spLocks/>
          </p:cNvSpPr>
          <p:nvPr userDrawn="1"/>
        </p:nvSpPr>
        <p:spPr>
          <a:xfrm>
            <a:off x="64467" y="6525344"/>
            <a:ext cx="3528665" cy="28575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just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just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just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just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just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l-SI" dirty="0"/>
              <a:t>Avtor</a:t>
            </a:r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026D629F-8DFB-4639-A374-B18918581A84}"/>
              </a:ext>
            </a:extLst>
          </p:cNvPr>
          <p:cNvSpPr txBox="1">
            <a:spLocks/>
          </p:cNvSpPr>
          <p:nvPr userDrawn="1"/>
        </p:nvSpPr>
        <p:spPr>
          <a:xfrm>
            <a:off x="3719736" y="6525344"/>
            <a:ext cx="3528665" cy="28575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just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just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just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just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just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l-SI" dirty="0"/>
              <a:t>Odsek</a:t>
            </a:r>
          </a:p>
        </p:txBody>
      </p:sp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BE85D6BB-EAB5-4A72-841D-E5C6D07B693B}"/>
              </a:ext>
            </a:extLst>
          </p:cNvPr>
          <p:cNvSpPr txBox="1">
            <a:spLocks/>
          </p:cNvSpPr>
          <p:nvPr userDrawn="1"/>
        </p:nvSpPr>
        <p:spPr>
          <a:xfrm>
            <a:off x="7320409" y="6525344"/>
            <a:ext cx="3528665" cy="28575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just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just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just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just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just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l-SI" dirty="0"/>
              <a:t>Datum</a:t>
            </a:r>
          </a:p>
        </p:txBody>
      </p:sp>
    </p:spTree>
    <p:extLst>
      <p:ext uri="{BB962C8B-B14F-4D97-AF65-F5344CB8AC3E}">
        <p14:creationId xmlns:p14="http://schemas.microsoft.com/office/powerpoint/2010/main" val="19104430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noProof="0" dirty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 dirty="0"/>
          </a:p>
        </p:txBody>
      </p:sp>
      <p:cxnSp>
        <p:nvCxnSpPr>
          <p:cNvPr id="8" name="Gerade Verbindung 5"/>
          <p:cNvCxnSpPr/>
          <p:nvPr userDrawn="1"/>
        </p:nvCxnSpPr>
        <p:spPr>
          <a:xfrm>
            <a:off x="623392" y="980728"/>
            <a:ext cx="10945216" cy="0"/>
          </a:xfrm>
          <a:prstGeom prst="line">
            <a:avLst/>
          </a:prstGeom>
          <a:ln w="190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85DF60E6-A91B-0249-88F0-9891A9AA59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92544" y="6588549"/>
            <a:ext cx="1180849" cy="224827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fld id="{3B656FE5-7551-496C-A16F-7304A2D951A7}" type="slidenum">
              <a:rPr lang="da-DK" smtClean="0"/>
              <a:pPr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362569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011151" y="6580647"/>
            <a:ext cx="1180849" cy="224827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fld id="{3B656FE5-7551-496C-A16F-7304A2D951A7}" type="slidenum">
              <a:rPr lang="da-DK" smtClean="0"/>
              <a:pPr/>
              <a:t>‹#›</a:t>
            </a:fld>
            <a:endParaRPr lang="da-DK" dirty="0"/>
          </a:p>
        </p:txBody>
      </p:sp>
      <p:cxnSp>
        <p:nvCxnSpPr>
          <p:cNvPr id="6" name="Gerade Verbindung 5"/>
          <p:cNvCxnSpPr/>
          <p:nvPr userDrawn="1"/>
        </p:nvCxnSpPr>
        <p:spPr>
          <a:xfrm>
            <a:off x="623392" y="980728"/>
            <a:ext cx="10945216" cy="0"/>
          </a:xfrm>
          <a:prstGeom prst="line">
            <a:avLst/>
          </a:prstGeom>
          <a:ln w="190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79910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011152" y="6588549"/>
            <a:ext cx="1180849" cy="224827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fld id="{3B656FE5-7551-496C-A16F-7304A2D951A7}" type="slidenum">
              <a:rPr lang="da-DK" smtClean="0"/>
              <a:pPr/>
              <a:t>‹#›</a:t>
            </a:fld>
            <a:endParaRPr lang="da-DK"/>
          </a:p>
        </p:txBody>
      </p:sp>
      <p:cxnSp>
        <p:nvCxnSpPr>
          <p:cNvPr id="4" name="Gerade Verbindung 5"/>
          <p:cNvCxnSpPr/>
          <p:nvPr userDrawn="1"/>
        </p:nvCxnSpPr>
        <p:spPr>
          <a:xfrm>
            <a:off x="623392" y="980728"/>
            <a:ext cx="10945216" cy="0"/>
          </a:xfrm>
          <a:prstGeom prst="line">
            <a:avLst/>
          </a:prstGeom>
          <a:ln w="190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9348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011152" y="6588549"/>
            <a:ext cx="1180849" cy="224827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fld id="{3B656FE5-7551-496C-A16F-7304A2D951A7}" type="slidenum">
              <a:rPr lang="da-DK" smtClean="0"/>
              <a:pPr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675975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 Text Slide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/>
          <p:cNvSpPr>
            <a:spLocks noGrp="1"/>
          </p:cNvSpPr>
          <p:nvPr>
            <p:ph type="body" sz="quarter" idx="17" hasCustomPrompt="1"/>
          </p:nvPr>
        </p:nvSpPr>
        <p:spPr>
          <a:xfrm>
            <a:off x="623393" y="541719"/>
            <a:ext cx="8359672" cy="707886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None/>
              <a:defRPr sz="4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623394" y="1196978"/>
            <a:ext cx="8328541" cy="4176713"/>
          </a:xfrm>
          <a:prstGeom prst="rect">
            <a:avLst/>
          </a:prstGeom>
        </p:spPr>
        <p:txBody>
          <a:bodyPr/>
          <a:lstStyle>
            <a:lvl1pPr marL="0" indent="-239989">
              <a:lnSpc>
                <a:spcPct val="113000"/>
              </a:lnSpc>
              <a:buClr>
                <a:schemeClr val="tx2"/>
              </a:buClr>
              <a:buFont typeface="Wingdings" pitchFamily="2" charset="2"/>
              <a:buChar char="§"/>
              <a:defRPr sz="2667">
                <a:solidFill>
                  <a:schemeClr val="tx1"/>
                </a:solidFill>
              </a:defRPr>
            </a:lvl1pPr>
            <a:lvl2pPr marL="863957" indent="-239989">
              <a:lnSpc>
                <a:spcPct val="113000"/>
              </a:lnSpc>
              <a:buClr>
                <a:schemeClr val="tx2"/>
              </a:buClr>
              <a:buFont typeface="Wingdings" pitchFamily="2" charset="2"/>
              <a:buChar char="§"/>
              <a:defRPr sz="2667"/>
            </a:lvl2pPr>
            <a:lvl3pPr marL="1523923" indent="-239989">
              <a:lnSpc>
                <a:spcPct val="113000"/>
              </a:lnSpc>
              <a:buClr>
                <a:schemeClr val="tx2"/>
              </a:buClr>
              <a:buFont typeface="Wingdings" pitchFamily="2" charset="2"/>
              <a:buChar char="§"/>
              <a:defRPr sz="2667">
                <a:solidFill>
                  <a:schemeClr val="tx1"/>
                </a:solidFill>
              </a:defRPr>
            </a:lvl3pPr>
            <a:lvl4pPr marL="2133493" indent="-239989">
              <a:lnSpc>
                <a:spcPct val="113000"/>
              </a:lnSpc>
              <a:buClr>
                <a:schemeClr val="tx2"/>
              </a:buClr>
              <a:buFont typeface="Wingdings" pitchFamily="2" charset="2"/>
              <a:buChar char="§"/>
              <a:defRPr/>
            </a:lvl4pPr>
            <a:lvl5pPr marL="2438278" indent="0">
              <a:buNone/>
              <a:defRPr/>
            </a:lvl5pPr>
            <a:lvl6pPr marL="3047848" indent="0">
              <a:buNone/>
              <a:defRPr/>
            </a:lvl6pPr>
          </a:lstStyle>
          <a:p>
            <a:pPr lvl="0"/>
            <a:r>
              <a:rPr lang="en-GB" sz="2667"/>
              <a:t>Text Here</a:t>
            </a:r>
          </a:p>
          <a:p>
            <a:pPr lvl="1"/>
            <a:r>
              <a:rPr lang="en-GB"/>
              <a:t>Text Here</a:t>
            </a:r>
          </a:p>
          <a:p>
            <a:pPr lvl="2"/>
            <a:r>
              <a:rPr lang="en-GB"/>
              <a:t>Text Here</a:t>
            </a:r>
          </a:p>
          <a:p>
            <a:pPr lvl="3"/>
            <a:r>
              <a:rPr lang="en-GB"/>
              <a:t>Text Here</a:t>
            </a:r>
          </a:p>
          <a:p>
            <a:pPr lvl="0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02379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 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 userDrawn="1"/>
        </p:nvSpPr>
        <p:spPr>
          <a:xfrm>
            <a:off x="11336897" y="6467129"/>
            <a:ext cx="36740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fld id="{C2DE46A0-92A9-4CB6-B66D-C429D4C93DD8}" type="slidenum">
              <a:rPr lang="en-GB" sz="1200" smtClean="0">
                <a:solidFill>
                  <a:schemeClr val="bg1"/>
                </a:solidFill>
                <a:latin typeface="Titillium" pitchFamily="50" charset="0"/>
              </a:rPr>
              <a:t>‹#›</a:t>
            </a:fld>
            <a:endParaRPr lang="en-GB" sz="1200">
              <a:solidFill>
                <a:schemeClr val="bg1"/>
              </a:solidFill>
              <a:latin typeface="Titillium" pitchFamily="50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623397" y="541719"/>
            <a:ext cx="10369148" cy="707886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4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6" hasCustomPrompt="1"/>
          </p:nvPr>
        </p:nvSpPr>
        <p:spPr>
          <a:xfrm>
            <a:off x="623397" y="1394393"/>
            <a:ext cx="10369148" cy="4344257"/>
          </a:xfrm>
          <a:prstGeom prst="rect">
            <a:avLst/>
          </a:prstGeom>
        </p:spPr>
        <p:txBody>
          <a:bodyPr/>
          <a:lstStyle>
            <a:lvl1pPr marL="0" indent="-239989">
              <a:lnSpc>
                <a:spcPct val="113000"/>
              </a:lnSpc>
              <a:spcBef>
                <a:spcPts val="0"/>
              </a:spcBef>
              <a:buClr>
                <a:schemeClr val="tx2"/>
              </a:buClr>
              <a:buFont typeface="Wingdings" pitchFamily="2" charset="2"/>
              <a:buChar char="§"/>
              <a:defRPr sz="2667">
                <a:solidFill>
                  <a:schemeClr val="tx1"/>
                </a:solidFill>
              </a:defRPr>
            </a:lvl1pPr>
            <a:lvl2pPr marL="863957" indent="-239989">
              <a:lnSpc>
                <a:spcPct val="113000"/>
              </a:lnSpc>
              <a:buClr>
                <a:schemeClr val="tx2"/>
              </a:buClr>
              <a:buFont typeface="Wingdings" pitchFamily="2" charset="2"/>
              <a:buChar char="§"/>
              <a:defRPr sz="2667"/>
            </a:lvl2pPr>
            <a:lvl3pPr marL="1523923" indent="-239989">
              <a:lnSpc>
                <a:spcPct val="113000"/>
              </a:lnSpc>
              <a:buClr>
                <a:schemeClr val="tx2"/>
              </a:buClr>
              <a:buFont typeface="Wingdings" pitchFamily="2" charset="2"/>
              <a:buChar char="§"/>
              <a:defRPr sz="2667" baseline="0"/>
            </a:lvl3pPr>
            <a:lvl4pPr marL="2133493" indent="-239989">
              <a:lnSpc>
                <a:spcPct val="113000"/>
              </a:lnSpc>
              <a:buClr>
                <a:schemeClr val="tx2"/>
              </a:buClr>
              <a:buFont typeface="Wingdings" pitchFamily="2" charset="2"/>
              <a:buChar char="§"/>
              <a:defRPr sz="2667"/>
            </a:lvl4pPr>
          </a:lstStyle>
          <a:p>
            <a:pPr lvl="0"/>
            <a:r>
              <a:rPr lang="en-GB" sz="2667"/>
              <a:t>Text Here</a:t>
            </a:r>
          </a:p>
          <a:p>
            <a:pPr lvl="1"/>
            <a:r>
              <a:rPr lang="en-GB" sz="2667"/>
              <a:t>Text Here</a:t>
            </a:r>
          </a:p>
          <a:p>
            <a:pPr lvl="2"/>
            <a:r>
              <a:rPr lang="en-GB"/>
              <a:t>Text Here</a:t>
            </a:r>
          </a:p>
          <a:p>
            <a:pPr lvl="3"/>
            <a:r>
              <a:rPr lang="en-GB"/>
              <a:t>Text Here</a:t>
            </a:r>
          </a:p>
          <a:p>
            <a:pPr lvl="2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64118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26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microsoft.com/office/2007/relationships/hdphoto" Target="../media/hdphoto1.wdp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6340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392" y="1340768"/>
            <a:ext cx="10972800" cy="48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en-GB" noProof="0" dirty="0"/>
          </a:p>
        </p:txBody>
      </p:sp>
      <p:sp>
        <p:nvSpPr>
          <p:cNvPr id="7" name="Rectangle 6"/>
          <p:cNvSpPr/>
          <p:nvPr/>
        </p:nvSpPr>
        <p:spPr>
          <a:xfrm>
            <a:off x="0" y="6525344"/>
            <a:ext cx="12192000" cy="3326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baseline="0" noProof="0" dirty="0">
              <a:ln>
                <a:noFill/>
              </a:ln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8DB5090-6B3A-4A38-8F42-CFB187876238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6058" y="398550"/>
            <a:ext cx="2386342" cy="38625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39945B7-5F99-4198-9C10-1C4832F3FD9B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4024" y="6597376"/>
            <a:ext cx="166050" cy="216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43B81144-0017-45F3-B403-C6E4CC41F5A4}"/>
              </a:ext>
            </a:extLst>
          </p:cNvPr>
          <p:cNvSpPr/>
          <p:nvPr userDrawn="1"/>
        </p:nvSpPr>
        <p:spPr>
          <a:xfrm>
            <a:off x="0" y="0"/>
            <a:ext cx="12192000" cy="1334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8062859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4" r:id="rId3"/>
    <p:sldLayoutId id="2147483666" r:id="rId4"/>
    <p:sldLayoutId id="2147483667" r:id="rId5"/>
    <p:sldLayoutId id="2147483669" r:id="rId6"/>
    <p:sldLayoutId id="2147483670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just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just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just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just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just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sha.mddsz.gov.si/prva-pomoc/index2497.html?sv_path=9589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osnove1pomoci.wordpress.com/defibrilator/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16E02A8-D799-4C19-A9C2-6B1008CF49A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l-SI" dirty="0"/>
              <a:t>CPR REFRESHER</a:t>
            </a:r>
            <a:r>
              <a:rPr lang="en-US" dirty="0"/>
              <a:t> – F9</a:t>
            </a:r>
            <a:endParaRPr lang="sl-SI" dirty="0"/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F76FF799-584E-4B53-B89B-395B31657CE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rPr lang="en-US" dirty="0"/>
              <a:t>Bojan Hiti &amp; </a:t>
            </a:r>
            <a:r>
              <a:rPr lang="en-US" dirty="0" err="1"/>
              <a:t>ChatGPT</a:t>
            </a:r>
            <a:endParaRPr lang="en-US" dirty="0"/>
          </a:p>
          <a:p>
            <a:pPr algn="l"/>
            <a:r>
              <a:rPr lang="en-US" dirty="0"/>
              <a:t>21 October 2026</a:t>
            </a:r>
          </a:p>
          <a:p>
            <a:pPr algn="l"/>
            <a:r>
              <a:rPr lang="en-US" dirty="0"/>
              <a:t>F9 Seminar Room</a:t>
            </a:r>
            <a:endParaRPr lang="sl-SI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C63067B-9C95-41B7-B884-4DCCEEAF4B1D}"/>
              </a:ext>
            </a:extLst>
          </p:cNvPr>
          <p:cNvSpPr txBox="1"/>
          <p:nvPr/>
        </p:nvSpPr>
        <p:spPr>
          <a:xfrm>
            <a:off x="6816080" y="4941168"/>
            <a:ext cx="511107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Sources:</a:t>
            </a:r>
            <a:br>
              <a:rPr lang="en-US" dirty="0"/>
            </a:br>
            <a:r>
              <a:rPr lang="en-US" dirty="0">
                <a:hlinkClick r:id="rId3"/>
              </a:rPr>
              <a:t>http://www.osha.mddsz.gov.si/prva-pomoc/</a:t>
            </a:r>
            <a:endParaRPr lang="en-US" dirty="0"/>
          </a:p>
          <a:p>
            <a:r>
              <a:rPr lang="sl-SI" dirty="0">
                <a:hlinkClick r:id="rId4"/>
              </a:rPr>
              <a:t>https://osnove1pomoci.wordpress.com/defibrilator/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1052108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C159E5-2C9D-4444-B871-D7DE84BAFA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Cardiac Arrest</a:t>
            </a:r>
            <a:endParaRPr lang="sl-S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F5C2C7-BF72-4300-A1F4-CD4DAB9789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3576" y="1772816"/>
            <a:ext cx="11404848" cy="4464496"/>
          </a:xfrm>
        </p:spPr>
        <p:txBody>
          <a:bodyPr/>
          <a:lstStyle/>
          <a:p>
            <a:r>
              <a:rPr lang="en-US" b="1" dirty="0"/>
              <a:t>Out-of-hospital cardiac arrest </a:t>
            </a:r>
            <a:r>
              <a:rPr lang="en-US" dirty="0"/>
              <a:t>is a time-critical medical emergency</a:t>
            </a:r>
          </a:p>
          <a:p>
            <a:r>
              <a:rPr lang="en-US" dirty="0"/>
              <a:t>3–5 daily occurrences in Slovenia</a:t>
            </a:r>
          </a:p>
          <a:p>
            <a:r>
              <a:rPr lang="en-US" dirty="0"/>
              <a:t>Survival rate is less than 15 %</a:t>
            </a:r>
          </a:p>
          <a:p>
            <a:r>
              <a:rPr lang="en-US" b="1" dirty="0"/>
              <a:t>Immediate CPR by a bystander </a:t>
            </a:r>
            <a:r>
              <a:rPr lang="en-US" dirty="0"/>
              <a:t>can substantially improve the chance of survival (2 – 4×)</a:t>
            </a:r>
          </a:p>
          <a:p>
            <a:r>
              <a:rPr lang="en-US" dirty="0"/>
              <a:t>Brain injury can begin within minutes when blood flow stops, so </a:t>
            </a:r>
            <a:r>
              <a:rPr lang="en-US" b="1" dirty="0"/>
              <a:t>do not wait </a:t>
            </a:r>
            <a:r>
              <a:rPr lang="en-US" dirty="0"/>
              <a:t>for emergency medical services to arrive</a:t>
            </a:r>
          </a:p>
          <a:p>
            <a:pPr marL="0" indent="0">
              <a:buNone/>
            </a:pPr>
            <a:endParaRPr lang="en-US" b="1" dirty="0"/>
          </a:p>
          <a:p>
            <a:pPr marL="0" indent="0" algn="ctr">
              <a:buNone/>
            </a:pPr>
            <a:r>
              <a:rPr lang="en-US" sz="2800" b="1" dirty="0"/>
              <a:t>Call 112, start CPR, and use an AED as soon as possible</a:t>
            </a:r>
            <a:endParaRPr lang="sl-SI" sz="2800" b="1" dirty="0"/>
          </a:p>
        </p:txBody>
      </p:sp>
    </p:spTree>
    <p:extLst>
      <p:ext uri="{BB962C8B-B14F-4D97-AF65-F5344CB8AC3E}">
        <p14:creationId xmlns:p14="http://schemas.microsoft.com/office/powerpoint/2010/main" val="22010122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2707A98-59DE-4434-B941-A55EA71207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Recognize &amp; Respond</a:t>
            </a:r>
            <a:endParaRPr lang="sl-SI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D5E0BDD-16B5-48E1-AFD3-7D3CEEB594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392" y="1700808"/>
            <a:ext cx="10972800" cy="4536504"/>
          </a:xfrm>
        </p:spPr>
        <p:txBody>
          <a:bodyPr/>
          <a:lstStyle/>
          <a:p>
            <a:pPr>
              <a:spcAft>
                <a:spcPts val="300"/>
              </a:spcAft>
              <a:defRPr sz="1300" b="0">
                <a:solidFill>
                  <a:srgbClr val="26313D"/>
                </a:solidFill>
                <a:latin typeface="Aptos"/>
              </a:defRPr>
            </a:pPr>
            <a:r>
              <a:rPr lang="en-US" sz="2400" b="1" dirty="0">
                <a:solidFill>
                  <a:srgbClr val="26313D"/>
                </a:solidFill>
                <a:latin typeface="Aptos"/>
              </a:rPr>
              <a:t>CHECK — </a:t>
            </a:r>
            <a:r>
              <a:rPr lang="en-US" sz="2400" b="0" dirty="0">
                <a:solidFill>
                  <a:srgbClr val="26313D"/>
                </a:solidFill>
                <a:latin typeface="Aptos"/>
              </a:rPr>
              <a:t>Is the scene safe? Is the person responsive?</a:t>
            </a:r>
          </a:p>
          <a:p>
            <a:pPr>
              <a:spcAft>
                <a:spcPts val="300"/>
              </a:spcAft>
              <a:defRPr sz="1300" b="0">
                <a:solidFill>
                  <a:srgbClr val="26313D"/>
                </a:solidFill>
                <a:latin typeface="Aptos"/>
              </a:defRPr>
            </a:pPr>
            <a:r>
              <a:rPr lang="en-US" sz="2400" b="1" dirty="0">
                <a:solidFill>
                  <a:srgbClr val="26313D"/>
                </a:solidFill>
                <a:latin typeface="Aptos"/>
              </a:rPr>
              <a:t>CALL — </a:t>
            </a:r>
            <a:r>
              <a:rPr lang="en-US" sz="2400" b="0" dirty="0">
                <a:solidFill>
                  <a:srgbClr val="26313D"/>
                </a:solidFill>
                <a:latin typeface="Aptos"/>
              </a:rPr>
              <a:t>If unresponsive, call 112 (speakerphone) and ask someone to bring an AED</a:t>
            </a:r>
          </a:p>
          <a:p>
            <a:pPr>
              <a:spcAft>
                <a:spcPts val="300"/>
              </a:spcAft>
              <a:defRPr sz="1300" b="0">
                <a:solidFill>
                  <a:srgbClr val="26313D"/>
                </a:solidFill>
                <a:latin typeface="Aptos"/>
              </a:defRPr>
            </a:pPr>
            <a:r>
              <a:rPr lang="en-US" sz="2400" b="1" dirty="0">
                <a:solidFill>
                  <a:srgbClr val="26313D"/>
                </a:solidFill>
                <a:latin typeface="Aptos"/>
              </a:rPr>
              <a:t>CHECK — </a:t>
            </a:r>
            <a:r>
              <a:rPr lang="en-US" sz="2400" b="0" dirty="0">
                <a:solidFill>
                  <a:srgbClr val="26313D"/>
                </a:solidFill>
                <a:latin typeface="Aptos"/>
              </a:rPr>
              <a:t>Open the airway. If breathing is absent or abnormal (including gasping), start CPR</a:t>
            </a:r>
          </a:p>
          <a:p>
            <a:pPr>
              <a:spcAft>
                <a:spcPts val="300"/>
              </a:spcAft>
              <a:defRPr sz="1300" b="0">
                <a:solidFill>
                  <a:srgbClr val="26313D"/>
                </a:solidFill>
                <a:latin typeface="Aptos"/>
              </a:defRPr>
            </a:pPr>
            <a:r>
              <a:rPr lang="en-US" sz="2400" b="1" dirty="0">
                <a:solidFill>
                  <a:srgbClr val="26313D"/>
                </a:solidFill>
                <a:latin typeface="Aptos"/>
              </a:rPr>
              <a:t>START — </a:t>
            </a:r>
            <a:r>
              <a:rPr lang="en-US" sz="2400" b="0" dirty="0">
                <a:solidFill>
                  <a:srgbClr val="26313D"/>
                </a:solidFill>
                <a:latin typeface="Aptos"/>
              </a:rPr>
              <a:t>Push hard and fast in the center of the chest. Use the dispatcher’s instructions</a:t>
            </a:r>
          </a:p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760787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1B507E-D422-46E3-9982-70C64C4921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CPR</a:t>
            </a:r>
            <a:endParaRPr lang="sl-S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987C0A-F6A8-49B1-BED7-5291E31F52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7368" y="1340768"/>
            <a:ext cx="11377264" cy="4896544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CPR BASICS</a:t>
            </a:r>
          </a:p>
          <a:p>
            <a:r>
              <a:rPr lang="en-US" b="1" dirty="0">
                <a:solidFill>
                  <a:schemeClr val="accent4">
                    <a:lumMod val="75000"/>
                  </a:schemeClr>
                </a:solidFill>
              </a:rPr>
              <a:t>30 chest compressions </a:t>
            </a:r>
            <a:r>
              <a:rPr lang="en-US" b="1" dirty="0"/>
              <a:t>: 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2 rescue breaths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 (if trained and willing</a:t>
            </a:r>
            <a:r>
              <a:rPr lang="en-US" dirty="0"/>
              <a:t>)</a:t>
            </a:r>
          </a:p>
          <a:p>
            <a:r>
              <a:rPr lang="en-US" dirty="0"/>
              <a:t>Rate: 100–120 compressions/min</a:t>
            </a:r>
          </a:p>
          <a:p>
            <a:r>
              <a:rPr lang="en-US" dirty="0"/>
              <a:t>Depth: 5–6 cm in an adult; allow full recoil</a:t>
            </a:r>
          </a:p>
          <a:p>
            <a:r>
              <a:rPr lang="en-US" dirty="0"/>
              <a:t>Minimize pauses between breaths: give each breath just enough to make the chest rise</a:t>
            </a:r>
          </a:p>
          <a:p>
            <a:r>
              <a:rPr lang="en-US" dirty="0"/>
              <a:t>If unable/unwilling to give breaths, give continuous chest compressions and follow 112 dispatcher instructions</a:t>
            </a:r>
          </a:p>
          <a:p>
            <a:endParaRPr lang="en-US" dirty="0"/>
          </a:p>
          <a:p>
            <a:r>
              <a:rPr lang="en-US" dirty="0"/>
              <a:t>Children &amp; drowned persons: breathing/airway problems are the primary issue</a:t>
            </a:r>
          </a:p>
          <a:p>
            <a:r>
              <a:rPr lang="en-US" dirty="0"/>
              <a:t>Start with 5 breaths, then continue with standard CPR</a:t>
            </a:r>
          </a:p>
        </p:txBody>
      </p:sp>
    </p:spTree>
    <p:extLst>
      <p:ext uri="{BB962C8B-B14F-4D97-AF65-F5344CB8AC3E}">
        <p14:creationId xmlns:p14="http://schemas.microsoft.com/office/powerpoint/2010/main" val="10660536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EF019E-53AD-4293-A8A8-BA99013C60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AED (</a:t>
            </a:r>
            <a:r>
              <a:rPr lang="sl-SI" u="none" strike="noStrike" dirty="0" err="1">
                <a:effectLst/>
                <a:latin typeface="Google Sans"/>
              </a:rPr>
              <a:t>automated</a:t>
            </a:r>
            <a:r>
              <a:rPr lang="sl-SI" u="none" strike="noStrike" dirty="0">
                <a:effectLst/>
                <a:latin typeface="Google Sans"/>
              </a:rPr>
              <a:t> </a:t>
            </a:r>
            <a:r>
              <a:rPr lang="sl-SI" u="none" strike="noStrike" dirty="0" err="1">
                <a:effectLst/>
                <a:latin typeface="Google Sans"/>
              </a:rPr>
              <a:t>external</a:t>
            </a:r>
            <a:r>
              <a:rPr lang="sl-SI" u="none" strike="noStrike" dirty="0">
                <a:effectLst/>
                <a:latin typeface="Google Sans"/>
              </a:rPr>
              <a:t> </a:t>
            </a:r>
            <a:r>
              <a:rPr lang="sl-SI" u="none" strike="noStrike" dirty="0" err="1">
                <a:effectLst/>
                <a:latin typeface="Google Sans"/>
              </a:rPr>
              <a:t>defibrillator</a:t>
            </a:r>
            <a:r>
              <a:rPr lang="en-US" u="none" strike="noStrike" dirty="0">
                <a:effectLst/>
                <a:latin typeface="Google Sans"/>
              </a:rPr>
              <a:t>)</a:t>
            </a:r>
            <a:endParaRPr lang="sl-S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EB59F9-F819-404F-9C00-C37865141F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3352" y="1628800"/>
            <a:ext cx="8136904" cy="4896544"/>
          </a:xfrm>
        </p:spPr>
        <p:txBody>
          <a:bodyPr>
            <a:normAutofit fontScale="92500"/>
          </a:bodyPr>
          <a:lstStyle/>
          <a:p>
            <a:r>
              <a:rPr lang="en-US" dirty="0"/>
              <a:t>AED attempts to restore the heart’s rhythm with an electric shock</a:t>
            </a:r>
          </a:p>
          <a:p>
            <a:r>
              <a:rPr lang="en-US" b="1" dirty="0"/>
              <a:t>CPR is still required (AED is not a replacement for CPR)</a:t>
            </a:r>
          </a:p>
          <a:p>
            <a:r>
              <a:rPr lang="en-US" dirty="0"/>
              <a:t>Gives audible instructions</a:t>
            </a:r>
          </a:p>
          <a:p>
            <a:endParaRPr lang="en-US" dirty="0"/>
          </a:p>
          <a:p>
            <a:r>
              <a:rPr lang="en-US" dirty="0"/>
              <a:t>Act as soon as it arrives</a:t>
            </a:r>
          </a:p>
          <a:p>
            <a:r>
              <a:rPr lang="en-US" dirty="0"/>
              <a:t>Expose and dry the chest; attach pads as </a:t>
            </a:r>
            <a:r>
              <a:rPr lang="en-US" b="1" dirty="0"/>
              <a:t>shown on the pads</a:t>
            </a:r>
          </a:p>
          <a:p>
            <a:r>
              <a:rPr lang="en-US" dirty="0"/>
              <a:t>Keep everyone clear during rhythm analysis and shock delivery</a:t>
            </a:r>
          </a:p>
          <a:p>
            <a:r>
              <a:rPr lang="en-US" dirty="0"/>
              <a:t>If a shock is advised: shout “CLEAR”, check nobody is touching the person, deliver the shock, then resume CPR immediately</a:t>
            </a:r>
          </a:p>
          <a:p>
            <a:r>
              <a:rPr lang="en-US" dirty="0"/>
              <a:t>If no shock is advised: resume CPR immediately</a:t>
            </a:r>
            <a:endParaRPr lang="sl-SI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7BC550C-FD7E-44EB-8FD3-CA0008E959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0296" y="1340768"/>
            <a:ext cx="3057525" cy="4933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9587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745A3F-C34C-4E8E-A983-BA0723BEC0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Unexpected situations: what to do?</a:t>
            </a:r>
            <a:endParaRPr lang="sl-S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073DBD-294D-40FB-B1EE-FE312DE2BB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3352" y="1052736"/>
            <a:ext cx="11521280" cy="489654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000" dirty="0"/>
              <a:t>Keep interruptions as short as possible. If unsure, follow the 112 call-taker and AED prompts.</a:t>
            </a:r>
          </a:p>
          <a:p>
            <a:pPr algn="ctr"/>
            <a:endParaRPr lang="sl-SI" sz="2000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01D4E77-9A7F-4225-8CFB-934373BBE52F}"/>
              </a:ext>
            </a:extLst>
          </p:cNvPr>
          <p:cNvSpPr/>
          <p:nvPr/>
        </p:nvSpPr>
        <p:spPr>
          <a:xfrm>
            <a:off x="47327" y="1916832"/>
            <a:ext cx="6264697" cy="2016224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Vomiting (common)</a:t>
            </a:r>
          </a:p>
          <a:p>
            <a:pPr algn="ctr"/>
            <a:endParaRPr lang="en-US" dirty="0"/>
          </a:p>
          <a:p>
            <a:pPr algn="just"/>
            <a:r>
              <a:rPr lang="en-US" dirty="0">
                <a:solidFill>
                  <a:schemeClr val="tx1"/>
                </a:solidFill>
              </a:rPr>
              <a:t>Pause CPR briefly. Turn the person onto their side, clear visible vomit from the mouth, then turn them onto their back and resume CPR promptly. Do not do a blind finger sweep.</a:t>
            </a:r>
          </a:p>
          <a:p>
            <a:pPr algn="just"/>
            <a:endParaRPr lang="en-US" dirty="0">
              <a:solidFill>
                <a:schemeClr val="tx1"/>
              </a:solidFill>
            </a:endParaRPr>
          </a:p>
          <a:p>
            <a:pPr algn="just"/>
            <a:r>
              <a:rPr lang="en-US" dirty="0">
                <a:solidFill>
                  <a:schemeClr val="tx1"/>
                </a:solidFill>
              </a:rPr>
              <a:t>Some AED have an accessory kit with a protective mask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563C142A-6F09-422B-8785-6D4AEB9772C9}"/>
              </a:ext>
            </a:extLst>
          </p:cNvPr>
          <p:cNvSpPr/>
          <p:nvPr/>
        </p:nvSpPr>
        <p:spPr>
          <a:xfrm>
            <a:off x="119336" y="4221088"/>
            <a:ext cx="5760639" cy="2304256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Movement or possible recovery</a:t>
            </a:r>
          </a:p>
          <a:p>
            <a:pPr algn="ctr"/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  <a:p>
            <a:pPr algn="just"/>
            <a:r>
              <a:rPr lang="en-US" dirty="0">
                <a:solidFill>
                  <a:schemeClr val="tx1"/>
                </a:solidFill>
              </a:rPr>
              <a:t>Brief gasps or small movements do not necessarily mean recovery. If the person becomes responsive and is breathing normally, stop compressions, check breathing, keep the airway open and monitor closely.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C93FA5ED-2B6E-4030-986D-63875DEE3574}"/>
              </a:ext>
            </a:extLst>
          </p:cNvPr>
          <p:cNvSpPr/>
          <p:nvPr/>
        </p:nvSpPr>
        <p:spPr>
          <a:xfrm>
            <a:off x="6558799" y="1916832"/>
            <a:ext cx="5472607" cy="2016224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Gasping / Snorting</a:t>
            </a:r>
          </a:p>
          <a:p>
            <a:pPr algn="ctr"/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  <a:p>
            <a:pPr algn="just"/>
            <a:r>
              <a:rPr lang="en-US" dirty="0">
                <a:solidFill>
                  <a:schemeClr val="tx1"/>
                </a:solidFill>
              </a:rPr>
              <a:t>Gasping is not normal breathing. If unresponsive with abnormal breathing, continue CPR and use the AED.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ADFB11B-85A0-44C4-B8DC-7BF5B98F6762}"/>
              </a:ext>
            </a:extLst>
          </p:cNvPr>
          <p:cNvSpPr txBox="1"/>
          <p:nvPr/>
        </p:nvSpPr>
        <p:spPr>
          <a:xfrm>
            <a:off x="6023992" y="4316182"/>
            <a:ext cx="3563428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b="1" dirty="0"/>
              <a:t>After recovery: </a:t>
            </a:r>
          </a:p>
          <a:p>
            <a:pPr algn="just"/>
            <a:r>
              <a:rPr lang="en-US" dirty="0"/>
              <a:t>if breathing normally but still unresponsive, place in the recovery position when appropriate and monitor continuously. Be ready to restart CPR if breathing becomes abnormal.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9BAD892-70B0-4107-9BC7-624ED5E965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8284" y="4485440"/>
            <a:ext cx="2590375" cy="1751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70219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6B3013-6FA9-4ADD-9A24-E55D839D2E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 JSI</a:t>
            </a:r>
            <a:endParaRPr lang="sl-S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CB3921-854D-4A9C-B36F-9630DD3D5A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0558" y="1412776"/>
            <a:ext cx="5112568" cy="4896544"/>
          </a:xfrm>
        </p:spPr>
        <p:txBody>
          <a:bodyPr>
            <a:normAutofit lnSpcReduction="10000"/>
          </a:bodyPr>
          <a:lstStyle/>
          <a:p>
            <a:r>
              <a:rPr lang="en-US" dirty="0"/>
              <a:t>3 AED are available </a:t>
            </a:r>
          </a:p>
          <a:p>
            <a:r>
              <a:rPr lang="en-US" b="1" dirty="0"/>
              <a:t>The standard entry for emergency services is the main gate (</a:t>
            </a:r>
            <a:r>
              <a:rPr lang="en-US" b="1" dirty="0" err="1"/>
              <a:t>Jamova</a:t>
            </a:r>
            <a:r>
              <a:rPr lang="en-US" b="1" dirty="0"/>
              <a:t>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Recommended to send a person there to guide the team to the patient to avoid on-site delays</a:t>
            </a:r>
          </a:p>
          <a:p>
            <a:r>
              <a:rPr lang="en-US" b="1" dirty="0"/>
              <a:t>Notify the guards (at AED) </a:t>
            </a:r>
            <a:r>
              <a:rPr lang="en-US" dirty="0"/>
              <a:t>– where is the emergency</a:t>
            </a:r>
          </a:p>
          <a:p>
            <a:endParaRPr lang="en-US" dirty="0"/>
          </a:p>
          <a:p>
            <a:r>
              <a:rPr lang="en-US" b="1" dirty="0"/>
              <a:t>Do we have a list of emergency contacts of F9 employees?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For example to provide medical history to the medical team</a:t>
            </a:r>
            <a:endParaRPr lang="sl-SI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597356E-80D1-4A8D-9F45-87743B00A0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9758" y="972233"/>
            <a:ext cx="6072242" cy="5633614"/>
          </a:xfrm>
          <a:prstGeom prst="rect">
            <a:avLst/>
          </a:prstGeom>
        </p:spPr>
      </p:pic>
      <p:sp>
        <p:nvSpPr>
          <p:cNvPr id="6" name="Arrow: Down 5">
            <a:extLst>
              <a:ext uri="{FF2B5EF4-FFF2-40B4-BE49-F238E27FC236}">
                <a16:creationId xmlns:a16="http://schemas.microsoft.com/office/drawing/2014/main" id="{E4712C89-156A-4ED4-A8C3-E41E56FA06E6}"/>
              </a:ext>
            </a:extLst>
          </p:cNvPr>
          <p:cNvSpPr/>
          <p:nvPr/>
        </p:nvSpPr>
        <p:spPr>
          <a:xfrm>
            <a:off x="7608168" y="1277255"/>
            <a:ext cx="504056" cy="6480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7" name="Arrow: Down 6">
            <a:extLst>
              <a:ext uri="{FF2B5EF4-FFF2-40B4-BE49-F238E27FC236}">
                <a16:creationId xmlns:a16="http://schemas.microsoft.com/office/drawing/2014/main" id="{DDAD4DAB-BB3A-42C6-9DA7-EA86B3FAF6C4}"/>
              </a:ext>
            </a:extLst>
          </p:cNvPr>
          <p:cNvSpPr/>
          <p:nvPr/>
        </p:nvSpPr>
        <p:spPr>
          <a:xfrm>
            <a:off x="9984432" y="2924944"/>
            <a:ext cx="504056" cy="6480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8" name="Arrow: Down 7">
            <a:extLst>
              <a:ext uri="{FF2B5EF4-FFF2-40B4-BE49-F238E27FC236}">
                <a16:creationId xmlns:a16="http://schemas.microsoft.com/office/drawing/2014/main" id="{8926BA6C-C90E-4657-9D42-1B6887AF1FFC}"/>
              </a:ext>
            </a:extLst>
          </p:cNvPr>
          <p:cNvSpPr/>
          <p:nvPr/>
        </p:nvSpPr>
        <p:spPr>
          <a:xfrm>
            <a:off x="7353023" y="4005064"/>
            <a:ext cx="504056" cy="6480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50041781"/>
      </p:ext>
    </p:extLst>
  </p:cSld>
  <p:clrMapOvr>
    <a:masterClrMapping/>
  </p:clrMapOvr>
</p:sld>
</file>

<file path=ppt/theme/theme1.xml><?xml version="1.0" encoding="utf-8"?>
<a:theme xmlns:a="http://schemas.openxmlformats.org/drawingml/2006/main" name="PlanHab_Final_Meeting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53634</TotalTime>
  <Words>604</Words>
  <Application>Microsoft Office PowerPoint</Application>
  <PresentationFormat>Widescreen</PresentationFormat>
  <Paragraphs>63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Aptos</vt:lpstr>
      <vt:lpstr>Arial</vt:lpstr>
      <vt:lpstr>Calibri</vt:lpstr>
      <vt:lpstr>Google Sans</vt:lpstr>
      <vt:lpstr>Titillium</vt:lpstr>
      <vt:lpstr>Wingdings</vt:lpstr>
      <vt:lpstr>PlanHab_Final_Meeting_Template</vt:lpstr>
      <vt:lpstr>CPR REFRESHER – F9</vt:lpstr>
      <vt:lpstr>Cardiac Arrest</vt:lpstr>
      <vt:lpstr>Recognize &amp; Respond</vt:lpstr>
      <vt:lpstr>CPR</vt:lpstr>
      <vt:lpstr>AED (automated external defibrillator)</vt:lpstr>
      <vt:lpstr>Unexpected situations: what to do?</vt:lpstr>
      <vt:lpstr>At JSI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Marjan Verč</dc:creator>
  <cp:lastModifiedBy>Bojan</cp:lastModifiedBy>
  <cp:revision>481</cp:revision>
  <cp:lastPrinted>2020-08-20T09:15:15Z</cp:lastPrinted>
  <dcterms:created xsi:type="dcterms:W3CDTF">2015-09-30T08:48:54Z</dcterms:created>
  <dcterms:modified xsi:type="dcterms:W3CDTF">2026-10-20T07:40:21Z</dcterms:modified>
</cp:coreProperties>
</file>