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41" r:id="rId2"/>
    <p:sldId id="343" r:id="rId3"/>
    <p:sldId id="342" r:id="rId4"/>
    <p:sldId id="344" r:id="rId5"/>
    <p:sldId id="345" r:id="rId6"/>
    <p:sldId id="346" r:id="rId7"/>
    <p:sldId id="347" r:id="rId8"/>
  </p:sldIdLst>
  <p:sldSz cx="12192000" cy="6858000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4F81BD"/>
    <a:srgbClr val="FFFFFF"/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44" autoAdjust="0"/>
    <p:restoredTop sz="91744" autoAdjust="0"/>
  </p:normalViewPr>
  <p:slideViewPr>
    <p:cSldViewPr>
      <p:cViewPr>
        <p:scale>
          <a:sx n="75" d="100"/>
          <a:sy n="75" d="100"/>
        </p:scale>
        <p:origin x="3008" y="15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4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18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72CD3-6DC5-4C30-A2B7-EBFAAF6F73C7}" type="datetimeFigureOut">
              <a:rPr lang="en-GB" smtClean="0"/>
              <a:t>20/10/2026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BFCCF-D64E-48FF-8218-1F9A61C4B5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28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9C6AE-AC29-4A66-8D64-55336A01C5B8}" type="datetimeFigureOut">
              <a:rPr lang="en-GB" smtClean="0"/>
              <a:t>20/10/2026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3C607-B0FF-4A04-B645-CBF97DF28B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4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871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1424" y="1412776"/>
            <a:ext cx="10363200" cy="2304253"/>
          </a:xfrm>
        </p:spPr>
        <p:txBody>
          <a:bodyPr>
            <a:noAutofit/>
          </a:bodyPr>
          <a:lstStyle>
            <a:lvl1pPr>
              <a:defRPr sz="8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l-SI" noProof="0" dirty="0"/>
              <a:t>Naslov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26868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noProof="0" dirty="0"/>
              <a:t>Imena in priimki avtorjev</a:t>
            </a:r>
            <a:endParaRPr lang="en-GB" noProof="0" dirty="0"/>
          </a:p>
        </p:txBody>
      </p:sp>
      <p:cxnSp>
        <p:nvCxnSpPr>
          <p:cNvPr id="7" name="Gerade Verbindung 5"/>
          <p:cNvCxnSpPr/>
          <p:nvPr userDrawn="1"/>
        </p:nvCxnSpPr>
        <p:spPr>
          <a:xfrm>
            <a:off x="623392" y="1412776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5"/>
          <p:cNvCxnSpPr/>
          <p:nvPr userDrawn="1"/>
        </p:nvCxnSpPr>
        <p:spPr>
          <a:xfrm>
            <a:off x="623392" y="3717032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44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8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DF60E6-A91B-0249-88F0-9891A9AA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25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1" y="6580647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99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  <p:cxnSp>
        <p:nvCxnSpPr>
          <p:cNvPr id="4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4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59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3393" y="541719"/>
            <a:ext cx="8359672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23394" y="1196978"/>
            <a:ext cx="8328541" cy="4176713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/>
            </a:lvl4pPr>
            <a:lvl5pPr marL="2438278" indent="0">
              <a:buNone/>
              <a:defRPr/>
            </a:lvl5pPr>
            <a:lvl6pPr marL="3047848" indent="0">
              <a:buNone/>
              <a:defRPr/>
            </a:lvl6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336897" y="6467129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C2DE46A0-92A9-4CB6-B66D-C429D4C93DD8}" type="slidenum">
              <a:rPr lang="en-GB" sz="1200" smtClean="0">
                <a:solidFill>
                  <a:schemeClr val="bg1"/>
                </a:solidFill>
                <a:latin typeface="Titillium" pitchFamily="50" charset="0"/>
              </a:rPr>
              <a:t>‹#›</a:t>
            </a:fld>
            <a:endParaRPr lang="en-GB" sz="1200">
              <a:solidFill>
                <a:schemeClr val="bg1"/>
              </a:solidFill>
              <a:latin typeface="Titillium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3397" y="541719"/>
            <a:ext cx="1036914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23397" y="1394393"/>
            <a:ext cx="10369148" cy="4344257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spcBef>
                <a:spcPts val="0"/>
              </a:spcBef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 baseline="0"/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4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 sz="2667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1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340768"/>
            <a:ext cx="10972800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21920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aseline="0" noProof="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B5090-6B3A-4A38-8F42-CFB18787623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058" y="398550"/>
            <a:ext cx="2386342" cy="386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9945B7-5F99-4198-9C10-1C4832F3FD9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024" y="6597376"/>
            <a:ext cx="166050" cy="21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B81144-0017-45F3-B403-C6E4CC41F5A4}"/>
              </a:ext>
            </a:extLst>
          </p:cNvPr>
          <p:cNvSpPr/>
          <p:nvPr userDrawn="1"/>
        </p:nvSpPr>
        <p:spPr>
          <a:xfrm>
            <a:off x="0" y="0"/>
            <a:ext cx="12192000" cy="133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62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9" r:id="rId6"/>
    <p:sldLayoutId id="2147483670" r:id="rId7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ha.mddsz.gov.si/prva-pomoc/index2497.html?sv_path=958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snove1pomoci.wordpress.com/defibrilator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6E02A8-D799-4C19-A9C2-6B1008CF49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err="1"/>
              <a:t>Temeljni</a:t>
            </a:r>
            <a:r>
              <a:rPr lang="en-US" sz="6600" dirty="0"/>
              <a:t> </a:t>
            </a:r>
            <a:r>
              <a:rPr lang="en-US" sz="6600" dirty="0" err="1"/>
              <a:t>Postopki</a:t>
            </a:r>
            <a:r>
              <a:rPr lang="en-US" sz="6600" dirty="0"/>
              <a:t> </a:t>
            </a:r>
            <a:r>
              <a:rPr lang="en-US" sz="6600" dirty="0" err="1"/>
              <a:t>Oživljanja</a:t>
            </a:r>
            <a:r>
              <a:rPr lang="en-US" sz="6600" dirty="0"/>
              <a:t> (TPO) - </a:t>
            </a:r>
            <a:r>
              <a:rPr lang="en-US" sz="6600" dirty="0" err="1"/>
              <a:t>Ponovitev</a:t>
            </a:r>
            <a:endParaRPr lang="sl-SI" sz="66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76FF799-584E-4B53-B89B-395B31657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Bojan Hiti &amp; </a:t>
            </a:r>
            <a:r>
              <a:rPr lang="en-US" dirty="0" err="1"/>
              <a:t>ChatGPT</a:t>
            </a:r>
            <a:endParaRPr lang="en-US" dirty="0"/>
          </a:p>
          <a:p>
            <a:pPr algn="l"/>
            <a:r>
              <a:rPr lang="en-US" dirty="0"/>
              <a:t>21 </a:t>
            </a:r>
            <a:r>
              <a:rPr lang="en-US" dirty="0" err="1"/>
              <a:t>Oktober</a:t>
            </a:r>
            <a:r>
              <a:rPr lang="en-US" dirty="0"/>
              <a:t> 2026</a:t>
            </a:r>
          </a:p>
          <a:p>
            <a:pPr algn="l"/>
            <a:r>
              <a:rPr lang="en-US" dirty="0"/>
              <a:t>F9 </a:t>
            </a:r>
            <a:r>
              <a:rPr lang="en-US" dirty="0" err="1"/>
              <a:t>Seminarska</a:t>
            </a:r>
            <a:endParaRPr lang="sl-SI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3067B-9C95-41B7-B884-4DCCEEAF4B1D}"/>
              </a:ext>
            </a:extLst>
          </p:cNvPr>
          <p:cNvSpPr txBox="1"/>
          <p:nvPr/>
        </p:nvSpPr>
        <p:spPr>
          <a:xfrm>
            <a:off x="6816080" y="4941168"/>
            <a:ext cx="5111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Viri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>
                <a:hlinkClick r:id="rId3"/>
              </a:rPr>
              <a:t>http://www.osha.mddsz.gov.si/prva-pomoc/</a:t>
            </a:r>
            <a:endParaRPr lang="en-US" dirty="0"/>
          </a:p>
          <a:p>
            <a:r>
              <a:rPr lang="sl-SI" dirty="0">
                <a:hlinkClick r:id="rId4"/>
              </a:rPr>
              <a:t>https://osnove1pomoci.wordpress.com/defibrilator/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0521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159E5-2C9D-4444-B871-D7DE84BA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Srčni</a:t>
            </a:r>
            <a:r>
              <a:rPr lang="en-US" dirty="0"/>
              <a:t> </a:t>
            </a:r>
            <a:r>
              <a:rPr lang="en-US" dirty="0" err="1"/>
              <a:t>zastoj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5C2C7-BF72-4300-A1F4-CD4DAB978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772816"/>
            <a:ext cx="11737304" cy="44644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l-SI" b="1" dirty="0" err="1"/>
              <a:t>Zunajbolnišnični</a:t>
            </a:r>
            <a:r>
              <a:rPr lang="sl-SI" b="1" dirty="0"/>
              <a:t> srčni zastoj</a:t>
            </a:r>
            <a:r>
              <a:rPr lang="sl-SI" dirty="0"/>
              <a:t> je nujno stanje, pri katerem je vsaka sekunda pomembna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V Sloveniji se zgodi 3–5 srčnih zastojev dnevno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Stopnja preživetja je manj kot 15 %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/>
              <a:t>Takojšnje oživljanje s strani očividcev </a:t>
            </a:r>
            <a:r>
              <a:rPr lang="sl-SI" dirty="0"/>
              <a:t>lahko bistveno poveča možnost preživetja (2- do 4-krat)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Po prenehanju krvnega obtoka se lahko poškodbe možganov začnejo že v nekaj minutah, zato ne čaka</a:t>
            </a:r>
            <a:r>
              <a:rPr lang="en-US" dirty="0" err="1"/>
              <a:t>mo</a:t>
            </a:r>
            <a:r>
              <a:rPr lang="sl-SI" dirty="0"/>
              <a:t> na prihod nujne medicinske pomoči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sl-SI" sz="2800" b="1" dirty="0"/>
              <a:t>Poklič</a:t>
            </a:r>
            <a:r>
              <a:rPr lang="en-US" sz="2800" b="1" dirty="0"/>
              <a:t>emo</a:t>
            </a:r>
            <a:r>
              <a:rPr lang="sl-SI" sz="2800" b="1" dirty="0"/>
              <a:t> 112, </a:t>
            </a:r>
            <a:r>
              <a:rPr lang="sl-SI" sz="2800" b="1" dirty="0" err="1"/>
              <a:t>začn</a:t>
            </a:r>
            <a:r>
              <a:rPr lang="en-US" sz="2800" b="1" dirty="0"/>
              <a:t>emo</a:t>
            </a:r>
            <a:r>
              <a:rPr lang="sl-SI" sz="2800" b="1" dirty="0"/>
              <a:t> oživljanje in čim prej uporabi</a:t>
            </a:r>
            <a:r>
              <a:rPr lang="en-US" sz="2800" b="1" dirty="0" err="1"/>
              <a:t>mo</a:t>
            </a:r>
            <a:r>
              <a:rPr lang="sl-SI" sz="2800" b="1" dirty="0"/>
              <a:t> AED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4ADA8-85CB-47F8-8B14-978DAC24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101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707A98-59DE-4434-B941-A55EA712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Prepoznavanje</a:t>
            </a:r>
            <a:r>
              <a:rPr lang="en-US" dirty="0"/>
              <a:t> &amp; </a:t>
            </a:r>
            <a:r>
              <a:rPr lang="en-US" dirty="0" err="1"/>
              <a:t>Odziv</a:t>
            </a:r>
            <a:endParaRPr lang="sl-SI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5E0BDD-16B5-48E1-AFD3-7D3CEEB59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204864"/>
            <a:ext cx="10972800" cy="4032448"/>
          </a:xfrm>
        </p:spPr>
        <p:txBody>
          <a:bodyPr/>
          <a:lstStyle/>
          <a:p>
            <a:r>
              <a:rPr lang="pt-BR" b="1" dirty="0"/>
              <a:t>PREVERIMO</a:t>
            </a:r>
            <a:r>
              <a:rPr lang="pt-BR" dirty="0"/>
              <a:t> — Ali je kraj dogodka varen? Ali se oseba odziva?</a:t>
            </a:r>
          </a:p>
          <a:p>
            <a:r>
              <a:rPr lang="sl-SI" b="1" dirty="0"/>
              <a:t>POKLIČEMO 112 </a:t>
            </a:r>
            <a:r>
              <a:rPr lang="sl-SI" dirty="0"/>
              <a:t>— Če se oseba ne odziva, pokličemo 112 (vklopimo zvočnik) in prosimo nekoga, naj prinese AED.</a:t>
            </a:r>
            <a:endParaRPr lang="pt-BR" dirty="0"/>
          </a:p>
          <a:p>
            <a:r>
              <a:rPr lang="sl-SI" b="1" dirty="0"/>
              <a:t>PREVERIMO</a:t>
            </a:r>
            <a:r>
              <a:rPr lang="sl-SI" dirty="0"/>
              <a:t> — Sprostimo dihalno pot. Če oseba ne diha ali diha nenormalno (vključno s posameznimi agonalnimi vdihi), začnemo oživljanje.</a:t>
            </a:r>
            <a:endParaRPr lang="en-US" dirty="0"/>
          </a:p>
          <a:p>
            <a:r>
              <a:rPr lang="sl-SI" b="1" dirty="0"/>
              <a:t>ZAČNEMO OŽIVLJANJE </a:t>
            </a:r>
            <a:r>
              <a:rPr lang="sl-SI" dirty="0"/>
              <a:t>— Močno in hitro pritiskamo na sredino prsnega koša. Upoštevamo navodila dispečerja nujne medicinske pomoči.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C3FDD5-0F07-46D4-9E94-E37EFC0B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07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B507E-D422-46E3-9982-70C64C49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TPO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87C0A-F6A8-49B1-BED7-5291E31F5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340768"/>
            <a:ext cx="11377264" cy="48965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l-SI" b="1" dirty="0"/>
              <a:t>OSNOVE OŽIVLJANJA (TPO)</a:t>
            </a:r>
            <a:endParaRPr lang="en-US" b="1" dirty="0"/>
          </a:p>
          <a:p>
            <a:pPr marL="0" indent="0">
              <a:buNone/>
            </a:pPr>
            <a:endParaRPr lang="sl-SI" b="1" dirty="0"/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rgbClr val="7030A0"/>
                </a:solidFill>
              </a:rPr>
              <a:t>30 stisov prsnega koša </a:t>
            </a:r>
            <a:r>
              <a:rPr lang="sl-SI" dirty="0"/>
              <a:t>: </a:t>
            </a:r>
            <a:r>
              <a:rPr lang="sl-SI" b="1" dirty="0">
                <a:solidFill>
                  <a:srgbClr val="376092"/>
                </a:solidFill>
              </a:rPr>
              <a:t>2 vpiha </a:t>
            </a:r>
            <a:r>
              <a:rPr lang="sl-SI" dirty="0">
                <a:solidFill>
                  <a:srgbClr val="376092"/>
                </a:solidFill>
              </a:rPr>
              <a:t>(če smo usposobljeni in pripravljeni izvajati </a:t>
            </a:r>
            <a:r>
              <a:rPr lang="sl-SI" dirty="0" err="1">
                <a:solidFill>
                  <a:srgbClr val="376092"/>
                </a:solidFill>
              </a:rPr>
              <a:t>vpihe</a:t>
            </a:r>
            <a:r>
              <a:rPr lang="sl-SI" dirty="0">
                <a:solidFill>
                  <a:srgbClr val="376092"/>
                </a:solidFill>
              </a:rPr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Hitrost: 100–120 stisov na minuto.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Globina: 5–6 cm pri odrasli osebi; po vsakem stisu omogočimo popolno sprostitev prsnega koša.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Čim manj prekinjamo </a:t>
            </a:r>
            <a:r>
              <a:rPr lang="en-US" dirty="0" err="1"/>
              <a:t>vpihe</a:t>
            </a:r>
            <a:r>
              <a:rPr lang="sl-SI" dirty="0"/>
              <a:t>. Vsak </a:t>
            </a:r>
            <a:r>
              <a:rPr lang="sl-SI" dirty="0" err="1"/>
              <a:t>vpih</a:t>
            </a:r>
            <a:r>
              <a:rPr lang="sl-SI" dirty="0"/>
              <a:t> naj traja toliko, da se prsni koš vidno dvigne.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Če </a:t>
            </a:r>
            <a:r>
              <a:rPr lang="sl-SI" dirty="0" err="1"/>
              <a:t>vpihov</a:t>
            </a:r>
            <a:r>
              <a:rPr lang="sl-SI" dirty="0"/>
              <a:t> ne moremo ali ne želimo izvajati, izvajamo neprekinjene stise prsnega koša in upoštevamo navodila dispečerja na številki 112.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sl-SI" dirty="0"/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Otroci in utopljenci: težave z dihanjem oziroma dihalno potjo so pogosto glavni vzrok </a:t>
            </a:r>
            <a:r>
              <a:rPr lang="en-US" dirty="0" err="1"/>
              <a:t>neodzivnosti</a:t>
            </a:r>
            <a:endParaRPr lang="sl-SI" dirty="0"/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Začnemo s 5 začetnimi </a:t>
            </a:r>
            <a:r>
              <a:rPr lang="sl-SI" dirty="0" err="1"/>
              <a:t>vpihi</a:t>
            </a:r>
            <a:r>
              <a:rPr lang="sl-SI" dirty="0"/>
              <a:t>, nato nadaljujemo s standardnim </a:t>
            </a:r>
            <a:r>
              <a:rPr lang="en-US" dirty="0" err="1"/>
              <a:t>postopkom</a:t>
            </a:r>
            <a:r>
              <a:rPr lang="en-US" dirty="0"/>
              <a:t> 30 : 2</a:t>
            </a:r>
            <a:endParaRPr lang="sl-S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A129C-A570-4B01-ACBF-586D1C87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605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F019E-53AD-4293-A8A8-BA99013C6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AED (</a:t>
            </a:r>
            <a:r>
              <a:rPr lang="en-US" u="none" strike="noStrike" dirty="0" err="1">
                <a:effectLst/>
                <a:latin typeface="Google Sans"/>
              </a:rPr>
              <a:t>avtomatski</a:t>
            </a:r>
            <a:r>
              <a:rPr lang="en-US" u="none" strike="noStrike" dirty="0">
                <a:effectLst/>
                <a:latin typeface="Google Sans"/>
              </a:rPr>
              <a:t> </a:t>
            </a:r>
            <a:r>
              <a:rPr lang="en-US" u="none" strike="noStrike" dirty="0" err="1">
                <a:effectLst/>
                <a:latin typeface="Google Sans"/>
              </a:rPr>
              <a:t>zunanji</a:t>
            </a:r>
            <a:r>
              <a:rPr lang="en-US" u="none" strike="noStrike" dirty="0">
                <a:effectLst/>
                <a:latin typeface="Google Sans"/>
              </a:rPr>
              <a:t> </a:t>
            </a:r>
            <a:r>
              <a:rPr lang="en-US" u="none" strike="noStrike" dirty="0" err="1">
                <a:effectLst/>
                <a:latin typeface="Google Sans"/>
              </a:rPr>
              <a:t>defibrilator</a:t>
            </a:r>
            <a:r>
              <a:rPr lang="en-US" u="none" strike="noStrike" dirty="0">
                <a:effectLst/>
                <a:latin typeface="Google Sans"/>
              </a:rPr>
              <a:t>)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B59F9-F819-404F-9C00-C37865141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6" y="1340768"/>
            <a:ext cx="8496944" cy="4896544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AED poskuša z električnim sunkom ponovno vzpostaviti srčni ritem.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Oživljanje je še vedno potrebno (AED ne nadomešča TPO).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AED nas z glasovnimi navodili vodi skozi postopek.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sl-SI" dirty="0"/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AED uporabimo takoj, ko je na voljo.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Razkrijemo in osušimo prsni koš ter namestimo elektrode, </a:t>
            </a:r>
            <a:r>
              <a:rPr lang="sl-SI" b="1" dirty="0"/>
              <a:t>kot je prikazano na elektrodah.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Med analizo in </a:t>
            </a:r>
            <a:r>
              <a:rPr lang="sl-SI" dirty="0" err="1"/>
              <a:t>električn</a:t>
            </a:r>
            <a:r>
              <a:rPr lang="en-US" dirty="0" err="1"/>
              <a:t>im</a:t>
            </a:r>
            <a:r>
              <a:rPr lang="sl-SI" dirty="0"/>
              <a:t> </a:t>
            </a:r>
            <a:r>
              <a:rPr lang="sl-SI" dirty="0" err="1"/>
              <a:t>sunk</a:t>
            </a:r>
            <a:r>
              <a:rPr lang="en-US" dirty="0"/>
              <a:t>om</a:t>
            </a:r>
            <a:r>
              <a:rPr lang="sl-SI" dirty="0"/>
              <a:t> se osebe ne sme</a:t>
            </a:r>
            <a:r>
              <a:rPr lang="en-US" dirty="0" err="1"/>
              <a:t>mo</a:t>
            </a:r>
            <a:r>
              <a:rPr lang="sl-SI" dirty="0"/>
              <a:t> dotikati.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Če AED priporoči električni sunek: glasno rečemo »VSI STRAN!«, preverimo, da se nihče ne dotika osebe, sprožimo sunek, če je to potrebno, nato pa takoj nadaljujemo oživljanje.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/>
              <a:t>Če AED sunka ne priporoči, takoj nadaljujemo oživljanje.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C550C-FD7E-44EB-8FD3-CA0008E95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296" y="1340768"/>
            <a:ext cx="3057525" cy="49339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0A208-4FA1-4BED-9ACE-3B0F9B73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595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45A3F-C34C-4E8E-A983-BA0723BE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ravnati</a:t>
            </a:r>
            <a:r>
              <a:rPr lang="en-US" dirty="0"/>
              <a:t>?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73DBD-294D-40FB-B1EE-FE312DE2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052736"/>
            <a:ext cx="11521280" cy="489654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sl-SI" sz="1800" dirty="0"/>
              <a:t>Prekinitve oživljanja naj bodo čim krajše. Če nismo prepričani, upoštevamo navodila dispečerja na številki 112 in glasovna navodila AED.</a:t>
            </a:r>
            <a:endParaRPr lang="sl-S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1D4E77-9A7F-4225-8CFB-934373BBE52F}"/>
              </a:ext>
            </a:extLst>
          </p:cNvPr>
          <p:cNvSpPr/>
          <p:nvPr/>
        </p:nvSpPr>
        <p:spPr>
          <a:xfrm>
            <a:off x="47327" y="1916832"/>
            <a:ext cx="6264697" cy="2016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Bruhanje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(pogost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pojav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Osebo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obrnemo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bok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odstranimo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vidno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izbruhano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vsebino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iz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ust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nato</a:t>
            </a:r>
            <a:r>
              <a:rPr lang="en-US" dirty="0">
                <a:solidFill>
                  <a:schemeClr val="tx1"/>
                </a:solidFill>
              </a:rPr>
              <a:t> jo </a:t>
            </a:r>
            <a:r>
              <a:rPr lang="en-US" dirty="0" err="1">
                <a:solidFill>
                  <a:schemeClr val="tx1"/>
                </a:solidFill>
              </a:rPr>
              <a:t>obrnemo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nazaj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hrbet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dirty="0" err="1">
                <a:solidFill>
                  <a:schemeClr val="tx1"/>
                </a:solidFill>
              </a:rPr>
              <a:t>čim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prej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nadaljujemo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oživljanje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V </a:t>
            </a:r>
            <a:r>
              <a:rPr lang="en-US" dirty="0" err="1">
                <a:solidFill>
                  <a:schemeClr val="tx1"/>
                </a:solidFill>
              </a:rPr>
              <a:t>ustno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votlino</a:t>
            </a:r>
            <a:r>
              <a:rPr lang="en-US" dirty="0">
                <a:solidFill>
                  <a:schemeClr val="tx1"/>
                </a:solidFill>
              </a:rPr>
              <a:t> ne </a:t>
            </a:r>
            <a:r>
              <a:rPr lang="en-US" dirty="0" err="1">
                <a:solidFill>
                  <a:schemeClr val="tx1"/>
                </a:solidFill>
              </a:rPr>
              <a:t>segamo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slepo</a:t>
            </a:r>
            <a:r>
              <a:rPr lang="en-US" dirty="0">
                <a:solidFill>
                  <a:schemeClr val="tx1"/>
                </a:solidFill>
              </a:rPr>
              <a:t> s </a:t>
            </a:r>
            <a:r>
              <a:rPr lang="en-US" dirty="0" err="1">
                <a:solidFill>
                  <a:schemeClr val="tx1"/>
                </a:solidFill>
              </a:rPr>
              <a:t>prsti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Nekateri</a:t>
            </a:r>
            <a:r>
              <a:rPr lang="en-US" dirty="0">
                <a:solidFill>
                  <a:schemeClr val="tx1"/>
                </a:solidFill>
              </a:rPr>
              <a:t> AED </a:t>
            </a:r>
            <a:r>
              <a:rPr lang="en-US" dirty="0" err="1">
                <a:solidFill>
                  <a:schemeClr val="tx1"/>
                </a:solidFill>
              </a:rPr>
              <a:t>imajo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komplet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dodatne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opreme</a:t>
            </a:r>
            <a:r>
              <a:rPr lang="en-US" dirty="0">
                <a:solidFill>
                  <a:schemeClr val="tx1"/>
                </a:solidFill>
              </a:rPr>
              <a:t>, ki </a:t>
            </a:r>
            <a:r>
              <a:rPr lang="en-US" dirty="0" err="1">
                <a:solidFill>
                  <a:schemeClr val="tx1"/>
                </a:solidFill>
              </a:rPr>
              <a:t>vključuje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zaščitno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masko</a:t>
            </a:r>
            <a:r>
              <a:rPr lang="en-US" dirty="0">
                <a:solidFill>
                  <a:schemeClr val="tx1"/>
                </a:solidFill>
              </a:rPr>
              <a:t> za </a:t>
            </a:r>
            <a:r>
              <a:rPr lang="en-US" dirty="0" err="1">
                <a:solidFill>
                  <a:schemeClr val="tx1"/>
                </a:solidFill>
              </a:rPr>
              <a:t>izvajanje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vpihov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3C142A-6F09-422B-8785-6D4AEB9772C9}"/>
              </a:ext>
            </a:extLst>
          </p:cNvPr>
          <p:cNvSpPr/>
          <p:nvPr/>
        </p:nvSpPr>
        <p:spPr>
          <a:xfrm>
            <a:off x="119336" y="4221088"/>
            <a:ext cx="5760639" cy="230425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Gibanje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ali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znaki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okrevanja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Posamezni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vdihi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manjši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gibi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še</a:t>
            </a:r>
            <a:r>
              <a:rPr lang="en-US" dirty="0">
                <a:solidFill>
                  <a:schemeClr val="tx1"/>
                </a:solidFill>
              </a:rPr>
              <a:t> ne </a:t>
            </a:r>
            <a:r>
              <a:rPr lang="en-US" dirty="0" err="1">
                <a:solidFill>
                  <a:schemeClr val="tx1"/>
                </a:solidFill>
              </a:rPr>
              <a:t>pomenijo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nujno</a:t>
            </a:r>
            <a:r>
              <a:rPr lang="en-US" dirty="0">
                <a:solidFill>
                  <a:schemeClr val="tx1"/>
                </a:solidFill>
              </a:rPr>
              <a:t>, da je </a:t>
            </a:r>
            <a:r>
              <a:rPr lang="en-US" dirty="0" err="1">
                <a:solidFill>
                  <a:schemeClr val="tx1"/>
                </a:solidFill>
              </a:rPr>
              <a:t>oseba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okrevala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Če</a:t>
            </a:r>
            <a:r>
              <a:rPr lang="en-US" dirty="0">
                <a:solidFill>
                  <a:schemeClr val="tx1"/>
                </a:solidFill>
              </a:rPr>
              <a:t> se </a:t>
            </a:r>
            <a:r>
              <a:rPr lang="en-US" dirty="0" err="1">
                <a:solidFill>
                  <a:schemeClr val="tx1"/>
                </a:solidFill>
              </a:rPr>
              <a:t>oseba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začne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odzivati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dirty="0" err="1">
                <a:solidFill>
                  <a:schemeClr val="tx1"/>
                </a:solidFill>
              </a:rPr>
              <a:t>normalno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dihati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prenehamo</a:t>
            </a:r>
            <a:r>
              <a:rPr lang="en-US" dirty="0">
                <a:solidFill>
                  <a:schemeClr val="tx1"/>
                </a:solidFill>
              </a:rPr>
              <a:t> s </a:t>
            </a:r>
            <a:r>
              <a:rPr lang="en-US" dirty="0" err="1">
                <a:solidFill>
                  <a:schemeClr val="tx1"/>
                </a:solidFill>
              </a:rPr>
              <a:t>stisi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prsnega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koša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preverimo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dihanje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vzdržujemo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prosto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dihalno</a:t>
            </a:r>
            <a:r>
              <a:rPr lang="en-US" dirty="0">
                <a:solidFill>
                  <a:schemeClr val="tx1"/>
                </a:solidFill>
              </a:rPr>
              <a:t> pot in </a:t>
            </a:r>
            <a:r>
              <a:rPr lang="en-US" dirty="0" err="1">
                <a:solidFill>
                  <a:schemeClr val="tx1"/>
                </a:solidFill>
              </a:rPr>
              <a:t>osebo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pozorno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spremljamo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3FA5ED-2B6E-4030-986D-63875DEE3574}"/>
              </a:ext>
            </a:extLst>
          </p:cNvPr>
          <p:cNvSpPr/>
          <p:nvPr/>
        </p:nvSpPr>
        <p:spPr>
          <a:xfrm>
            <a:off x="6558799" y="1916832"/>
            <a:ext cx="5472607" cy="2016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Agonalno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dihanje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lovljenje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sape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hropenje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Agonalno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dihanje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normalno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dihanje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Če</a:t>
            </a:r>
            <a:r>
              <a:rPr lang="en-US" dirty="0">
                <a:solidFill>
                  <a:schemeClr val="tx1"/>
                </a:solidFill>
              </a:rPr>
              <a:t> se </a:t>
            </a:r>
            <a:r>
              <a:rPr lang="en-US" dirty="0" err="1">
                <a:solidFill>
                  <a:schemeClr val="tx1"/>
                </a:solidFill>
              </a:rPr>
              <a:t>oseba</a:t>
            </a:r>
            <a:r>
              <a:rPr lang="en-US" dirty="0">
                <a:solidFill>
                  <a:schemeClr val="tx1"/>
                </a:solidFill>
              </a:rPr>
              <a:t> ne </a:t>
            </a:r>
            <a:r>
              <a:rPr lang="en-US" dirty="0" err="1">
                <a:solidFill>
                  <a:schemeClr val="tx1"/>
                </a:solidFill>
              </a:rPr>
              <a:t>odziva</a:t>
            </a:r>
            <a:r>
              <a:rPr lang="en-US" dirty="0">
                <a:solidFill>
                  <a:schemeClr val="tx1"/>
                </a:solidFill>
              </a:rPr>
              <a:t> in ne </a:t>
            </a:r>
            <a:r>
              <a:rPr lang="en-US" dirty="0" err="1">
                <a:solidFill>
                  <a:schemeClr val="tx1"/>
                </a:solidFill>
              </a:rPr>
              <a:t>diha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normalno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nadaljujemo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oživljanje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dirty="0" err="1">
                <a:solidFill>
                  <a:schemeClr val="tx1"/>
                </a:solidFill>
              </a:rPr>
              <a:t>uporabimo</a:t>
            </a:r>
            <a:r>
              <a:rPr lang="en-US" dirty="0">
                <a:solidFill>
                  <a:schemeClr val="tx1"/>
                </a:solidFill>
              </a:rPr>
              <a:t> AED, </a:t>
            </a:r>
            <a:r>
              <a:rPr lang="en-US" dirty="0" err="1">
                <a:solidFill>
                  <a:schemeClr val="tx1"/>
                </a:solidFill>
              </a:rPr>
              <a:t>takoj</a:t>
            </a:r>
            <a:r>
              <a:rPr lang="en-US" dirty="0">
                <a:solidFill>
                  <a:schemeClr val="tx1"/>
                </a:solidFill>
              </a:rPr>
              <a:t> ko je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voljo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FB11B-85A0-44C4-B8DC-7BF5B98F6762}"/>
              </a:ext>
            </a:extLst>
          </p:cNvPr>
          <p:cNvSpPr txBox="1"/>
          <p:nvPr/>
        </p:nvSpPr>
        <p:spPr>
          <a:xfrm>
            <a:off x="6023992" y="4316182"/>
            <a:ext cx="35634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/>
              <a:t>Po okrevanju:</a:t>
            </a:r>
          </a:p>
          <a:p>
            <a:r>
              <a:rPr lang="sl-SI" dirty="0"/>
              <a:t>Če </a:t>
            </a:r>
            <a:r>
              <a:rPr lang="en-US" dirty="0"/>
              <a:t>je </a:t>
            </a:r>
            <a:r>
              <a:rPr lang="sl-SI" dirty="0"/>
              <a:t>oseba </a:t>
            </a:r>
            <a:r>
              <a:rPr lang="en-US" dirty="0"/>
              <a:t>ne</a:t>
            </a:r>
            <a:r>
              <a:rPr lang="sl-SI" dirty="0"/>
              <a:t>odzivna, vendar normalno diha, jo po potrebi namestimo v </a:t>
            </a:r>
            <a:r>
              <a:rPr lang="sl-SI" b="1" dirty="0"/>
              <a:t>stabilni bočni položaj </a:t>
            </a:r>
            <a:r>
              <a:rPr lang="sl-SI" dirty="0"/>
              <a:t>in jo neprekinjeno spremljamo. Če dihanje postane nenormalno, takoj ponovno </a:t>
            </a:r>
            <a:r>
              <a:rPr lang="sl-SI" dirty="0" err="1"/>
              <a:t>zač</a:t>
            </a:r>
            <a:r>
              <a:rPr lang="en-US" dirty="0"/>
              <a:t>nemo</a:t>
            </a:r>
            <a:r>
              <a:rPr lang="sl-SI" dirty="0"/>
              <a:t> oživlja</a:t>
            </a:r>
            <a:r>
              <a:rPr lang="en-US" dirty="0" err="1"/>
              <a:t>ti</a:t>
            </a:r>
            <a:r>
              <a:rPr lang="sl-SI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BAD892-70B0-4107-9BC7-624ED5E96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84" y="4485440"/>
            <a:ext cx="2590375" cy="1751872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98B4A90-845B-4A57-A6A8-42298CB36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702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3013-6FA9-4ADD-9A24-E55D839D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 IJS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921-854D-4A9C-B36F-9630DD3D5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2776"/>
            <a:ext cx="5503126" cy="4896544"/>
          </a:xfrm>
        </p:spPr>
        <p:txBody>
          <a:bodyPr>
            <a:normAutofit/>
          </a:bodyPr>
          <a:lstStyle/>
          <a:p>
            <a:r>
              <a:rPr lang="en-US" dirty="0"/>
              <a:t>Na </a:t>
            </a:r>
            <a:r>
              <a:rPr lang="en-US" dirty="0" err="1"/>
              <a:t>lokaciji</a:t>
            </a:r>
            <a:r>
              <a:rPr lang="en-US" dirty="0"/>
              <a:t> </a:t>
            </a:r>
            <a:r>
              <a:rPr lang="en-US" dirty="0" err="1"/>
              <a:t>Jamova</a:t>
            </a:r>
            <a:r>
              <a:rPr lang="en-US" dirty="0"/>
              <a:t> so 3 AED </a:t>
            </a:r>
          </a:p>
          <a:p>
            <a:r>
              <a:rPr lang="en-US" b="1" dirty="0" err="1"/>
              <a:t>Reševalci</a:t>
            </a:r>
            <a:r>
              <a:rPr lang="en-US" b="1" dirty="0"/>
              <a:t> </a:t>
            </a:r>
            <a:r>
              <a:rPr lang="en-US" b="1" dirty="0" err="1"/>
              <a:t>vstopajo</a:t>
            </a:r>
            <a:r>
              <a:rPr lang="en-US" b="1" dirty="0"/>
              <a:t> </a:t>
            </a:r>
            <a:r>
              <a:rPr lang="en-US" b="1" dirty="0" err="1"/>
              <a:t>skozi</a:t>
            </a:r>
            <a:r>
              <a:rPr lang="en-US" b="1" dirty="0"/>
              <a:t> </a:t>
            </a:r>
            <a:r>
              <a:rPr lang="en-US" b="1" dirty="0" err="1"/>
              <a:t>glavni</a:t>
            </a:r>
            <a:r>
              <a:rPr lang="en-US" b="1" dirty="0"/>
              <a:t> </a:t>
            </a:r>
            <a:r>
              <a:rPr lang="en-US" b="1" dirty="0" err="1"/>
              <a:t>vhod</a:t>
            </a:r>
            <a:r>
              <a:rPr lang="en-US" b="1" dirty="0"/>
              <a:t> (</a:t>
            </a:r>
            <a:r>
              <a:rPr lang="en-US" b="1" dirty="0" err="1"/>
              <a:t>Jamova</a:t>
            </a:r>
            <a:r>
              <a:rPr lang="en-US" b="1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Za </a:t>
            </a:r>
            <a:r>
              <a:rPr lang="en-US" dirty="0" err="1"/>
              <a:t>preprečevanje</a:t>
            </a:r>
            <a:r>
              <a:rPr lang="en-US" dirty="0"/>
              <a:t> </a:t>
            </a:r>
            <a:r>
              <a:rPr lang="en-US" dirty="0" err="1"/>
              <a:t>zamud</a:t>
            </a:r>
            <a:r>
              <a:rPr lang="en-US" dirty="0"/>
              <a:t> je </a:t>
            </a:r>
            <a:r>
              <a:rPr lang="en-US" dirty="0" err="1"/>
              <a:t>priporočljivo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vhod</a:t>
            </a:r>
            <a:r>
              <a:rPr lang="en-US" dirty="0"/>
              <a:t> </a:t>
            </a:r>
            <a:r>
              <a:rPr lang="en-US" dirty="0" err="1"/>
              <a:t>poslati</a:t>
            </a:r>
            <a:r>
              <a:rPr lang="en-US" dirty="0"/>
              <a:t> </a:t>
            </a:r>
            <a:r>
              <a:rPr lang="en-US" dirty="0" err="1"/>
              <a:t>osebo</a:t>
            </a:r>
            <a:r>
              <a:rPr lang="en-US" dirty="0"/>
              <a:t>, ki </a:t>
            </a:r>
            <a:r>
              <a:rPr lang="en-US" dirty="0" err="1"/>
              <a:t>vodi</a:t>
            </a:r>
            <a:r>
              <a:rPr lang="en-US" dirty="0"/>
              <a:t> </a:t>
            </a:r>
            <a:r>
              <a:rPr lang="en-US" dirty="0" err="1"/>
              <a:t>reševalce</a:t>
            </a:r>
            <a:endParaRPr lang="en-US" dirty="0"/>
          </a:p>
          <a:p>
            <a:r>
              <a:rPr lang="en-US" b="1" dirty="0" err="1"/>
              <a:t>Obvestimo</a:t>
            </a:r>
            <a:r>
              <a:rPr lang="en-US" b="1" dirty="0"/>
              <a:t> </a:t>
            </a:r>
            <a:r>
              <a:rPr lang="en-US" b="1" dirty="0" err="1"/>
              <a:t>vratarje</a:t>
            </a:r>
            <a:r>
              <a:rPr lang="en-US" b="1" dirty="0"/>
              <a:t> (</a:t>
            </a:r>
            <a:r>
              <a:rPr lang="en-US" b="1" dirty="0" err="1"/>
              <a:t>pri</a:t>
            </a:r>
            <a:r>
              <a:rPr lang="en-US" b="1" dirty="0"/>
              <a:t> AED)</a:t>
            </a:r>
          </a:p>
          <a:p>
            <a:pPr marL="457200" lvl="1" indent="0">
              <a:buNone/>
            </a:pPr>
            <a:r>
              <a:rPr lang="en-US" dirty="0"/>
              <a:t>01 477 3200 (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vhod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 err="1"/>
              <a:t>Imamo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F9 </a:t>
            </a:r>
            <a:r>
              <a:rPr lang="en-US" b="1" dirty="0" err="1"/>
              <a:t>seznam</a:t>
            </a:r>
            <a:r>
              <a:rPr lang="en-US" b="1" dirty="0"/>
              <a:t> </a:t>
            </a:r>
            <a:r>
              <a:rPr lang="en-US" b="1" dirty="0" err="1"/>
              <a:t>kontaktov</a:t>
            </a:r>
            <a:r>
              <a:rPr lang="en-US" b="1" dirty="0"/>
              <a:t> za </a:t>
            </a:r>
            <a:r>
              <a:rPr lang="en-US" b="1" dirty="0" err="1"/>
              <a:t>nujne</a:t>
            </a:r>
            <a:r>
              <a:rPr lang="en-US" b="1" dirty="0"/>
              <a:t> </a:t>
            </a:r>
            <a:r>
              <a:rPr lang="en-US" b="1" dirty="0" err="1"/>
              <a:t>primere</a:t>
            </a:r>
            <a:r>
              <a:rPr lang="en-US" b="1" dirty="0"/>
              <a:t> za </a:t>
            </a:r>
            <a:r>
              <a:rPr lang="en-US" b="1" dirty="0" err="1"/>
              <a:t>vsakega</a:t>
            </a:r>
            <a:r>
              <a:rPr lang="en-US" b="1" dirty="0"/>
              <a:t> </a:t>
            </a:r>
            <a:r>
              <a:rPr lang="en-US" b="1" dirty="0" err="1"/>
              <a:t>zaposlenega</a:t>
            </a:r>
            <a:r>
              <a:rPr lang="en-US" b="1" dirty="0"/>
              <a:t>?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dirty="0" err="1"/>
              <a:t>Npr</a:t>
            </a:r>
            <a:r>
              <a:rPr lang="en-US" dirty="0"/>
              <a:t>. za </a:t>
            </a:r>
            <a:r>
              <a:rPr lang="en-US" dirty="0" err="1"/>
              <a:t>posredovanje</a:t>
            </a:r>
            <a:r>
              <a:rPr lang="en-US" dirty="0"/>
              <a:t> </a:t>
            </a:r>
            <a:r>
              <a:rPr lang="en-US" dirty="0" err="1"/>
              <a:t>zdravstvenih</a:t>
            </a:r>
            <a:r>
              <a:rPr lang="en-US" dirty="0"/>
              <a:t> </a:t>
            </a:r>
            <a:r>
              <a:rPr lang="en-US" dirty="0" err="1"/>
              <a:t>informacij</a:t>
            </a:r>
            <a:r>
              <a:rPr lang="en-US" dirty="0"/>
              <a:t> </a:t>
            </a:r>
            <a:r>
              <a:rPr lang="en-US" dirty="0" err="1"/>
              <a:t>zdravnikom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7356E-80D1-4A8D-9F45-87743B00A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758" y="972233"/>
            <a:ext cx="6072242" cy="5633614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4712C89-156A-4ED4-A8C3-E41E56FA06E6}"/>
              </a:ext>
            </a:extLst>
          </p:cNvPr>
          <p:cNvSpPr/>
          <p:nvPr/>
        </p:nvSpPr>
        <p:spPr>
          <a:xfrm>
            <a:off x="7608168" y="127725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DAD4DAB-BB3A-42C6-9DA7-EA86B3FAF6C4}"/>
              </a:ext>
            </a:extLst>
          </p:cNvPr>
          <p:cNvSpPr/>
          <p:nvPr/>
        </p:nvSpPr>
        <p:spPr>
          <a:xfrm>
            <a:off x="9984432" y="2924944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926BA6C-C90E-4657-9D42-1B6887AF1FFC}"/>
              </a:ext>
            </a:extLst>
          </p:cNvPr>
          <p:cNvSpPr/>
          <p:nvPr/>
        </p:nvSpPr>
        <p:spPr>
          <a:xfrm>
            <a:off x="7353023" y="4005064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FAB972-CB33-4C83-9379-CD0D2B51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041781"/>
      </p:ext>
    </p:extLst>
  </p:cSld>
  <p:clrMapOvr>
    <a:masterClrMapping/>
  </p:clrMapOvr>
</p:sld>
</file>

<file path=ppt/theme/theme1.xml><?xml version="1.0" encoding="utf-8"?>
<a:theme xmlns:a="http://schemas.openxmlformats.org/drawingml/2006/main" name="PlanHab_Final_Meet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53656</TotalTime>
  <Words>707</Words>
  <Application>Microsoft Office PowerPoint</Application>
  <PresentationFormat>Widescreen</PresentationFormat>
  <Paragraphs>72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Google Sans</vt:lpstr>
      <vt:lpstr>Titillium</vt:lpstr>
      <vt:lpstr>Wingdings</vt:lpstr>
      <vt:lpstr>PlanHab_Final_Meeting_Template</vt:lpstr>
      <vt:lpstr>Temeljni Postopki Oživljanja (TPO) - Ponovitev</vt:lpstr>
      <vt:lpstr>Srčni zastoj</vt:lpstr>
      <vt:lpstr>Prepoznavanje &amp; Odziv</vt:lpstr>
      <vt:lpstr>TPO</vt:lpstr>
      <vt:lpstr>AED (avtomatski zunanji defibrilator)</vt:lpstr>
      <vt:lpstr>Kako ravnati?</vt:lpstr>
      <vt:lpstr>Na IJS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Marjan Verč</dc:creator>
  <cp:lastModifiedBy>Bojan</cp:lastModifiedBy>
  <cp:revision>484</cp:revision>
  <cp:lastPrinted>2020-08-20T09:15:15Z</cp:lastPrinted>
  <dcterms:created xsi:type="dcterms:W3CDTF">2015-09-30T08:48:54Z</dcterms:created>
  <dcterms:modified xsi:type="dcterms:W3CDTF">2026-10-20T08:02:17Z</dcterms:modified>
</cp:coreProperties>
</file>