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8F98-639A-0F4C-8079-B7B705B75882}" type="datetimeFigureOut">
              <a:rPr lang="en-US" smtClean="0"/>
              <a:t>07/04/2015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EF088-FB33-AA42-BC42-06DB6EBED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74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8F98-639A-0F4C-8079-B7B705B75882}" type="datetimeFigureOut">
              <a:rPr lang="en-US" smtClean="0"/>
              <a:t>07/04/2015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EF088-FB33-AA42-BC42-06DB6EBED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079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8F98-639A-0F4C-8079-B7B705B75882}" type="datetimeFigureOut">
              <a:rPr lang="en-US" smtClean="0"/>
              <a:t>07/04/2015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EF088-FB33-AA42-BC42-06DB6EBED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01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8F98-639A-0F4C-8079-B7B705B75882}" type="datetimeFigureOut">
              <a:rPr lang="en-US" smtClean="0"/>
              <a:t>07/04/2015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EF088-FB33-AA42-BC42-06DB6EBED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529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8F98-639A-0F4C-8079-B7B705B75882}" type="datetimeFigureOut">
              <a:rPr lang="en-US" smtClean="0"/>
              <a:t>07/04/2015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EF088-FB33-AA42-BC42-06DB6EBED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65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8F98-639A-0F4C-8079-B7B705B75882}" type="datetimeFigureOut">
              <a:rPr lang="en-US" smtClean="0"/>
              <a:t>07/04/2015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EF088-FB33-AA42-BC42-06DB6EBED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640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8F98-639A-0F4C-8079-B7B705B75882}" type="datetimeFigureOut">
              <a:rPr lang="en-US" smtClean="0"/>
              <a:t>07/04/2015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EF088-FB33-AA42-BC42-06DB6EBED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160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8F98-639A-0F4C-8079-B7B705B75882}" type="datetimeFigureOut">
              <a:rPr lang="en-US" smtClean="0"/>
              <a:t>07/04/2015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EF088-FB33-AA42-BC42-06DB6EBED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59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8F98-639A-0F4C-8079-B7B705B75882}" type="datetimeFigureOut">
              <a:rPr lang="en-US" smtClean="0"/>
              <a:t>07/04/2015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EF088-FB33-AA42-BC42-06DB6EBED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901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8F98-639A-0F4C-8079-B7B705B75882}" type="datetimeFigureOut">
              <a:rPr lang="en-US" smtClean="0"/>
              <a:t>07/04/2015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EF088-FB33-AA42-BC42-06DB6EBED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636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8F98-639A-0F4C-8079-B7B705B75882}" type="datetimeFigureOut">
              <a:rPr lang="en-US" smtClean="0"/>
              <a:t>07/04/2015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EF088-FB33-AA42-BC42-06DB6EBED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038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B8F98-639A-0F4C-8079-B7B705B75882}" type="datetimeFigureOut">
              <a:rPr lang="en-US" smtClean="0"/>
              <a:t>07/04/2015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EF088-FB33-AA42-BC42-06DB6EBED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615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4987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Prijavljeni</a:t>
            </a:r>
            <a:r>
              <a:rPr lang="en-US" dirty="0" smtClean="0"/>
              <a:t> – </a:t>
            </a:r>
            <a:r>
              <a:rPr lang="en-US" dirty="0" err="1" smtClean="0"/>
              <a:t>Indico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6995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23 </a:t>
            </a:r>
            <a:r>
              <a:rPr lang="en-US" sz="2400" dirty="0" err="1" smtClean="0"/>
              <a:t>prijavljenih</a:t>
            </a:r>
            <a:r>
              <a:rPr lang="en-US" sz="2400" dirty="0" smtClean="0"/>
              <a:t>;     ***: </a:t>
            </a:r>
            <a:r>
              <a:rPr lang="en-US" sz="2400" dirty="0" err="1" smtClean="0"/>
              <a:t>prošnja</a:t>
            </a:r>
            <a:r>
              <a:rPr lang="en-US" sz="2400" dirty="0" smtClean="0"/>
              <a:t> </a:t>
            </a:r>
            <a:r>
              <a:rPr lang="en-US" sz="2400" dirty="0" err="1" smtClean="0"/>
              <a:t>za</a:t>
            </a:r>
            <a:r>
              <a:rPr lang="en-US" sz="2400" dirty="0" smtClean="0"/>
              <a:t> </a:t>
            </a:r>
            <a:r>
              <a:rPr lang="en-US" sz="2400" dirty="0" err="1" smtClean="0"/>
              <a:t>pomoč</a:t>
            </a: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337663"/>
              </p:ext>
            </p:extLst>
          </p:nvPr>
        </p:nvGraphicFramePr>
        <p:xfrm>
          <a:off x="793750" y="1619250"/>
          <a:ext cx="7604124" cy="4947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4708"/>
                <a:gridCol w="3704167"/>
                <a:gridCol w="1365249"/>
              </a:tblGrid>
              <a:tr h="185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Name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Institution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Country</a:t>
                      </a:r>
                    </a:p>
                  </a:txBody>
                  <a:tcPr marL="12700" marR="12700" marT="12700" marB="0" anchor="b"/>
                </a:tc>
              </a:tr>
              <a:tr h="185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Prof. JOHNSON, Randy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University of Cincinnati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United States</a:t>
                      </a:r>
                    </a:p>
                  </a:txBody>
                  <a:tcPr marL="12700" marR="12700" marT="12700" marB="0" anchor="b"/>
                </a:tc>
              </a:tr>
              <a:tr h="185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Mr. OJO, AFOLABI MICHEAL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AKINADE NIGERIA LIMITED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Nigeria</a:t>
                      </a:r>
                    </a:p>
                  </a:txBody>
                  <a:tcPr marL="12700" marR="12700" marT="12700" marB="0" anchor="b"/>
                </a:tc>
              </a:tr>
              <a:tr h="185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Dr. ABT, Iris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MPI fuer Physik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Germany</a:t>
                      </a:r>
                    </a:p>
                  </a:txBody>
                  <a:tcPr marL="12700" marR="12700" marT="12700" marB="0" anchor="b"/>
                </a:tc>
              </a:tr>
              <a:tr h="185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BROWDER, Thomas 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University of Hawaii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United States</a:t>
                      </a:r>
                    </a:p>
                  </a:txBody>
                  <a:tcPr marL="12700" marR="12700" marT="12700" marB="0" anchor="b"/>
                </a:tc>
              </a:tr>
              <a:tr h="185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Dr. GIANOTTI, Fabiola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CERN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Switzerland</a:t>
                      </a:r>
                    </a:p>
                  </a:txBody>
                  <a:tcPr marL="12700" marR="12700" marT="12700" marB="0" anchor="b"/>
                </a:tc>
              </a:tr>
              <a:tr h="185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Dr. VIAUX, NicolÃ¡s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Pontificia Universidad CatÃ³lica de Chile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Chile</a:t>
                      </a:r>
                    </a:p>
                  </a:txBody>
                  <a:tcPr marL="12700" marR="12700" marT="12700" marB="0" anchor="b"/>
                </a:tc>
              </a:tr>
              <a:tr h="185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Prof. TAYLOR, Geoffrey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 University of Melbourne 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Australia</a:t>
                      </a:r>
                    </a:p>
                  </a:txBody>
                  <a:tcPr marL="12700" marR="12700" marT="12700" marB="0" anchor="b"/>
                </a:tc>
              </a:tr>
              <a:tr h="185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Dr. SZNAJDER,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ANDRE ***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UERJ - Instituto de Fisica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Brazil</a:t>
                      </a:r>
                    </a:p>
                  </a:txBody>
                  <a:tcPr marL="12700" marR="12700" marT="12700" marB="0" anchor="b"/>
                </a:tc>
              </a:tr>
              <a:tr h="185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Prof. MAAS, Axel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University of Graz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Austria</a:t>
                      </a:r>
                    </a:p>
                  </a:txBody>
                  <a:tcPr marL="12700" marR="12700" marT="12700" marB="0" anchor="b"/>
                </a:tc>
              </a:tr>
              <a:tr h="185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Prof. NEWMAN, Harvey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California Institute of Technology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United States</a:t>
                      </a:r>
                    </a:p>
                  </a:txBody>
                  <a:tcPr marL="12700" marR="12700" marT="12700" marB="0" anchor="b"/>
                </a:tc>
              </a:tr>
              <a:tr h="185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MARTIN, Anna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Trieste University and INFN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Italy</a:t>
                      </a:r>
                    </a:p>
                  </a:txBody>
                  <a:tcPr marL="12700" marR="12700" marT="12700" marB="0" anchor="b"/>
                </a:tc>
              </a:tr>
              <a:tr h="185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Dr. IMSONG,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Imkong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Sentitemsu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***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 Gurion University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Israel</a:t>
                      </a:r>
                    </a:p>
                  </a:txBody>
                  <a:tcPr marL="12700" marR="12700" marT="12700" marB="0" anchor="b"/>
                </a:tc>
              </a:tr>
              <a:tr h="185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Mr. TOEREK, Pascal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Physics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Austria</a:t>
                      </a:r>
                    </a:p>
                  </a:txBody>
                  <a:tcPr marL="12700" marR="12700" marT="12700" marB="0" anchor="b"/>
                </a:tc>
              </a:tr>
              <a:tr h="185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Dr. PISKUNOVA,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Olga ***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Lebedev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Physics Institute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Russian Federation</a:t>
                      </a:r>
                    </a:p>
                  </a:txBody>
                  <a:tcPr marL="12700" marR="12700" marT="12700" marB="0" anchor="b"/>
                </a:tc>
              </a:tr>
              <a:tr h="185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Prof. SCHELLMAN, Heidi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Oregon State University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United States</a:t>
                      </a:r>
                    </a:p>
                  </a:txBody>
                  <a:tcPr marL="12700" marR="12700" marT="12700" marB="0" anchor="b"/>
                </a:tc>
              </a:tr>
              <a:tr h="185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Prof. NOJIRI , Mihoko 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IPNS, KEK 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Japan</a:t>
                      </a:r>
                    </a:p>
                  </a:txBody>
                  <a:tcPr marL="12700" marR="12700" marT="12700" marB="0" anchor="b"/>
                </a:tc>
              </a:tr>
              <a:tr h="28003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Dr.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SÃ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BORGES,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Jose ***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Universidade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do Estado do Rio de Janeiro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Brazil</a:t>
                      </a:r>
                    </a:p>
                  </a:txBody>
                  <a:tcPr marL="12700" marR="12700" marT="12700" marB="0" anchor="b"/>
                </a:tc>
              </a:tr>
              <a:tr h="185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Prof. DESHPANDE, Nilendra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Institute of Theoretical Science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United States</a:t>
                      </a:r>
                    </a:p>
                  </a:txBody>
                  <a:tcPr marL="12700" marR="12700" marT="12700" marB="0" anchor="b"/>
                </a:tc>
              </a:tr>
              <a:tr h="28003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Prof. HEINEMANN, Beate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UC Berkeley and Lawrence Berkeley National Laboratory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United States</a:t>
                      </a:r>
                    </a:p>
                  </a:txBody>
                  <a:tcPr marL="12700" marR="12700" marT="12700" marB="0" anchor="b"/>
                </a:tc>
              </a:tr>
              <a:tr h="28003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Dr. BYLINKIN,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Alexandr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MIPT Moscow Institute of Physics and Technology (RU)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Russian Federation</a:t>
                      </a:r>
                    </a:p>
                  </a:txBody>
                  <a:tcPr marL="12700" marR="12700" marT="12700" marB="0" anchor="b"/>
                </a:tc>
              </a:tr>
              <a:tr h="185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Mr. YOUNG,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micheal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boripe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local government state of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osun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Nigeria</a:t>
                      </a:r>
                    </a:p>
                  </a:txBody>
                  <a:tcPr marL="12700" marR="12700" marT="12700" marB="0" anchor="b"/>
                </a:tc>
              </a:tr>
              <a:tr h="185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Mr. DE PAULA, Leandro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Federal University of Rio de Janeiro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Brazil</a:t>
                      </a:r>
                    </a:p>
                  </a:txBody>
                  <a:tcPr marL="12700" marR="12700" marT="12700" marB="0" anchor="b"/>
                </a:tc>
              </a:tr>
              <a:tr h="185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Dr. WU, Lei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School of Physics, The University of Sydney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Australia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5918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08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16</a:t>
            </a:r>
            <a:r>
              <a:rPr lang="en-US" dirty="0" smtClean="0"/>
              <a:t> </a:t>
            </a:r>
            <a:r>
              <a:rPr lang="en-US" dirty="0" err="1" smtClean="0"/>
              <a:t>posterjev</a:t>
            </a:r>
            <a:r>
              <a:rPr lang="en-US" dirty="0" smtClean="0"/>
              <a:t> (7 ATAS TDAQ)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7406976"/>
              </p:ext>
            </p:extLst>
          </p:nvPr>
        </p:nvGraphicFramePr>
        <p:xfrm>
          <a:off x="331315" y="1035433"/>
          <a:ext cx="8697069" cy="5534056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5710818"/>
                <a:gridCol w="2986251"/>
              </a:tblGrid>
              <a:tr h="304538">
                <a:tc>
                  <a:txBody>
                    <a:bodyPr/>
                    <a:lstStyle/>
                    <a:p>
                      <a:r>
                        <a:rPr lang="en-US" dirty="0" smtClean="0"/>
                        <a:t>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Author</a:t>
                      </a:r>
                      <a:endParaRPr lang="en-US" dirty="0"/>
                    </a:p>
                  </a:txBody>
                  <a:tcPr/>
                </a:tc>
              </a:tr>
              <a:tr h="304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Extrapolation and unitarity bounds for the $B\pi$ form factor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IMSONG, Imkong Sentitemsu</a:t>
                      </a:r>
                    </a:p>
                  </a:txBody>
                  <a:tcPr marL="12700" marR="12700" marT="12700" marB="0" anchor="b"/>
                </a:tc>
              </a:tr>
              <a:tr h="304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Revised muon (gâˆ’2) in two-Higgs-doublet models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ILISIE, Victor</a:t>
                      </a:r>
                    </a:p>
                  </a:txBody>
                  <a:tcPr marL="12700" marR="12700" marT="12700" marB="0" anchor="b"/>
                </a:tc>
              </a:tr>
              <a:tr h="304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Fast Matrix Element Method (FME)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Dr. SZNAJDER, Andre</a:t>
                      </a:r>
                    </a:p>
                  </a:txBody>
                  <a:tcPr marL="12700" marR="12700" marT="12700" marB="0" anchor="b"/>
                </a:tc>
              </a:tr>
              <a:tr h="304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Two component model for hadroproduction in high energy collisions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Dr. BYLINKIN, Alexander; ROSTOVTSEV, Andrei</a:t>
                      </a:r>
                    </a:p>
                  </a:txBody>
                  <a:tcPr marL="12700" marR="12700" marT="12700" marB="0" anchor="b"/>
                </a:tc>
              </a:tr>
              <a:tr h="304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Possible effect of mixed phase and deconfinement upon spin correlations in the $\Lambda \bar{\Lambda}$ pairs generated in relativistic heavy-ion collisions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Dr. LYUBOSHITZ, Valery</a:t>
                      </a:r>
                    </a:p>
                  </a:txBody>
                  <a:tcPr marL="12700" marR="12700" marT="12700" marB="0" anchor="b"/>
                </a:tc>
              </a:tr>
              <a:tr h="304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 the pair correlations of neutral $K, D, B$ and $B_s$ mesons with close momenta produced in inclusive multiparticle processes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Dr. LYUBOSHITZ, Valery</a:t>
                      </a:r>
                    </a:p>
                  </a:txBody>
                  <a:tcPr marL="12700" marR="12700" marT="12700" marB="0" anchor="b"/>
                </a:tc>
              </a:tr>
              <a:tr h="304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 the coherent inelastic binary and multiparticle processes in ultrarelativistic hadron--nucleus, photon--nucleus and nucleus--nucleus collisions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Dr. LYUBOSHITZ, Valery</a:t>
                      </a:r>
                    </a:p>
                  </a:txBody>
                  <a:tcPr marL="12700" marR="12700" marT="12700" marB="0" anchor="b"/>
                </a:tc>
              </a:tr>
              <a:tr h="304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Experiments at the VEPP-2000 e+e- Collider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Prof. SEREDNYAKOV, Sergey</a:t>
                      </a:r>
                    </a:p>
                  </a:txBody>
                  <a:tcPr marL="12700" marR="12700" marT="12700" marB="0" anchor="b"/>
                </a:tc>
              </a:tr>
              <a:tr h="304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 ATLAS Jet Trigger at 13 TeV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BERNIUS, Catrin</a:t>
                      </a:r>
                    </a:p>
                  </a:txBody>
                  <a:tcPr marL="12700" marR="12700" marT="12700" marB="0" anchor="b"/>
                </a:tc>
              </a:tr>
              <a:tr h="304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 ATLAS Trigger System: Ready for Run-2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BERNIUS, Catrin</a:t>
                      </a:r>
                    </a:p>
                  </a:txBody>
                  <a:tcPr marL="12700" marR="12700" marT="12700" marB="0" anchor="b"/>
                </a:tc>
              </a:tr>
              <a:tr h="304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 ATLAS Muon Trigger Performance in Run I and Initial Run II Performance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BERNIUS, Catrin</a:t>
                      </a:r>
                    </a:p>
                  </a:txBody>
                  <a:tcPr marL="12700" marR="12700" marT="12700" marB="0" anchor="b"/>
                </a:tc>
              </a:tr>
              <a:tr h="304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Real-time flavour tagging selection in ATLAS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BERNIUS, Catrin</a:t>
                      </a:r>
                    </a:p>
                  </a:txBody>
                  <a:tcPr marL="12700" marR="12700" marT="12700" marB="0" anchor="b"/>
                </a:tc>
              </a:tr>
              <a:tr h="304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 Upgrade and Performance of the ATLAS Electron and Photon Triggers towards Run II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BERNIUS, Catrin</a:t>
                      </a:r>
                    </a:p>
                  </a:txBody>
                  <a:tcPr marL="12700" marR="12700" marT="12700" marB="0" anchor="b"/>
                </a:tc>
              </a:tr>
              <a:tr h="304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 ATLAS Hadronic Tau Trigger Run I and Initial Run II Strategy and Performance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BERNIUS, Catrin</a:t>
                      </a:r>
                    </a:p>
                  </a:txBody>
                  <a:tcPr marL="12700" marR="12700" marT="12700" marB="0" anchor="b"/>
                </a:tc>
              </a:tr>
              <a:tr h="304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 ATLAS Transverse Momentum Trigger Evolution at the LHC towards Run II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BERNIUS, Catrin</a:t>
                      </a:r>
                    </a:p>
                  </a:txBody>
                  <a:tcPr marL="12700" marR="12700" marT="12700" marB="0" anchor="b"/>
                </a:tc>
              </a:tr>
              <a:tr h="304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Lepton mixing under the lepton charge nonconservation, neutrino masses and oscillations and the "forbidden" decay  $\mu^- \rightarrow e^- + \gamma$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Dr. LYUBOSHITZ, Valery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 rot="19012932">
            <a:off x="6009486" y="4779513"/>
            <a:ext cx="2122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ATLAS TDAQ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927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8605</TotalTime>
  <Words>602</Words>
  <Application>Microsoft Macintosh PowerPoint</Application>
  <PresentationFormat>On-screen Show (4:3)</PresentationFormat>
  <Paragraphs>110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Prijavljeni – Indico</vt:lpstr>
      <vt:lpstr>16 posterjev (7 ATAS TDAQ)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Andrej Gorisek</dc:creator>
  <cp:lastModifiedBy>Andrej Gorisek</cp:lastModifiedBy>
  <cp:revision>8</cp:revision>
  <dcterms:created xsi:type="dcterms:W3CDTF">2015-03-24T09:24:16Z</dcterms:created>
  <dcterms:modified xsi:type="dcterms:W3CDTF">2015-04-07T10:08:22Z</dcterms:modified>
</cp:coreProperties>
</file>