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9" r:id="rId8"/>
    <p:sldId id="258" r:id="rId9"/>
    <p:sldId id="257" r:id="rId10"/>
    <p:sldId id="270" r:id="rId11"/>
    <p:sldId id="271" r:id="rId12"/>
    <p:sldId id="273" r:id="rId13"/>
    <p:sldId id="274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11568" y="228600"/>
            <a:ext cx="8721971" cy="6408000"/>
          </a:xfrm>
          <a:prstGeom prst="roundRect">
            <a:avLst>
              <a:gd name="adj" fmla="val 2973"/>
            </a:avLst>
          </a:prstGeom>
          <a:solidFill>
            <a:srgbClr val="FFFFFF"/>
          </a:solidFill>
          <a:ln w="25400">
            <a:miter lim="400000"/>
          </a:ln>
          <a:effectLst>
            <a:outerShdw blurRad="63500" dist="63500" dir="21480006" rotWithShape="0">
              <a:srgbClr val="CBCBCB">
                <a:alpha val="74996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0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</p:txBody>
      </p:sp>
      <p:sp>
        <p:nvSpPr>
          <p:cNvPr id="38" name="Shape 38"/>
          <p:cNvSpPr/>
          <p:nvPr/>
        </p:nvSpPr>
        <p:spPr>
          <a:xfrm>
            <a:off x="3607777" y="6643687"/>
            <a:ext cx="507609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6512" marR="36866" algn="r">
              <a:buClr>
                <a:srgbClr val="FFFFFF"/>
              </a:buClr>
              <a:buFont typeface="Tahoma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200" dirty="0"/>
              <a:t>Ingrid-Maria Gregor, DESY - ITK </a:t>
            </a:r>
            <a:r>
              <a:rPr sz="1200" dirty="0" smtClean="0"/>
              <a:t>Strip</a:t>
            </a:r>
            <a:r>
              <a:rPr lang="en-US" sz="1200" dirty="0" smtClean="0"/>
              <a:t>s</a:t>
            </a:r>
            <a:endParaRPr sz="1200" dirty="0"/>
          </a:p>
        </p:txBody>
      </p:sp>
      <p:sp>
        <p:nvSpPr>
          <p:cNvPr id="39" name="Shape 39"/>
          <p:cNvSpPr/>
          <p:nvPr/>
        </p:nvSpPr>
        <p:spPr>
          <a:xfrm>
            <a:off x="8316440" y="223469"/>
            <a:ext cx="613176" cy="664273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1480006" rotWithShape="0">
              <a:srgbClr val="FFFFFF">
                <a:alpha val="97996"/>
              </a:srgbClr>
            </a:outerShdw>
          </a:effectLst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41" name="DESY-Logo-weis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93" y="49214"/>
            <a:ext cx="504092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43062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6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8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1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8A75-757B-6148-A371-2904F803D08F}" type="datetimeFigureOut">
              <a:rPr lang="en-US" smtClean="0"/>
              <a:t>26. 11. 15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07DC-582D-2E40-9CE2-8BC506F8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5408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024467/files/cer-002683553.pdf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6138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454080/session/1/attachments/1192500/1731235/LankfordReviewStrips.pdf" TargetMode="External"/><Relationship Id="rId4" Type="http://schemas.openxmlformats.org/officeDocument/2006/relationships/hyperlink" Target="https://indico.cern.ch/event/460716/" TargetMode="External"/><Relationship Id="rId5" Type="http://schemas.openxmlformats.org/officeDocument/2006/relationships/hyperlink" Target="https://indico.cern.ch/event/460716/contribution/0/attachments/1188940/1725152/Bus_Tape_Reliability_Tests.pptx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cern.ch/event/45408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4" y="113920"/>
            <a:ext cx="8715159" cy="117541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Layout Task Force Timeline and achievements so far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5400000">
            <a:off x="5029200" y="3409950"/>
            <a:ext cx="5257800" cy="5715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00150" y="1905000"/>
            <a:ext cx="30861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Pixel/Strip Layers:</a:t>
            </a:r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In June we have decided to have 5P+4S. Arguments illustrated by Pixel, Strip, Physics to prefer this solution to the </a:t>
            </a:r>
            <a:r>
              <a:rPr lang="en-US" dirty="0" err="1" smtClean="0"/>
              <a:t>LoI</a:t>
            </a:r>
            <a:r>
              <a:rPr lang="en-US" dirty="0" smtClean="0"/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286250" y="1066800"/>
            <a:ext cx="29718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June Workshop: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4P + 5.1S 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 5P + 4S 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286250" y="2057400"/>
            <a:ext cx="29718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September ITK Week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Fixed Pixel/Strip volumes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286250" y="4191000"/>
            <a:ext cx="2971800" cy="14478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November Workshop </a:t>
            </a:r>
          </a:p>
          <a:p>
            <a:pPr lvl="1"/>
            <a:r>
              <a:rPr lang="en-US" dirty="0"/>
              <a:t>Discussion of the layouts and first results</a:t>
            </a:r>
          </a:p>
          <a:p>
            <a:pPr lvl="1"/>
            <a:r>
              <a:rPr lang="en-US" dirty="0"/>
              <a:t>Discuss the eta coverage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286250" y="5715000"/>
            <a:ext cx="2971800" cy="10668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Spring 2016</a:t>
            </a:r>
          </a:p>
          <a:p>
            <a:pPr lvl="1"/>
            <a:r>
              <a:rPr lang="en-US" dirty="0"/>
              <a:t>Wrap-up of the results and final report.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286250" y="3048000"/>
            <a:ext cx="29718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September/October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Agree </a:t>
            </a:r>
            <a:r>
              <a:rPr lang="en-US" dirty="0"/>
              <a:t>on settings for STEP1 Layouts</a:t>
            </a:r>
          </a:p>
        </p:txBody>
      </p:sp>
      <p:sp>
        <p:nvSpPr>
          <p:cNvPr id="16" name="Left Arrow 15"/>
          <p:cNvSpPr/>
          <p:nvPr/>
        </p:nvSpPr>
        <p:spPr>
          <a:xfrm rot="18982457">
            <a:off x="3850438" y="1769900"/>
            <a:ext cx="514350" cy="41269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05E-2768-4AEA-8472-FC14B2F35E6A}" type="datetime1">
              <a:rPr lang="en-GB" smtClean="0"/>
              <a:t>26. 11. 15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S. McMahon : ITK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0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81828" y="6496246"/>
            <a:ext cx="2133902" cy="365125"/>
          </a:xfrm>
        </p:spPr>
        <p:txBody>
          <a:bodyPr/>
          <a:lstStyle/>
          <a:p>
            <a:r>
              <a:rPr lang="en-GB" i="1" smtClean="0"/>
              <a:t>G.Beck  AUW 18th Nov 2015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96052" y="6396953"/>
            <a:ext cx="2133600" cy="365125"/>
          </a:xfrm>
        </p:spPr>
        <p:txBody>
          <a:bodyPr/>
          <a:lstStyle/>
          <a:p>
            <a:fld id="{674DF106-586D-416F-AFA0-CF8923C7A074}" type="slidenum">
              <a:rPr lang="en-GB" i="1" smtClean="0">
                <a:solidFill>
                  <a:schemeClr val="tx1"/>
                </a:solidFill>
              </a:rPr>
              <a:t>12</a:t>
            </a:fld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95" y="74819"/>
            <a:ext cx="240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/>
              <a:t>CFRP plank + facing</a:t>
            </a:r>
          </a:p>
          <a:p>
            <a:r>
              <a:rPr lang="en-GB" i="1" smtClean="0"/>
              <a:t>inside coffin.</a:t>
            </a:r>
            <a:endParaRPr lang="en-GB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57" y="484722"/>
            <a:ext cx="4469663" cy="601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41520" y="260986"/>
            <a:ext cx="247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rgbClr val="000099"/>
                </a:solidFill>
              </a:rPr>
              <a:t>Heaters,   N</a:t>
            </a:r>
            <a:r>
              <a:rPr lang="en-GB" i="1" baseline="-25000" smtClean="0">
                <a:solidFill>
                  <a:srgbClr val="000099"/>
                </a:solidFill>
              </a:rPr>
              <a:t>2</a:t>
            </a:r>
            <a:r>
              <a:rPr lang="en-GB" i="1" smtClean="0">
                <a:solidFill>
                  <a:srgbClr val="000099"/>
                </a:solidFill>
              </a:rPr>
              <a:t> inlet, Centrifugal </a:t>
            </a:r>
            <a:r>
              <a:rPr lang="en-GB" i="1">
                <a:solidFill>
                  <a:srgbClr val="000099"/>
                </a:solidFill>
              </a:rPr>
              <a:t>fan </a:t>
            </a:r>
            <a:r>
              <a:rPr lang="en-GB" i="1" smtClean="0">
                <a:solidFill>
                  <a:srgbClr val="000099"/>
                </a:solidFill>
              </a:rPr>
              <a:t>, </a:t>
            </a:r>
          </a:p>
          <a:p>
            <a:r>
              <a:rPr lang="en-GB" i="1" smtClean="0">
                <a:solidFill>
                  <a:srgbClr val="000099"/>
                </a:solidFill>
              </a:rPr>
              <a:t>T sensors (=&gt; controller)</a:t>
            </a:r>
            <a:endParaRPr lang="en-GB" i="1" dirty="0" smtClean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>
            <a:off x="4941648" y="722651"/>
            <a:ext cx="1599872" cy="46166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3921" y="1517103"/>
            <a:ext cx="1924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rgbClr val="000099"/>
                </a:solidFill>
              </a:rPr>
              <a:t>RH/T monitor (Rotronic ).</a:t>
            </a:r>
          </a:p>
          <a:p>
            <a:endParaRPr lang="en-GB" i="1" smtClean="0">
              <a:solidFill>
                <a:srgbClr val="000099"/>
              </a:solidFill>
            </a:endParaRPr>
          </a:p>
          <a:p>
            <a:r>
              <a:rPr lang="en-GB" i="1">
                <a:solidFill>
                  <a:srgbClr val="000099"/>
                </a:solidFill>
              </a:rPr>
              <a:t>T</a:t>
            </a:r>
            <a:r>
              <a:rPr lang="en-GB" i="1" smtClean="0">
                <a:solidFill>
                  <a:srgbClr val="000099"/>
                </a:solidFill>
              </a:rPr>
              <a:t>hermocouples: plank, tape, air.</a:t>
            </a:r>
            <a:endParaRPr lang="en-GB" i="1" dirty="0" smtClean="0">
              <a:solidFill>
                <a:srgbClr val="000099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446838" y="1832636"/>
            <a:ext cx="1247083" cy="2494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7555" y="1332437"/>
            <a:ext cx="61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rgbClr val="000099"/>
                </a:solidFill>
              </a:rPr>
              <a:t>Vent</a:t>
            </a:r>
            <a:endParaRPr lang="en-GB" i="1" dirty="0" smtClean="0">
              <a:solidFill>
                <a:srgbClr val="000099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1955260" y="1517103"/>
            <a:ext cx="1746117" cy="35968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36002" y="5979484"/>
            <a:ext cx="111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 </a:t>
            </a:r>
            <a:r>
              <a:rPr lang="en-GB" i="1" smtClean="0">
                <a:solidFill>
                  <a:schemeClr val="bg1"/>
                </a:solidFill>
              </a:rPr>
              <a:t>camera</a:t>
            </a:r>
            <a:endParaRPr lang="en-GB" i="1" dirty="0" smtClean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155658" y="2239150"/>
            <a:ext cx="1634248" cy="4359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3453" y="2818683"/>
            <a:ext cx="185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smtClean="0">
                <a:solidFill>
                  <a:srgbClr val="000099"/>
                </a:solidFill>
                <a:cs typeface="Times New Roman"/>
              </a:rPr>
              <a:t>←  to</a:t>
            </a:r>
          </a:p>
          <a:p>
            <a:r>
              <a:rPr lang="en-GB" i="1" smtClean="0">
                <a:solidFill>
                  <a:srgbClr val="000099"/>
                </a:solidFill>
                <a:cs typeface="Times New Roman"/>
              </a:rPr>
              <a:t>Agilent 34970A Switch Unit </a:t>
            </a:r>
          </a:p>
          <a:p>
            <a:r>
              <a:rPr lang="en-GB" i="1" smtClean="0">
                <a:solidFill>
                  <a:srgbClr val="000099"/>
                </a:solidFill>
                <a:cs typeface="Times New Roman"/>
              </a:rPr>
              <a:t>/ R measurement  </a:t>
            </a:r>
            <a:endParaRPr lang="en-GB" i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4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Pull Test Results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Measured pull tests on samples with and without plasma cleaning.</a:t>
            </a:r>
          </a:p>
          <a:p>
            <a:r>
              <a:rPr lang="en-GB" dirty="0" smtClean="0"/>
              <a:t>All tests good, i.e. break at heel.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Much better than recommended QC by wire bonding group: Mean – 5 sigma &gt; 2.5 gm</a:t>
            </a:r>
          </a:p>
          <a:p>
            <a:r>
              <a:rPr lang="en-GB" dirty="0" smtClean="0"/>
              <a:t>No significant difference with plasma cleaning (differences less than 2 sigma).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5749"/>
              </p:ext>
            </p:extLst>
          </p:nvPr>
        </p:nvGraphicFramePr>
        <p:xfrm>
          <a:off x="1027576" y="2860409"/>
          <a:ext cx="4402180" cy="1444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335"/>
                <a:gridCol w="898216"/>
                <a:gridCol w="1901629"/>
              </a:tblGrid>
              <a:tr h="30289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With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Without Plasma clean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24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Number of pulls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37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/>
                        </a:rPr>
                        <a:t>44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95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Mean (g)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10.02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/>
                        </a:rPr>
                        <a:t>10.35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95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RMS (g)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0.88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1.03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24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Mean-5 sigma (g)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effectLst/>
                        </a:rPr>
                        <a:t>5.64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5.20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4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2018" y="1077650"/>
            <a:ext cx="694578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do in Ljubljana: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Transmission properties on test tapes with dummy sensors and  custom drivers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Thermal cycling tests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Bonding tests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Electrical test 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Plasma cleaning?</a:t>
            </a:r>
          </a:p>
          <a:p>
            <a:endParaRPr lang="en-US" sz="3200" dirty="0"/>
          </a:p>
          <a:p>
            <a:r>
              <a:rPr lang="en-US" sz="3200" smtClean="0"/>
              <a:t>Commitment </a:t>
            </a:r>
            <a:endParaRPr lang="en-US" sz="3200" dirty="0" smtClean="0"/>
          </a:p>
          <a:p>
            <a:r>
              <a:rPr lang="en-US" sz="3200" dirty="0"/>
              <a:t>https://</a:t>
            </a:r>
            <a:r>
              <a:rPr lang="en-US" sz="3200" dirty="0" err="1"/>
              <a:t>indico.cern.ch</a:t>
            </a:r>
            <a:r>
              <a:rPr lang="en-US" sz="3200" dirty="0"/>
              <a:t>/event/461795/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99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18"/>
            <a:ext cx="7886700" cy="1325563"/>
          </a:xfrm>
        </p:spPr>
        <p:txBody>
          <a:bodyPr/>
          <a:lstStyle/>
          <a:p>
            <a:r>
              <a:rPr lang="en-GB" dirty="0" smtClean="0"/>
              <a:t>Paul/Ian </a:t>
            </a:r>
            <a:r>
              <a:rPr lang="en-GB" dirty="0" err="1" smtClean="0"/>
              <a:t>Fluence</a:t>
            </a:r>
            <a:r>
              <a:rPr lang="en-GB" dirty="0" smtClean="0"/>
              <a:t> Studies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04D8-002A-496B-942C-113166D130AD}" type="datetime1">
              <a:rPr lang="en-GB" smtClean="0"/>
              <a:t>26. 11. 15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S. McMahon : ITK update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3FC8-6771-4F5B-A955-BE9779B3D4BF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79" y="1125534"/>
            <a:ext cx="5887442" cy="487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98" y="33529"/>
            <a:ext cx="8349552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Getting to the TDRs :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0" y="1138514"/>
            <a:ext cx="8998298" cy="5328802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ITk</a:t>
            </a:r>
            <a:r>
              <a:rPr lang="en-GB" dirty="0" smtClean="0"/>
              <a:t>-IDR was November 2014 - First TDR scheduled Q4 2016.</a:t>
            </a:r>
          </a:p>
          <a:p>
            <a:r>
              <a:rPr lang="en-GB" dirty="0" smtClean="0"/>
              <a:t>Need to check to see if we are on track and, if necessary, make course correction. </a:t>
            </a:r>
          </a:p>
          <a:p>
            <a:r>
              <a:rPr lang="en-GB" dirty="0" smtClean="0"/>
              <a:t>The Lankford Review: </a:t>
            </a:r>
          </a:p>
          <a:p>
            <a:pPr lvl="1"/>
            <a:r>
              <a:rPr lang="en-GB" dirty="0" smtClean="0"/>
              <a:t>At CERN on Monday 23</a:t>
            </a:r>
            <a:r>
              <a:rPr lang="en-GB" baseline="30000" dirty="0" smtClean="0"/>
              <a:t>rd</a:t>
            </a:r>
            <a:r>
              <a:rPr lang="en-GB" dirty="0" smtClean="0"/>
              <a:t> November : </a:t>
            </a:r>
            <a:r>
              <a:rPr lang="en-GB" dirty="0" smtClean="0">
                <a:hlinkClick r:id="rId2"/>
              </a:rPr>
              <a:t>https://indico.cern.ch/event/454080/</a:t>
            </a:r>
            <a:endParaRPr lang="en-GB" dirty="0" smtClean="0"/>
          </a:p>
          <a:p>
            <a:pPr lvl="1"/>
            <a:r>
              <a:rPr lang="en-GB" dirty="0" smtClean="0"/>
              <a:t>The mandate for the review team is on the web-page</a:t>
            </a:r>
          </a:p>
          <a:p>
            <a:pPr lvl="1"/>
            <a:r>
              <a:rPr lang="en-GB" dirty="0" smtClean="0"/>
              <a:t>Not a technical review but a progress review</a:t>
            </a:r>
          </a:p>
          <a:p>
            <a:pPr lvl="1"/>
            <a:r>
              <a:rPr lang="en-GB" dirty="0" smtClean="0"/>
              <a:t>Reviewers : A. Lankford (chair), L. </a:t>
            </a:r>
            <a:r>
              <a:rPr lang="en-GB" dirty="0" err="1" smtClean="0"/>
              <a:t>Pontecorvo</a:t>
            </a:r>
            <a:r>
              <a:rPr lang="az-Cyrl-AZ" baseline="38000" dirty="0" smtClean="0"/>
              <a:t>ђ</a:t>
            </a:r>
            <a:r>
              <a:rPr lang="en-GB" dirty="0" smtClean="0"/>
              <a:t>, A. Cattai</a:t>
            </a:r>
            <a:r>
              <a:rPr lang="az-Cyrl-AZ" baseline="38000" dirty="0" smtClean="0"/>
              <a:t> ђ</a:t>
            </a:r>
            <a:r>
              <a:rPr lang="en-GB" dirty="0" smtClean="0"/>
              <a:t>, P. Farthout</a:t>
            </a:r>
            <a:r>
              <a:rPr lang="az-Cyrl-AZ" baseline="38000" dirty="0" smtClean="0"/>
              <a:t> ђ</a:t>
            </a:r>
            <a:r>
              <a:rPr lang="en-GB" dirty="0" smtClean="0"/>
              <a:t> , C. Rembser, K. Einsweiler</a:t>
            </a:r>
            <a:r>
              <a:rPr lang="en-GB" dirty="0"/>
              <a:t> </a:t>
            </a:r>
            <a:r>
              <a:rPr lang="en-GB" dirty="0" smtClean="0"/>
              <a:t>and S. McMahon.</a:t>
            </a:r>
          </a:p>
          <a:p>
            <a:pPr lvl="1"/>
            <a:r>
              <a:rPr lang="en-GB" dirty="0" smtClean="0"/>
              <a:t>The team should be mindful of progress since the IDR (</a:t>
            </a:r>
            <a:r>
              <a:rPr lang="az-Cyrl-AZ" baseline="38000" dirty="0" smtClean="0"/>
              <a:t>ђ</a:t>
            </a:r>
            <a:r>
              <a:rPr lang="en-GB" dirty="0" smtClean="0"/>
              <a:t> members of IDR review team)</a:t>
            </a:r>
          </a:p>
          <a:p>
            <a:pPr lvl="1"/>
            <a:r>
              <a:rPr lang="en-GB" dirty="0" smtClean="0"/>
              <a:t>Light touch “3 hrs strips 1.5hrs pixels” including plans for delivery of the TDR</a:t>
            </a:r>
          </a:p>
          <a:p>
            <a:pPr lvl="1"/>
            <a:r>
              <a:rPr lang="en-GB" dirty="0" smtClean="0"/>
              <a:t>Also look at Common Mechanics and Common Electronics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5E38-8831-4135-A48A-C94CFE8BF518}" type="datetime1">
              <a:rPr lang="en-GB" smtClean="0"/>
              <a:t>26. 11. 15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S. McMahon : ITK update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3FC8-6771-4F5B-A955-BE9779B3D4B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29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25" y="23485"/>
            <a:ext cx="8281726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Tuesday Evening : </a:t>
            </a:r>
            <a:r>
              <a:rPr lang="en-GB" sz="3600" b="1" dirty="0" smtClean="0">
                <a:solidFill>
                  <a:srgbClr val="C00000"/>
                </a:solidFill>
              </a:rPr>
              <a:t>Irradiation Studies for IBL/</a:t>
            </a:r>
            <a:r>
              <a:rPr lang="en-GB" sz="3600" b="1" dirty="0" err="1" smtClean="0">
                <a:solidFill>
                  <a:srgbClr val="C00000"/>
                </a:solidFill>
              </a:rPr>
              <a:t>ITk</a:t>
            </a:r>
            <a:r>
              <a:rPr lang="en-GB" sz="3600" b="1" dirty="0" smtClean="0">
                <a:solidFill>
                  <a:srgbClr val="C00000"/>
                </a:solidFill>
              </a:rPr>
              <a:t> ASICs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5" y="1041857"/>
            <a:ext cx="8824964" cy="543933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hlinkClick r:id="rId2"/>
              </a:rPr>
              <a:t>https://indico.cern.ch/event/461386/</a:t>
            </a:r>
            <a:endParaRPr lang="en-GB" dirty="0" smtClean="0"/>
          </a:p>
          <a:p>
            <a:r>
              <a:rPr lang="en-GB" dirty="0" smtClean="0"/>
              <a:t>Presentations from</a:t>
            </a:r>
          </a:p>
          <a:p>
            <a:pPr lvl="1"/>
            <a:r>
              <a:rPr lang="en-GB" dirty="0" smtClean="0"/>
              <a:t>ID : Pixels : FEI4</a:t>
            </a:r>
          </a:p>
          <a:p>
            <a:pPr lvl="1"/>
            <a:r>
              <a:rPr lang="en-GB" dirty="0" smtClean="0"/>
              <a:t>ITk –Strips : ABC130</a:t>
            </a:r>
          </a:p>
          <a:p>
            <a:pPr lvl="1"/>
            <a:r>
              <a:rPr lang="en-GB" dirty="0" smtClean="0"/>
              <a:t>GBTX</a:t>
            </a:r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ID : Pixels</a:t>
            </a:r>
          </a:p>
          <a:p>
            <a:pPr lvl="1"/>
            <a:r>
              <a:rPr lang="en-GB" dirty="0" smtClean="0"/>
              <a:t>Shift of </a:t>
            </a:r>
            <a:r>
              <a:rPr lang="en-GB" dirty="0" err="1" smtClean="0"/>
              <a:t>ToT</a:t>
            </a:r>
            <a:r>
              <a:rPr lang="en-GB" dirty="0" smtClean="0"/>
              <a:t> Tuning (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downward trend with TID</a:t>
            </a:r>
            <a:r>
              <a:rPr lang="en-GB" dirty="0" smtClean="0"/>
              <a:t>), increase of LV leakage current</a:t>
            </a:r>
          </a:p>
          <a:p>
            <a:pPr lvl="1"/>
            <a:r>
              <a:rPr lang="en-GB" dirty="0" smtClean="0"/>
              <a:t>Effect on NMOS transistors: see slides 11 &amp; 12 </a:t>
            </a:r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ITk –Strips : ABC130</a:t>
            </a:r>
          </a:p>
          <a:p>
            <a:pPr lvl="1"/>
            <a:r>
              <a:rPr lang="en-GB" dirty="0" smtClean="0"/>
              <a:t>Tests at high-rate (62kRad/h), ambient temperature, presented during ITk week in Sept.</a:t>
            </a:r>
            <a:endParaRPr lang="en-GB" dirty="0"/>
          </a:p>
          <a:p>
            <a:pPr lvl="1"/>
            <a:r>
              <a:rPr lang="en-GB" dirty="0"/>
              <a:t>Consistent with single transistor measurements </a:t>
            </a:r>
            <a:r>
              <a:rPr lang="en-GB" dirty="0" smtClean="0"/>
              <a:t>on </a:t>
            </a:r>
            <a:r>
              <a:rPr lang="en-GB" dirty="0"/>
              <a:t>single transistors by F. </a:t>
            </a:r>
            <a:r>
              <a:rPr lang="en-GB" dirty="0" err="1"/>
              <a:t>Faccioin</a:t>
            </a:r>
            <a:r>
              <a:rPr lang="en-GB" dirty="0"/>
              <a:t> 2005 (</a:t>
            </a:r>
            <a:r>
              <a:rPr lang="en-GB" dirty="0">
                <a:hlinkClick r:id="rId3"/>
              </a:rPr>
              <a:t>http://cds.cern.ch/record/1024467/files/cer-002683553.pdf</a:t>
            </a:r>
            <a:r>
              <a:rPr lang="en-GB" dirty="0" smtClean="0"/>
              <a:t>) 2005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An aside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(that has also come up this week)</a:t>
            </a:r>
          </a:p>
          <a:p>
            <a:pPr lvl="1"/>
            <a:r>
              <a:rPr lang="en-GB" dirty="0" smtClean="0"/>
              <a:t>The phenomenon was seen, in high rate tests, in 2002 by the SCT with DMILL technology</a:t>
            </a:r>
          </a:p>
          <a:p>
            <a:pPr lvl="1"/>
            <a:r>
              <a:rPr lang="en-GB" dirty="0" smtClean="0"/>
              <a:t>The effect is known to be a function of ionizing rate and temperature</a:t>
            </a:r>
          </a:p>
          <a:p>
            <a:pPr lvl="1"/>
            <a:r>
              <a:rPr lang="en-GB" dirty="0" smtClean="0"/>
              <a:t>When the SCT did the calculation of operational effects, considered acceptable</a:t>
            </a:r>
          </a:p>
          <a:p>
            <a:pPr lvl="1"/>
            <a:r>
              <a:rPr lang="en-GB" dirty="0" smtClean="0"/>
              <a:t>However, based on tests several batches were rejected as prone to excessive currents.</a:t>
            </a:r>
          </a:p>
          <a:p>
            <a:pPr lvl="2"/>
            <a:r>
              <a:rPr lang="en-GB" dirty="0" smtClean="0"/>
              <a:t>Batch dependent effects.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060" y="869241"/>
            <a:ext cx="1645142" cy="1778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050" y="2742561"/>
            <a:ext cx="1583321" cy="212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333" y="4765011"/>
            <a:ext cx="1438517" cy="1989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8797" y="1077744"/>
            <a:ext cx="6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FEI4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53960" y="3048903"/>
            <a:ext cx="102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ABC130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78037" y="4678404"/>
            <a:ext cx="102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ABC130</a:t>
            </a:r>
            <a:endParaRPr lang="en-GB" sz="20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9798-D947-4878-B331-2578E342831D}" type="datetime1">
              <a:rPr lang="en-GB" smtClean="0"/>
              <a:t>26. 11. 15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S. McMahon : ITK update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3FC8-6771-4F5B-A955-BE9779B3D4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93" y="-2048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ITK Strip Highlights </a:t>
            </a:r>
            <a:r>
              <a:rPr lang="en-US" dirty="0" smtClean="0">
                <a:solidFill>
                  <a:srgbClr val="C00000"/>
                </a:solidFill>
              </a:rPr>
              <a:t>- 3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028701"/>
            <a:ext cx="5114926" cy="30353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/>
              <a:t>Large scale </a:t>
            </a:r>
            <a:r>
              <a:rPr lang="en-US" sz="2000" b="1" dirty="0" err="1"/>
              <a:t>protypes</a:t>
            </a:r>
            <a:r>
              <a:rPr lang="en-US" sz="2000" b="1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Full scale thermo-mechanical stave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etal on the way. This will help to understand overall system aspects as well as handling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Thermo-mechanical results will be compared with FEA calculations </a:t>
            </a:r>
            <a:endParaRPr lang="en-US" dirty="0"/>
          </a:p>
        </p:txBody>
      </p:sp>
      <p:pic>
        <p:nvPicPr>
          <p:cNvPr id="6" name="Picture 2" descr="\\Ppd-dfs.pp.rl.ac.uk\ppd\fedid\lyr76250\Work\ATLAS ITK\Documentation\Module Mounting\Pictures\IMG_20151106_0907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0944" y="1028701"/>
            <a:ext cx="2612534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ergio Samsung\Staves-petals\Pictures\Core construction\Petal frame\20151102_094437.jpg"/>
          <p:cNvPicPr>
            <a:picLocks noChangeAspect="1" noChangeArrowheads="1"/>
          </p:cNvPicPr>
          <p:nvPr/>
        </p:nvPicPr>
        <p:blipFill>
          <a:blip r:embed="rId3" cstate="print"/>
          <a:srcRect l="12851" r="4536" b="3264"/>
          <a:stretch>
            <a:fillRect/>
          </a:stretch>
        </p:blipFill>
        <p:spPr bwMode="auto">
          <a:xfrm>
            <a:off x="885699" y="3384848"/>
            <a:ext cx="3402944" cy="2988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66387" y="5472812"/>
            <a:ext cx="27711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hangingPunct="0"/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Module </a:t>
            </a:r>
            <a:endParaRPr lang="en-US" sz="1600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marL="40639" marR="40639" hangingPunct="0"/>
            <a:r>
              <a:rPr lang="en-US" sz="16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placement </a:t>
            </a:r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for barrel staves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390" y="6096002"/>
            <a:ext cx="245129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639" marR="40639" hangingPunct="0"/>
            <a:r>
              <a:rPr lang="en-US" sz="16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Petal prototype in frame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696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2" y="52452"/>
            <a:ext cx="6172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CMOS sensors</a:t>
            </a:r>
            <a:endParaRPr lang="en-US" b="1" noProof="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57" y="3315530"/>
            <a:ext cx="3886200" cy="311528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817736"/>
            <a:ext cx="9144000" cy="285561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Demonstrator program proceeding (with some delay): one chip already submitted (AMS 35) few about to be submitted (LF, AMS 18, XFAB).</a:t>
            </a:r>
          </a:p>
          <a:p>
            <a:r>
              <a:rPr lang="en-US" sz="2000" dirty="0"/>
              <a:t>Several </a:t>
            </a:r>
            <a:r>
              <a:rPr lang="en-US" sz="2000" dirty="0" smtClean="0"/>
              <a:t>lines of investigation going on in parallel:</a:t>
            </a:r>
            <a:endParaRPr lang="en-US" sz="2000" dirty="0"/>
          </a:p>
          <a:p>
            <a:pPr lvl="1"/>
            <a:r>
              <a:rPr lang="en-US" sz="2000" dirty="0"/>
              <a:t>Passive sensors, </a:t>
            </a:r>
            <a:r>
              <a:rPr lang="en-US" sz="2000" dirty="0" smtClean="0"/>
              <a:t>capacitive </a:t>
            </a:r>
            <a:r>
              <a:rPr lang="en-US" sz="2000" dirty="0"/>
              <a:t>coupled active sensors, monolithic devices, large </a:t>
            </a:r>
            <a:r>
              <a:rPr lang="en-US" sz="2000" dirty="0" smtClean="0"/>
              <a:t>pitch/large </a:t>
            </a:r>
            <a:r>
              <a:rPr lang="en-US" sz="2000" dirty="0"/>
              <a:t>area modules. </a:t>
            </a:r>
          </a:p>
          <a:p>
            <a:r>
              <a:rPr lang="en-US" sz="2000" dirty="0"/>
              <a:t>New, encouraging results </a:t>
            </a:r>
            <a:r>
              <a:rPr lang="en-US" sz="2000" dirty="0" smtClean="0"/>
              <a:t>from </a:t>
            </a:r>
            <a:r>
              <a:rPr lang="en-US" sz="2000" dirty="0"/>
              <a:t>the test </a:t>
            </a:r>
            <a:r>
              <a:rPr lang="en-US" sz="2000" dirty="0" smtClean="0"/>
              <a:t>beam.</a:t>
            </a:r>
            <a:endParaRPr lang="en-US" sz="2000" dirty="0"/>
          </a:p>
          <a:p>
            <a:r>
              <a:rPr lang="en-US" sz="2000" dirty="0"/>
              <a:t>Lot of potentiality, no showstoppers but not much time left to </a:t>
            </a:r>
            <a:r>
              <a:rPr lang="en-US" sz="2000" dirty="0" smtClean="0"/>
              <a:t>produce </a:t>
            </a:r>
            <a:r>
              <a:rPr lang="en-US" sz="2000" dirty="0"/>
              <a:t>solid evidence that </a:t>
            </a:r>
            <a:r>
              <a:rPr lang="en-US" sz="2000" dirty="0" smtClean="0"/>
              <a:t>this technology </a:t>
            </a:r>
            <a:r>
              <a:rPr lang="en-US" sz="2000" dirty="0"/>
              <a:t>can be used </a:t>
            </a:r>
            <a:r>
              <a:rPr lang="en-US" sz="2000" dirty="0" smtClean="0"/>
              <a:t>over the large scale of an </a:t>
            </a:r>
            <a:r>
              <a:rPr lang="en-US" sz="2000" dirty="0" err="1" smtClean="0"/>
              <a:t>ITk</a:t>
            </a:r>
            <a:r>
              <a:rPr lang="en-US" sz="2000" dirty="0" smtClean="0"/>
              <a:t>-pixel detector.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444" y="3281073"/>
            <a:ext cx="3044907" cy="2802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3751" y="5984975"/>
            <a:ext cx="272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“In-time” Charge collection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526A-FA49-4CFF-9C48-361D5FB375B0}" type="datetime1">
              <a:rPr lang="en-GB" smtClean="0"/>
              <a:t>26. 11. 15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S. McMahon : ITK update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3FC8-6771-4F5B-A955-BE9779B3D4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039164"/>
            <a:ext cx="683034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Lankford review</a:t>
            </a:r>
          </a:p>
          <a:p>
            <a:r>
              <a:rPr lang="en-US" dirty="0" smtClean="0">
                <a:hlinkClick r:id="rId2"/>
              </a:rPr>
              <a:t>https://indico.cern.ch/event/454080/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Strip Talk 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https://indico.cern.ch/event/454080/session/1/attachments/1192500/1731235/LankfordReviewStrips.pdf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Local Support and electronics 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https://indico.cern.ch/event/460716/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Reliability testing of bus tapes </a:t>
            </a:r>
            <a:r>
              <a:rPr lang="en-US" i="1" dirty="0" smtClean="0"/>
              <a:t>10'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Graham Beck (University of London (GB)</a:t>
            </a: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https://indico.cern.ch/event/460716/contribution/0/attachments/1188940/1725152/Bus_Tape_Reliability_Tests.pptx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4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914</Words>
  <Application>Microsoft Macintosh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Layout Task Force Timeline and achievements so far</vt:lpstr>
      <vt:lpstr>Paul/Ian Fluence Studies</vt:lpstr>
      <vt:lpstr>Getting to the TDRs : </vt:lpstr>
      <vt:lpstr>Tuesday Evening : Irradiation Studies for IBL/ITk ASICs </vt:lpstr>
      <vt:lpstr>ITK Strip Highlights - 3 </vt:lpstr>
      <vt:lpstr>CMOS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Pull Test Results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Cindro</dc:creator>
  <cp:lastModifiedBy>Vladimir Cindro</cp:lastModifiedBy>
  <cp:revision>7</cp:revision>
  <dcterms:created xsi:type="dcterms:W3CDTF">2015-11-23T11:39:02Z</dcterms:created>
  <dcterms:modified xsi:type="dcterms:W3CDTF">2015-11-26T11:39:02Z</dcterms:modified>
</cp:coreProperties>
</file>